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56" r:id="rId2"/>
    <p:sldId id="259" r:id="rId3"/>
    <p:sldId id="290" r:id="rId4"/>
    <p:sldId id="260" r:id="rId5"/>
    <p:sldId id="270" r:id="rId6"/>
    <p:sldId id="261" r:id="rId7"/>
    <p:sldId id="262" r:id="rId8"/>
    <p:sldId id="271" r:id="rId9"/>
    <p:sldId id="282" r:id="rId10"/>
    <p:sldId id="269" r:id="rId11"/>
    <p:sldId id="283" r:id="rId12"/>
    <p:sldId id="279" r:id="rId13"/>
    <p:sldId id="263" r:id="rId14"/>
    <p:sldId id="267" r:id="rId15"/>
    <p:sldId id="273" r:id="rId16"/>
    <p:sldId id="289" r:id="rId17"/>
    <p:sldId id="281" r:id="rId18"/>
    <p:sldId id="284" r:id="rId19"/>
    <p:sldId id="268" r:id="rId20"/>
    <p:sldId id="266" r:id="rId21"/>
    <p:sldId id="285" r:id="rId22"/>
    <p:sldId id="286" r:id="rId23"/>
    <p:sldId id="288"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C98098-3856-4FB2-BC5E-E8D84E8D1268}" v="57" dt="2024-08-21T22:42:23.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87050" autoAdjust="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BA14B2-9908-4365-AFD8-803FBB486A82}"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5DF5BE-5729-4E2B-A710-5A2535584FD1}">
      <dgm:prSet custT="1"/>
      <dgm:spPr/>
      <dgm:t>
        <a:bodyPr/>
        <a:lstStyle/>
        <a:p>
          <a:pPr>
            <a:lnSpc>
              <a:spcPct val="100000"/>
            </a:lnSpc>
          </a:pPr>
          <a:r>
            <a:rPr lang="en-US" sz="1800" dirty="0"/>
            <a:t>International human rights document adopted by UN in 2007</a:t>
          </a:r>
        </a:p>
      </dgm:t>
    </dgm:pt>
    <dgm:pt modelId="{13208EBE-2A14-47AF-9B0E-82625D9D9302}" type="parTrans" cxnId="{4048EFBC-F2F9-47F7-92F6-2D56C4B16E93}">
      <dgm:prSet/>
      <dgm:spPr/>
      <dgm:t>
        <a:bodyPr/>
        <a:lstStyle/>
        <a:p>
          <a:endParaRPr lang="en-US"/>
        </a:p>
      </dgm:t>
    </dgm:pt>
    <dgm:pt modelId="{25F38D15-6C3C-495C-A852-04E29B7C02E4}" type="sibTrans" cxnId="{4048EFBC-F2F9-47F7-92F6-2D56C4B16E93}">
      <dgm:prSet/>
      <dgm:spPr/>
      <dgm:t>
        <a:bodyPr/>
        <a:lstStyle/>
        <a:p>
          <a:pPr>
            <a:lnSpc>
              <a:spcPct val="100000"/>
            </a:lnSpc>
          </a:pPr>
          <a:endParaRPr lang="en-US"/>
        </a:p>
      </dgm:t>
    </dgm:pt>
    <dgm:pt modelId="{FCAA023D-1718-420C-A5B8-9BB6674D9773}">
      <dgm:prSet custT="1"/>
      <dgm:spPr/>
      <dgm:t>
        <a:bodyPr/>
        <a:lstStyle/>
        <a:p>
          <a:pPr>
            <a:lnSpc>
              <a:spcPct val="100000"/>
            </a:lnSpc>
          </a:pPr>
          <a:r>
            <a:rPr lang="en-US" sz="1800" dirty="0"/>
            <a:t>Result of more than two decades of deliberations between Indigenous peoples and member states</a:t>
          </a:r>
        </a:p>
      </dgm:t>
    </dgm:pt>
    <dgm:pt modelId="{24B1EB9E-EEE5-47DF-83E7-4E8B63FAC633}" type="parTrans" cxnId="{77F2F2D3-1CDB-4690-A5EE-363B78C69516}">
      <dgm:prSet/>
      <dgm:spPr/>
      <dgm:t>
        <a:bodyPr/>
        <a:lstStyle/>
        <a:p>
          <a:endParaRPr lang="en-US"/>
        </a:p>
      </dgm:t>
    </dgm:pt>
    <dgm:pt modelId="{66F1AE95-222F-4C2A-A05D-98917A6CEF7B}" type="sibTrans" cxnId="{77F2F2D3-1CDB-4690-A5EE-363B78C69516}">
      <dgm:prSet/>
      <dgm:spPr/>
      <dgm:t>
        <a:bodyPr/>
        <a:lstStyle/>
        <a:p>
          <a:pPr>
            <a:lnSpc>
              <a:spcPct val="100000"/>
            </a:lnSpc>
          </a:pPr>
          <a:endParaRPr lang="en-US"/>
        </a:p>
      </dgm:t>
    </dgm:pt>
    <dgm:pt modelId="{515E9093-0301-4B43-8F69-01D5F783F4AB}">
      <dgm:prSet custT="1"/>
      <dgm:spPr/>
      <dgm:t>
        <a:bodyPr/>
        <a:lstStyle/>
        <a:p>
          <a:pPr>
            <a:lnSpc>
              <a:spcPct val="100000"/>
            </a:lnSpc>
          </a:pPr>
          <a:r>
            <a:rPr lang="en-US" sz="1800"/>
            <a:t>Represents a compromise between Indigenous peoples and member states</a:t>
          </a:r>
          <a:endParaRPr lang="en-US" sz="1800" dirty="0"/>
        </a:p>
      </dgm:t>
    </dgm:pt>
    <dgm:pt modelId="{FB34CDE9-1936-4DD9-9847-50409B722061}" type="parTrans" cxnId="{AA03CB54-04CF-4839-83C5-E41C1B0168BF}">
      <dgm:prSet/>
      <dgm:spPr/>
      <dgm:t>
        <a:bodyPr/>
        <a:lstStyle/>
        <a:p>
          <a:endParaRPr lang="en-US"/>
        </a:p>
      </dgm:t>
    </dgm:pt>
    <dgm:pt modelId="{8F0552BB-4BD9-4C58-9E5C-674520A274E4}" type="sibTrans" cxnId="{AA03CB54-04CF-4839-83C5-E41C1B0168BF}">
      <dgm:prSet/>
      <dgm:spPr/>
      <dgm:t>
        <a:bodyPr/>
        <a:lstStyle/>
        <a:p>
          <a:endParaRPr lang="en-US"/>
        </a:p>
      </dgm:t>
    </dgm:pt>
    <dgm:pt modelId="{C3CD19A8-4A85-4C8E-9DE9-6D0E0B5C6F00}" type="pres">
      <dgm:prSet presAssocID="{9DBA14B2-9908-4365-AFD8-803FBB486A82}" presName="root" presStyleCnt="0">
        <dgm:presLayoutVars>
          <dgm:dir/>
          <dgm:resizeHandles val="exact"/>
        </dgm:presLayoutVars>
      </dgm:prSet>
      <dgm:spPr/>
    </dgm:pt>
    <dgm:pt modelId="{93FADF2E-8421-440F-983F-6A72DB9BD0FC}" type="pres">
      <dgm:prSet presAssocID="{9DBA14B2-9908-4365-AFD8-803FBB486A82}" presName="container" presStyleCnt="0">
        <dgm:presLayoutVars>
          <dgm:dir/>
          <dgm:resizeHandles val="exact"/>
        </dgm:presLayoutVars>
      </dgm:prSet>
      <dgm:spPr/>
    </dgm:pt>
    <dgm:pt modelId="{8D03EF4B-7B13-49A0-8E28-DEACC3A3D65A}" type="pres">
      <dgm:prSet presAssocID="{025DF5BE-5729-4E2B-A710-5A2535584FD1}" presName="compNode" presStyleCnt="0"/>
      <dgm:spPr/>
    </dgm:pt>
    <dgm:pt modelId="{29DD1B6D-277E-4F44-89AA-D9265D09E1F3}" type="pres">
      <dgm:prSet presAssocID="{025DF5BE-5729-4E2B-A710-5A2535584FD1}" presName="iconBgRect" presStyleLbl="bgShp" presStyleIdx="0" presStyleCnt="3"/>
      <dgm:spPr/>
    </dgm:pt>
    <dgm:pt modelId="{99F62B9D-E4C7-4CA0-9AF5-D14BC3A7C43B}" type="pres">
      <dgm:prSet presAssocID="{025DF5BE-5729-4E2B-A710-5A2535584F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22AB2A74-0743-4660-BE77-5F0F0F01C518}" type="pres">
      <dgm:prSet presAssocID="{025DF5BE-5729-4E2B-A710-5A2535584FD1}" presName="spaceRect" presStyleCnt="0"/>
      <dgm:spPr/>
    </dgm:pt>
    <dgm:pt modelId="{FDC50FB3-6B15-4935-BD67-122CA868264E}" type="pres">
      <dgm:prSet presAssocID="{025DF5BE-5729-4E2B-A710-5A2535584FD1}" presName="textRect" presStyleLbl="revTx" presStyleIdx="0" presStyleCnt="3">
        <dgm:presLayoutVars>
          <dgm:chMax val="1"/>
          <dgm:chPref val="1"/>
        </dgm:presLayoutVars>
      </dgm:prSet>
      <dgm:spPr/>
    </dgm:pt>
    <dgm:pt modelId="{680F3626-9C23-4C33-A651-208F952310F3}" type="pres">
      <dgm:prSet presAssocID="{25F38D15-6C3C-495C-A852-04E29B7C02E4}" presName="sibTrans" presStyleLbl="sibTrans2D1" presStyleIdx="0" presStyleCnt="0"/>
      <dgm:spPr/>
    </dgm:pt>
    <dgm:pt modelId="{134FC313-C201-483D-A04B-80DA1E849A89}" type="pres">
      <dgm:prSet presAssocID="{FCAA023D-1718-420C-A5B8-9BB6674D9773}" presName="compNode" presStyleCnt="0"/>
      <dgm:spPr/>
    </dgm:pt>
    <dgm:pt modelId="{0FF0928C-FEF1-4ED8-AF1B-EC74BC60D8AB}" type="pres">
      <dgm:prSet presAssocID="{FCAA023D-1718-420C-A5B8-9BB6674D9773}" presName="iconBgRect" presStyleLbl="bgShp" presStyleIdx="1" presStyleCnt="3"/>
      <dgm:spPr/>
    </dgm:pt>
    <dgm:pt modelId="{AA2395A4-B120-4B14-9B8C-9469A551CBBC}" type="pres">
      <dgm:prSet presAssocID="{FCAA023D-1718-420C-A5B8-9BB6674D977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71FA0A23-9640-4B69-848A-24116FE787A5}" type="pres">
      <dgm:prSet presAssocID="{FCAA023D-1718-420C-A5B8-9BB6674D9773}" presName="spaceRect" presStyleCnt="0"/>
      <dgm:spPr/>
    </dgm:pt>
    <dgm:pt modelId="{D1FF3C6A-0D23-437B-9710-1270FA618AB6}" type="pres">
      <dgm:prSet presAssocID="{FCAA023D-1718-420C-A5B8-9BB6674D9773}" presName="textRect" presStyleLbl="revTx" presStyleIdx="1" presStyleCnt="3">
        <dgm:presLayoutVars>
          <dgm:chMax val="1"/>
          <dgm:chPref val="1"/>
        </dgm:presLayoutVars>
      </dgm:prSet>
      <dgm:spPr/>
    </dgm:pt>
    <dgm:pt modelId="{6711B0B4-50A8-49AF-89D6-B069724AB4B0}" type="pres">
      <dgm:prSet presAssocID="{66F1AE95-222F-4C2A-A05D-98917A6CEF7B}" presName="sibTrans" presStyleLbl="sibTrans2D1" presStyleIdx="0" presStyleCnt="0"/>
      <dgm:spPr/>
    </dgm:pt>
    <dgm:pt modelId="{8E06F92C-788B-406F-BBE5-33C0105A44E4}" type="pres">
      <dgm:prSet presAssocID="{515E9093-0301-4B43-8F69-01D5F783F4AB}" presName="compNode" presStyleCnt="0"/>
      <dgm:spPr/>
    </dgm:pt>
    <dgm:pt modelId="{70CC8389-2285-4C3A-8914-F25543E56CDD}" type="pres">
      <dgm:prSet presAssocID="{515E9093-0301-4B43-8F69-01D5F783F4AB}" presName="iconBgRect" presStyleLbl="bgShp" presStyleIdx="2" presStyleCnt="3"/>
      <dgm:spPr/>
    </dgm:pt>
    <dgm:pt modelId="{ABE44E7F-E37E-4A07-822B-21678158E8E9}" type="pres">
      <dgm:prSet presAssocID="{515E9093-0301-4B43-8F69-01D5F783F4A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A5D99C2B-6D5D-4A90-B015-AD68B9F54218}" type="pres">
      <dgm:prSet presAssocID="{515E9093-0301-4B43-8F69-01D5F783F4AB}" presName="spaceRect" presStyleCnt="0"/>
      <dgm:spPr/>
    </dgm:pt>
    <dgm:pt modelId="{8361C08B-E1DD-4076-8BA0-526C0048ABBE}" type="pres">
      <dgm:prSet presAssocID="{515E9093-0301-4B43-8F69-01D5F783F4AB}" presName="textRect" presStyleLbl="revTx" presStyleIdx="2" presStyleCnt="3">
        <dgm:presLayoutVars>
          <dgm:chMax val="1"/>
          <dgm:chPref val="1"/>
        </dgm:presLayoutVars>
      </dgm:prSet>
      <dgm:spPr/>
    </dgm:pt>
  </dgm:ptLst>
  <dgm:cxnLst>
    <dgm:cxn modelId="{018A0102-43ED-4C24-BA2F-3FCD8D1A71A3}" type="presOf" srcId="{9DBA14B2-9908-4365-AFD8-803FBB486A82}" destId="{C3CD19A8-4A85-4C8E-9DE9-6D0E0B5C6F00}" srcOrd="0" destOrd="0" presId="urn:microsoft.com/office/officeart/2018/2/layout/IconCircleList"/>
    <dgm:cxn modelId="{A194321F-9705-4257-B23D-08B356ABC06B}" type="presOf" srcId="{515E9093-0301-4B43-8F69-01D5F783F4AB}" destId="{8361C08B-E1DD-4076-8BA0-526C0048ABBE}" srcOrd="0" destOrd="0" presId="urn:microsoft.com/office/officeart/2018/2/layout/IconCircleList"/>
    <dgm:cxn modelId="{5E1AEB3A-BB17-4679-8313-FF19B758BA02}" type="presOf" srcId="{66F1AE95-222F-4C2A-A05D-98917A6CEF7B}" destId="{6711B0B4-50A8-49AF-89D6-B069724AB4B0}" srcOrd="0" destOrd="0" presId="urn:microsoft.com/office/officeart/2018/2/layout/IconCircleList"/>
    <dgm:cxn modelId="{AA03CB54-04CF-4839-83C5-E41C1B0168BF}" srcId="{9DBA14B2-9908-4365-AFD8-803FBB486A82}" destId="{515E9093-0301-4B43-8F69-01D5F783F4AB}" srcOrd="2" destOrd="0" parTransId="{FB34CDE9-1936-4DD9-9847-50409B722061}" sibTransId="{8F0552BB-4BD9-4C58-9E5C-674520A274E4}"/>
    <dgm:cxn modelId="{60A8DB56-A37D-4B76-AB3C-9E7496F7AEE2}" type="presOf" srcId="{025DF5BE-5729-4E2B-A710-5A2535584FD1}" destId="{FDC50FB3-6B15-4935-BD67-122CA868264E}" srcOrd="0" destOrd="0" presId="urn:microsoft.com/office/officeart/2018/2/layout/IconCircleList"/>
    <dgm:cxn modelId="{80CB8785-8901-4C68-AD6B-322C77B55AF7}" type="presOf" srcId="{FCAA023D-1718-420C-A5B8-9BB6674D9773}" destId="{D1FF3C6A-0D23-437B-9710-1270FA618AB6}" srcOrd="0" destOrd="0" presId="urn:microsoft.com/office/officeart/2018/2/layout/IconCircleList"/>
    <dgm:cxn modelId="{F1F4A1AF-3D5D-4459-B45D-7B5B55F72C68}" type="presOf" srcId="{25F38D15-6C3C-495C-A852-04E29B7C02E4}" destId="{680F3626-9C23-4C33-A651-208F952310F3}" srcOrd="0" destOrd="0" presId="urn:microsoft.com/office/officeart/2018/2/layout/IconCircleList"/>
    <dgm:cxn modelId="{4048EFBC-F2F9-47F7-92F6-2D56C4B16E93}" srcId="{9DBA14B2-9908-4365-AFD8-803FBB486A82}" destId="{025DF5BE-5729-4E2B-A710-5A2535584FD1}" srcOrd="0" destOrd="0" parTransId="{13208EBE-2A14-47AF-9B0E-82625D9D9302}" sibTransId="{25F38D15-6C3C-495C-A852-04E29B7C02E4}"/>
    <dgm:cxn modelId="{77F2F2D3-1CDB-4690-A5EE-363B78C69516}" srcId="{9DBA14B2-9908-4365-AFD8-803FBB486A82}" destId="{FCAA023D-1718-420C-A5B8-9BB6674D9773}" srcOrd="1" destOrd="0" parTransId="{24B1EB9E-EEE5-47DF-83E7-4E8B63FAC633}" sibTransId="{66F1AE95-222F-4C2A-A05D-98917A6CEF7B}"/>
    <dgm:cxn modelId="{0370644E-3301-41BC-8C1B-7A88037E35C9}" type="presParOf" srcId="{C3CD19A8-4A85-4C8E-9DE9-6D0E0B5C6F00}" destId="{93FADF2E-8421-440F-983F-6A72DB9BD0FC}" srcOrd="0" destOrd="0" presId="urn:microsoft.com/office/officeart/2018/2/layout/IconCircleList"/>
    <dgm:cxn modelId="{80F8E790-CDB4-4500-9ABB-3C8EE00962F9}" type="presParOf" srcId="{93FADF2E-8421-440F-983F-6A72DB9BD0FC}" destId="{8D03EF4B-7B13-49A0-8E28-DEACC3A3D65A}" srcOrd="0" destOrd="0" presId="urn:microsoft.com/office/officeart/2018/2/layout/IconCircleList"/>
    <dgm:cxn modelId="{A327BAED-BBFF-4DB5-B42B-1343516B7095}" type="presParOf" srcId="{8D03EF4B-7B13-49A0-8E28-DEACC3A3D65A}" destId="{29DD1B6D-277E-4F44-89AA-D9265D09E1F3}" srcOrd="0" destOrd="0" presId="urn:microsoft.com/office/officeart/2018/2/layout/IconCircleList"/>
    <dgm:cxn modelId="{C0B1D344-5462-46E8-8854-66E249D637FD}" type="presParOf" srcId="{8D03EF4B-7B13-49A0-8E28-DEACC3A3D65A}" destId="{99F62B9D-E4C7-4CA0-9AF5-D14BC3A7C43B}" srcOrd="1" destOrd="0" presId="urn:microsoft.com/office/officeart/2018/2/layout/IconCircleList"/>
    <dgm:cxn modelId="{A8413104-155E-41C2-9F5C-71C411E9EFFA}" type="presParOf" srcId="{8D03EF4B-7B13-49A0-8E28-DEACC3A3D65A}" destId="{22AB2A74-0743-4660-BE77-5F0F0F01C518}" srcOrd="2" destOrd="0" presId="urn:microsoft.com/office/officeart/2018/2/layout/IconCircleList"/>
    <dgm:cxn modelId="{09A47FC8-0458-466C-BC94-B01B77EAF1D3}" type="presParOf" srcId="{8D03EF4B-7B13-49A0-8E28-DEACC3A3D65A}" destId="{FDC50FB3-6B15-4935-BD67-122CA868264E}" srcOrd="3" destOrd="0" presId="urn:microsoft.com/office/officeart/2018/2/layout/IconCircleList"/>
    <dgm:cxn modelId="{D9D441CC-91BA-457A-AFCF-1AF03AC31236}" type="presParOf" srcId="{93FADF2E-8421-440F-983F-6A72DB9BD0FC}" destId="{680F3626-9C23-4C33-A651-208F952310F3}" srcOrd="1" destOrd="0" presId="urn:microsoft.com/office/officeart/2018/2/layout/IconCircleList"/>
    <dgm:cxn modelId="{01B31C5F-439E-4356-861C-679CD561AA7E}" type="presParOf" srcId="{93FADF2E-8421-440F-983F-6A72DB9BD0FC}" destId="{134FC313-C201-483D-A04B-80DA1E849A89}" srcOrd="2" destOrd="0" presId="urn:microsoft.com/office/officeart/2018/2/layout/IconCircleList"/>
    <dgm:cxn modelId="{6FCF35BC-DA51-4894-B6F8-CC199CC445F7}" type="presParOf" srcId="{134FC313-C201-483D-A04B-80DA1E849A89}" destId="{0FF0928C-FEF1-4ED8-AF1B-EC74BC60D8AB}" srcOrd="0" destOrd="0" presId="urn:microsoft.com/office/officeart/2018/2/layout/IconCircleList"/>
    <dgm:cxn modelId="{29568AE1-F1DC-4667-9816-99C1525C6DE7}" type="presParOf" srcId="{134FC313-C201-483D-A04B-80DA1E849A89}" destId="{AA2395A4-B120-4B14-9B8C-9469A551CBBC}" srcOrd="1" destOrd="0" presId="urn:microsoft.com/office/officeart/2018/2/layout/IconCircleList"/>
    <dgm:cxn modelId="{0E19424E-69F9-40C6-9E1B-FF975A1A63C3}" type="presParOf" srcId="{134FC313-C201-483D-A04B-80DA1E849A89}" destId="{71FA0A23-9640-4B69-848A-24116FE787A5}" srcOrd="2" destOrd="0" presId="urn:microsoft.com/office/officeart/2018/2/layout/IconCircleList"/>
    <dgm:cxn modelId="{4349E753-8DD5-42C5-88C7-3552E030BE6C}" type="presParOf" srcId="{134FC313-C201-483D-A04B-80DA1E849A89}" destId="{D1FF3C6A-0D23-437B-9710-1270FA618AB6}" srcOrd="3" destOrd="0" presId="urn:microsoft.com/office/officeart/2018/2/layout/IconCircleList"/>
    <dgm:cxn modelId="{76B0A8CE-DA47-431B-A82A-B1167428075E}" type="presParOf" srcId="{93FADF2E-8421-440F-983F-6A72DB9BD0FC}" destId="{6711B0B4-50A8-49AF-89D6-B069724AB4B0}" srcOrd="3" destOrd="0" presId="urn:microsoft.com/office/officeart/2018/2/layout/IconCircleList"/>
    <dgm:cxn modelId="{1EBB33B2-2DEE-4281-8078-64CFFEF9F7D8}" type="presParOf" srcId="{93FADF2E-8421-440F-983F-6A72DB9BD0FC}" destId="{8E06F92C-788B-406F-BBE5-33C0105A44E4}" srcOrd="4" destOrd="0" presId="urn:microsoft.com/office/officeart/2018/2/layout/IconCircleList"/>
    <dgm:cxn modelId="{E87AE3B5-8D86-4989-AA21-5E7FA38BAB69}" type="presParOf" srcId="{8E06F92C-788B-406F-BBE5-33C0105A44E4}" destId="{70CC8389-2285-4C3A-8914-F25543E56CDD}" srcOrd="0" destOrd="0" presId="urn:microsoft.com/office/officeart/2018/2/layout/IconCircleList"/>
    <dgm:cxn modelId="{B6B8261F-A9FA-434C-B7EE-1C6A56832961}" type="presParOf" srcId="{8E06F92C-788B-406F-BBE5-33C0105A44E4}" destId="{ABE44E7F-E37E-4A07-822B-21678158E8E9}" srcOrd="1" destOrd="0" presId="urn:microsoft.com/office/officeart/2018/2/layout/IconCircleList"/>
    <dgm:cxn modelId="{AC206CE4-0871-4357-8F63-F9B5923A80A2}" type="presParOf" srcId="{8E06F92C-788B-406F-BBE5-33C0105A44E4}" destId="{A5D99C2B-6D5D-4A90-B015-AD68B9F54218}" srcOrd="2" destOrd="0" presId="urn:microsoft.com/office/officeart/2018/2/layout/IconCircleList"/>
    <dgm:cxn modelId="{A50821DD-A5B4-400E-B12E-6D48AECAD621}" type="presParOf" srcId="{8E06F92C-788B-406F-BBE5-33C0105A44E4}" destId="{8361C08B-E1DD-4076-8BA0-526C0048ABB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86878F-5E42-440F-80E4-06E9E5E03109}"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EBECEE02-8F6A-4FC7-B26B-3589BC848DFF}">
      <dgm:prSet/>
      <dgm:spPr/>
      <dgm:t>
        <a:bodyPr/>
        <a:lstStyle/>
        <a:p>
          <a:r>
            <a:rPr lang="en-US" b="1" i="0" dirty="0"/>
            <a:t>Self-Determination</a:t>
          </a:r>
          <a:r>
            <a:rPr lang="en-US" b="0" i="0" dirty="0"/>
            <a:t>: Indigenous peoples have the right to freely determine their political status and freely pursue their economic, social, and cultural development.</a:t>
          </a:r>
          <a:endParaRPr lang="en-US" dirty="0"/>
        </a:p>
      </dgm:t>
    </dgm:pt>
    <dgm:pt modelId="{BA8751BA-AC49-4CC3-B820-6A86D46CD16F}" type="parTrans" cxnId="{88805364-8570-4402-B1A8-C43048463000}">
      <dgm:prSet/>
      <dgm:spPr/>
      <dgm:t>
        <a:bodyPr/>
        <a:lstStyle/>
        <a:p>
          <a:endParaRPr lang="en-US"/>
        </a:p>
      </dgm:t>
    </dgm:pt>
    <dgm:pt modelId="{CACF0EB7-1237-4AA6-A3CA-CC27C586BE03}" type="sibTrans" cxnId="{88805364-8570-4402-B1A8-C43048463000}">
      <dgm:prSet/>
      <dgm:spPr/>
      <dgm:t>
        <a:bodyPr/>
        <a:lstStyle/>
        <a:p>
          <a:endParaRPr lang="en-US"/>
        </a:p>
      </dgm:t>
    </dgm:pt>
    <dgm:pt modelId="{F459E638-3DCE-4DC9-988C-4AA5E6E43250}">
      <dgm:prSet/>
      <dgm:spPr/>
      <dgm:t>
        <a:bodyPr/>
        <a:lstStyle/>
        <a:p>
          <a:r>
            <a:rPr lang="en-US" b="1" i="0"/>
            <a:t>Cultural Rights</a:t>
          </a:r>
          <a:r>
            <a:rPr lang="en-US" b="0" i="0"/>
            <a:t>: Indigenous peoples have the right to maintain and strengthen their distinct cultural practices and traditions.</a:t>
          </a:r>
          <a:endParaRPr lang="en-US"/>
        </a:p>
      </dgm:t>
    </dgm:pt>
    <dgm:pt modelId="{FE6CA8B5-44C0-4B2F-BF88-0177325D3C4F}" type="parTrans" cxnId="{29B444C4-88EB-4924-B5E4-6DE330209D93}">
      <dgm:prSet/>
      <dgm:spPr/>
      <dgm:t>
        <a:bodyPr/>
        <a:lstStyle/>
        <a:p>
          <a:endParaRPr lang="en-US"/>
        </a:p>
      </dgm:t>
    </dgm:pt>
    <dgm:pt modelId="{B1E454D4-936B-44DF-850A-B54BBC630F5B}" type="sibTrans" cxnId="{29B444C4-88EB-4924-B5E4-6DE330209D93}">
      <dgm:prSet/>
      <dgm:spPr/>
      <dgm:t>
        <a:bodyPr/>
        <a:lstStyle/>
        <a:p>
          <a:endParaRPr lang="en-US"/>
        </a:p>
      </dgm:t>
    </dgm:pt>
    <dgm:pt modelId="{292D9E27-BA86-4B77-BCAB-B8CB35C69902}">
      <dgm:prSet/>
      <dgm:spPr/>
      <dgm:t>
        <a:bodyPr/>
        <a:lstStyle/>
        <a:p>
          <a:r>
            <a:rPr lang="en-US" b="1" i="0"/>
            <a:t>Land and Resources</a:t>
          </a:r>
          <a:r>
            <a:rPr lang="en-US" b="0" i="0"/>
            <a:t>: Indigenous peoples have the right to the lands, territories, and resources which they have traditionally owned, occupied, or otherwise used.</a:t>
          </a:r>
          <a:endParaRPr lang="en-US"/>
        </a:p>
      </dgm:t>
    </dgm:pt>
    <dgm:pt modelId="{0D067B58-41BE-488A-8DDD-EA0853AACC76}" type="parTrans" cxnId="{CE6070A2-09E7-4D80-BD25-43AD03AA1EFB}">
      <dgm:prSet/>
      <dgm:spPr/>
      <dgm:t>
        <a:bodyPr/>
        <a:lstStyle/>
        <a:p>
          <a:endParaRPr lang="en-US"/>
        </a:p>
      </dgm:t>
    </dgm:pt>
    <dgm:pt modelId="{42115C8E-9DEA-4E50-B5E4-E2C29E307C2D}" type="sibTrans" cxnId="{CE6070A2-09E7-4D80-BD25-43AD03AA1EFB}">
      <dgm:prSet/>
      <dgm:spPr/>
      <dgm:t>
        <a:bodyPr/>
        <a:lstStyle/>
        <a:p>
          <a:endParaRPr lang="en-US"/>
        </a:p>
      </dgm:t>
    </dgm:pt>
    <dgm:pt modelId="{619F14B5-150E-4332-A1C5-90D3A0E1B03A}">
      <dgm:prSet/>
      <dgm:spPr/>
      <dgm:t>
        <a:bodyPr/>
        <a:lstStyle/>
        <a:p>
          <a:r>
            <a:rPr lang="en-US" b="1" i="0" dirty="0"/>
            <a:t>Consultation and Consent</a:t>
          </a:r>
          <a:r>
            <a:rPr lang="en-US" b="0" i="0" dirty="0"/>
            <a:t>: Indigenous peoples have the right to be consulted in good faith before any project affecting their lands or rights is implemented.</a:t>
          </a:r>
          <a:endParaRPr lang="en-US" dirty="0"/>
        </a:p>
      </dgm:t>
    </dgm:pt>
    <dgm:pt modelId="{BFA6E052-513B-4932-BE49-9015C22BAD7E}" type="parTrans" cxnId="{F0150DF3-5D69-433B-BB00-34E7747F1BF4}">
      <dgm:prSet/>
      <dgm:spPr/>
      <dgm:t>
        <a:bodyPr/>
        <a:lstStyle/>
        <a:p>
          <a:endParaRPr lang="en-US"/>
        </a:p>
      </dgm:t>
    </dgm:pt>
    <dgm:pt modelId="{14A1188C-CEDC-4A30-BF88-E720ECD7ADFD}" type="sibTrans" cxnId="{F0150DF3-5D69-433B-BB00-34E7747F1BF4}">
      <dgm:prSet/>
      <dgm:spPr/>
      <dgm:t>
        <a:bodyPr/>
        <a:lstStyle/>
        <a:p>
          <a:endParaRPr lang="en-US"/>
        </a:p>
      </dgm:t>
    </dgm:pt>
    <dgm:pt modelId="{07B39ED4-BD90-4B22-8369-AAFB5EF927CF}" type="pres">
      <dgm:prSet presAssocID="{A886878F-5E42-440F-80E4-06E9E5E03109}" presName="matrix" presStyleCnt="0">
        <dgm:presLayoutVars>
          <dgm:chMax val="1"/>
          <dgm:dir/>
          <dgm:resizeHandles val="exact"/>
        </dgm:presLayoutVars>
      </dgm:prSet>
      <dgm:spPr/>
    </dgm:pt>
    <dgm:pt modelId="{33C27901-30D6-434A-AF0E-FAA9D43EE70A}" type="pres">
      <dgm:prSet presAssocID="{A886878F-5E42-440F-80E4-06E9E5E03109}" presName="diamond" presStyleLbl="bgShp" presStyleIdx="0" presStyleCnt="1"/>
      <dgm:spPr/>
    </dgm:pt>
    <dgm:pt modelId="{30F57F1D-8583-4B8A-A7BC-CD35447D52CD}" type="pres">
      <dgm:prSet presAssocID="{A886878F-5E42-440F-80E4-06E9E5E03109}" presName="quad1" presStyleLbl="node1" presStyleIdx="0" presStyleCnt="4">
        <dgm:presLayoutVars>
          <dgm:chMax val="0"/>
          <dgm:chPref val="0"/>
          <dgm:bulletEnabled val="1"/>
        </dgm:presLayoutVars>
      </dgm:prSet>
      <dgm:spPr/>
    </dgm:pt>
    <dgm:pt modelId="{AC5A097F-8159-4C80-ACCB-B007D95791CC}" type="pres">
      <dgm:prSet presAssocID="{A886878F-5E42-440F-80E4-06E9E5E03109}" presName="quad2" presStyleLbl="node1" presStyleIdx="1" presStyleCnt="4">
        <dgm:presLayoutVars>
          <dgm:chMax val="0"/>
          <dgm:chPref val="0"/>
          <dgm:bulletEnabled val="1"/>
        </dgm:presLayoutVars>
      </dgm:prSet>
      <dgm:spPr/>
    </dgm:pt>
    <dgm:pt modelId="{172DBA03-12B0-435F-B0C4-60ADE8A7E44B}" type="pres">
      <dgm:prSet presAssocID="{A886878F-5E42-440F-80E4-06E9E5E03109}" presName="quad3" presStyleLbl="node1" presStyleIdx="2" presStyleCnt="4">
        <dgm:presLayoutVars>
          <dgm:chMax val="0"/>
          <dgm:chPref val="0"/>
          <dgm:bulletEnabled val="1"/>
        </dgm:presLayoutVars>
      </dgm:prSet>
      <dgm:spPr/>
    </dgm:pt>
    <dgm:pt modelId="{A907C4AE-27C6-49DA-B7C5-C8290242B8A6}" type="pres">
      <dgm:prSet presAssocID="{A886878F-5E42-440F-80E4-06E9E5E03109}" presName="quad4" presStyleLbl="node1" presStyleIdx="3" presStyleCnt="4">
        <dgm:presLayoutVars>
          <dgm:chMax val="0"/>
          <dgm:chPref val="0"/>
          <dgm:bulletEnabled val="1"/>
        </dgm:presLayoutVars>
      </dgm:prSet>
      <dgm:spPr/>
    </dgm:pt>
  </dgm:ptLst>
  <dgm:cxnLst>
    <dgm:cxn modelId="{0A386B11-128B-4EA5-A0DB-D6B8F76732AB}" type="presOf" srcId="{A886878F-5E42-440F-80E4-06E9E5E03109}" destId="{07B39ED4-BD90-4B22-8369-AAFB5EF927CF}" srcOrd="0" destOrd="0" presId="urn:microsoft.com/office/officeart/2005/8/layout/matrix3"/>
    <dgm:cxn modelId="{EC27C61F-650E-406E-9D03-BE8D464C236E}" type="presOf" srcId="{292D9E27-BA86-4B77-BCAB-B8CB35C69902}" destId="{172DBA03-12B0-435F-B0C4-60ADE8A7E44B}" srcOrd="0" destOrd="0" presId="urn:microsoft.com/office/officeart/2005/8/layout/matrix3"/>
    <dgm:cxn modelId="{88805364-8570-4402-B1A8-C43048463000}" srcId="{A886878F-5E42-440F-80E4-06E9E5E03109}" destId="{EBECEE02-8F6A-4FC7-B26B-3589BC848DFF}" srcOrd="0" destOrd="0" parTransId="{BA8751BA-AC49-4CC3-B820-6A86D46CD16F}" sibTransId="{CACF0EB7-1237-4AA6-A3CA-CC27C586BE03}"/>
    <dgm:cxn modelId="{CE6070A2-09E7-4D80-BD25-43AD03AA1EFB}" srcId="{A886878F-5E42-440F-80E4-06E9E5E03109}" destId="{292D9E27-BA86-4B77-BCAB-B8CB35C69902}" srcOrd="2" destOrd="0" parTransId="{0D067B58-41BE-488A-8DDD-EA0853AACC76}" sibTransId="{42115C8E-9DEA-4E50-B5E4-E2C29E307C2D}"/>
    <dgm:cxn modelId="{4E68D8B0-E4D7-45A4-834E-0252A396E52F}" type="presOf" srcId="{619F14B5-150E-4332-A1C5-90D3A0E1B03A}" destId="{A907C4AE-27C6-49DA-B7C5-C8290242B8A6}" srcOrd="0" destOrd="0" presId="urn:microsoft.com/office/officeart/2005/8/layout/matrix3"/>
    <dgm:cxn modelId="{29B444C4-88EB-4924-B5E4-6DE330209D93}" srcId="{A886878F-5E42-440F-80E4-06E9E5E03109}" destId="{F459E638-3DCE-4DC9-988C-4AA5E6E43250}" srcOrd="1" destOrd="0" parTransId="{FE6CA8B5-44C0-4B2F-BF88-0177325D3C4F}" sibTransId="{B1E454D4-936B-44DF-850A-B54BBC630F5B}"/>
    <dgm:cxn modelId="{DD51E7CB-3315-4B75-9E71-9060150A6AF8}" type="presOf" srcId="{F459E638-3DCE-4DC9-988C-4AA5E6E43250}" destId="{AC5A097F-8159-4C80-ACCB-B007D95791CC}" srcOrd="0" destOrd="0" presId="urn:microsoft.com/office/officeart/2005/8/layout/matrix3"/>
    <dgm:cxn modelId="{F0150DF3-5D69-433B-BB00-34E7747F1BF4}" srcId="{A886878F-5E42-440F-80E4-06E9E5E03109}" destId="{619F14B5-150E-4332-A1C5-90D3A0E1B03A}" srcOrd="3" destOrd="0" parTransId="{BFA6E052-513B-4932-BE49-9015C22BAD7E}" sibTransId="{14A1188C-CEDC-4A30-BF88-E720ECD7ADFD}"/>
    <dgm:cxn modelId="{6ED3B9FC-10F8-446F-B179-FA0836D84CCD}" type="presOf" srcId="{EBECEE02-8F6A-4FC7-B26B-3589BC848DFF}" destId="{30F57F1D-8583-4B8A-A7BC-CD35447D52CD}" srcOrd="0" destOrd="0" presId="urn:microsoft.com/office/officeart/2005/8/layout/matrix3"/>
    <dgm:cxn modelId="{671A1431-BAD6-4690-8A4F-C6F4A2169576}" type="presParOf" srcId="{07B39ED4-BD90-4B22-8369-AAFB5EF927CF}" destId="{33C27901-30D6-434A-AF0E-FAA9D43EE70A}" srcOrd="0" destOrd="0" presId="urn:microsoft.com/office/officeart/2005/8/layout/matrix3"/>
    <dgm:cxn modelId="{F37DFF02-4F5E-4917-96FC-8DE5C797485D}" type="presParOf" srcId="{07B39ED4-BD90-4B22-8369-AAFB5EF927CF}" destId="{30F57F1D-8583-4B8A-A7BC-CD35447D52CD}" srcOrd="1" destOrd="0" presId="urn:microsoft.com/office/officeart/2005/8/layout/matrix3"/>
    <dgm:cxn modelId="{3377C3C7-200B-4704-B474-3FB323DB30A0}" type="presParOf" srcId="{07B39ED4-BD90-4B22-8369-AAFB5EF927CF}" destId="{AC5A097F-8159-4C80-ACCB-B007D95791CC}" srcOrd="2" destOrd="0" presId="urn:microsoft.com/office/officeart/2005/8/layout/matrix3"/>
    <dgm:cxn modelId="{82073F45-51FA-4E7B-B315-CCB769FB9661}" type="presParOf" srcId="{07B39ED4-BD90-4B22-8369-AAFB5EF927CF}" destId="{172DBA03-12B0-435F-B0C4-60ADE8A7E44B}" srcOrd="3" destOrd="0" presId="urn:microsoft.com/office/officeart/2005/8/layout/matrix3"/>
    <dgm:cxn modelId="{1EFCD2DE-EE11-44D2-82B2-2C577B8115D4}" type="presParOf" srcId="{07B39ED4-BD90-4B22-8369-AAFB5EF927CF}" destId="{A907C4AE-27C6-49DA-B7C5-C8290242B8A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A252A0-92FA-4C4C-8589-F396772E958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8CBA1B9-362F-4F32-87A7-A3BFA355E0F9}">
      <dgm:prSet/>
      <dgm:spPr/>
      <dgm:t>
        <a:bodyPr/>
        <a:lstStyle/>
        <a:p>
          <a:r>
            <a:rPr lang="en-US" dirty="0"/>
            <a:t>Art. 7.2: Indigenous peoples have the collective right to live in freedom, peace and security as distinct peoples and shall not be subjected to any act of genocide or any other act of violence, including forcibly removing children of the group to another group </a:t>
          </a:r>
        </a:p>
      </dgm:t>
    </dgm:pt>
    <dgm:pt modelId="{CE033190-6CC5-4A77-9B7D-0F20C4E8CE6E}" type="parTrans" cxnId="{B50AF2D9-C4A4-45BE-896E-2C059711BA35}">
      <dgm:prSet/>
      <dgm:spPr/>
      <dgm:t>
        <a:bodyPr/>
        <a:lstStyle/>
        <a:p>
          <a:endParaRPr lang="en-US"/>
        </a:p>
      </dgm:t>
    </dgm:pt>
    <dgm:pt modelId="{F856BEEA-9B6C-40F1-893C-0AAAB7256E94}" type="sibTrans" cxnId="{B50AF2D9-C4A4-45BE-896E-2C059711BA35}">
      <dgm:prSet/>
      <dgm:spPr/>
      <dgm:t>
        <a:bodyPr/>
        <a:lstStyle/>
        <a:p>
          <a:endParaRPr lang="en-US"/>
        </a:p>
      </dgm:t>
    </dgm:pt>
    <dgm:pt modelId="{F00266C8-5B15-4144-B631-01902D06C016}">
      <dgm:prSet/>
      <dgm:spPr/>
      <dgm:t>
        <a:bodyPr/>
        <a:lstStyle/>
        <a:p>
          <a:r>
            <a:rPr lang="en-US" dirty="0"/>
            <a:t>Art. 8.1: Indigenous peoples and individuals have the right not to be subjected to forced assimilation or destruction of their culture.</a:t>
          </a:r>
        </a:p>
      </dgm:t>
    </dgm:pt>
    <dgm:pt modelId="{D524DFF9-4D31-4C3B-BBE7-1421AC1AE98E}" type="parTrans" cxnId="{A54401C4-0656-4E88-A847-5F0C63154C35}">
      <dgm:prSet/>
      <dgm:spPr/>
      <dgm:t>
        <a:bodyPr/>
        <a:lstStyle/>
        <a:p>
          <a:endParaRPr lang="en-US"/>
        </a:p>
      </dgm:t>
    </dgm:pt>
    <dgm:pt modelId="{C1BDCDA9-DB20-477B-9B16-87D1586888BE}" type="sibTrans" cxnId="{A54401C4-0656-4E88-A847-5F0C63154C35}">
      <dgm:prSet/>
      <dgm:spPr/>
      <dgm:t>
        <a:bodyPr/>
        <a:lstStyle/>
        <a:p>
          <a:endParaRPr lang="en-US"/>
        </a:p>
      </dgm:t>
    </dgm:pt>
    <dgm:pt modelId="{A527F4C1-6998-4351-ACC8-50714DFBDC99}">
      <dgm:prSet/>
      <dgm:spPr/>
      <dgm:t>
        <a:bodyPr/>
        <a:lstStyle/>
        <a:p>
          <a:r>
            <a:rPr lang="en-US" dirty="0"/>
            <a:t>Art. 8.2: States shall provide effective mechanisms for prevention of, and redress for: Any action which has the aim or effect of depriving them of their integrity as distinct peoples, or of their cultural values or ethnic identities; Any form of forced population transfer which has the aim or effect of violating or undermining any of their rights; Any form of forced assimilation or integration</a:t>
          </a:r>
        </a:p>
      </dgm:t>
    </dgm:pt>
    <dgm:pt modelId="{359FD916-9684-41B5-8EF0-54717E02680F}" type="parTrans" cxnId="{8FDCD057-57C6-45F1-AC90-B051686F1D26}">
      <dgm:prSet/>
      <dgm:spPr/>
      <dgm:t>
        <a:bodyPr/>
        <a:lstStyle/>
        <a:p>
          <a:endParaRPr lang="en-US"/>
        </a:p>
      </dgm:t>
    </dgm:pt>
    <dgm:pt modelId="{64A7CB46-4539-41DD-8497-BBEC6FC2237C}" type="sibTrans" cxnId="{8FDCD057-57C6-45F1-AC90-B051686F1D26}">
      <dgm:prSet/>
      <dgm:spPr/>
      <dgm:t>
        <a:bodyPr/>
        <a:lstStyle/>
        <a:p>
          <a:endParaRPr lang="en-US"/>
        </a:p>
      </dgm:t>
    </dgm:pt>
    <dgm:pt modelId="{AB8E78C9-6488-408A-A64E-90731EEFB548}">
      <dgm:prSet/>
      <dgm:spPr/>
      <dgm:t>
        <a:bodyPr/>
        <a:lstStyle/>
        <a:p>
          <a:r>
            <a:rPr lang="en-US" dirty="0"/>
            <a:t>Art. 12: Indigenous peoples have the right to manifest, practice, develop and teach their spiritual and religious traditions, customs and ceremonies; </a:t>
          </a:r>
        </a:p>
      </dgm:t>
    </dgm:pt>
    <dgm:pt modelId="{C71EA313-6EE7-4839-9C68-CD9442056DB3}" type="parTrans" cxnId="{4347E591-6D24-4F0C-BD82-87EFCB6C74AA}">
      <dgm:prSet/>
      <dgm:spPr/>
      <dgm:t>
        <a:bodyPr/>
        <a:lstStyle/>
        <a:p>
          <a:endParaRPr lang="en-US"/>
        </a:p>
      </dgm:t>
    </dgm:pt>
    <dgm:pt modelId="{611B9CB2-AABB-4D18-8DAC-0152BD9020E9}" type="sibTrans" cxnId="{4347E591-6D24-4F0C-BD82-87EFCB6C74AA}">
      <dgm:prSet/>
      <dgm:spPr/>
      <dgm:t>
        <a:bodyPr/>
        <a:lstStyle/>
        <a:p>
          <a:endParaRPr lang="en-US"/>
        </a:p>
      </dgm:t>
    </dgm:pt>
    <dgm:pt modelId="{BA03FCBE-C88F-41B5-B313-6A7BBCF4A8C0}" type="pres">
      <dgm:prSet presAssocID="{4FA252A0-92FA-4C4C-8589-F396772E9584}" presName="vert0" presStyleCnt="0">
        <dgm:presLayoutVars>
          <dgm:dir/>
          <dgm:animOne val="branch"/>
          <dgm:animLvl val="lvl"/>
        </dgm:presLayoutVars>
      </dgm:prSet>
      <dgm:spPr/>
    </dgm:pt>
    <dgm:pt modelId="{090DEA8C-B8A0-435B-8464-6C7E2D145804}" type="pres">
      <dgm:prSet presAssocID="{A8CBA1B9-362F-4F32-87A7-A3BFA355E0F9}" presName="thickLine" presStyleLbl="alignNode1" presStyleIdx="0" presStyleCnt="4"/>
      <dgm:spPr/>
    </dgm:pt>
    <dgm:pt modelId="{5106EFF0-ECC0-4D62-AB0F-F7D3E307DCEC}" type="pres">
      <dgm:prSet presAssocID="{A8CBA1B9-362F-4F32-87A7-A3BFA355E0F9}" presName="horz1" presStyleCnt="0"/>
      <dgm:spPr/>
    </dgm:pt>
    <dgm:pt modelId="{285E0D48-7FAD-46CA-AAD1-A19C19E4A3CB}" type="pres">
      <dgm:prSet presAssocID="{A8CBA1B9-362F-4F32-87A7-A3BFA355E0F9}" presName="tx1" presStyleLbl="revTx" presStyleIdx="0" presStyleCnt="4"/>
      <dgm:spPr/>
    </dgm:pt>
    <dgm:pt modelId="{33DAE630-EDD5-4E25-BC9B-AA251CFC0405}" type="pres">
      <dgm:prSet presAssocID="{A8CBA1B9-362F-4F32-87A7-A3BFA355E0F9}" presName="vert1" presStyleCnt="0"/>
      <dgm:spPr/>
    </dgm:pt>
    <dgm:pt modelId="{FBFAEC77-B4E1-4EB4-95A1-8B83C28A6464}" type="pres">
      <dgm:prSet presAssocID="{F00266C8-5B15-4144-B631-01902D06C016}" presName="thickLine" presStyleLbl="alignNode1" presStyleIdx="1" presStyleCnt="4"/>
      <dgm:spPr/>
    </dgm:pt>
    <dgm:pt modelId="{FA10A619-1B3E-4F98-8ED5-14AADBB36D97}" type="pres">
      <dgm:prSet presAssocID="{F00266C8-5B15-4144-B631-01902D06C016}" presName="horz1" presStyleCnt="0"/>
      <dgm:spPr/>
    </dgm:pt>
    <dgm:pt modelId="{6DDEEE1F-2402-456D-B51F-42EA94C90DAF}" type="pres">
      <dgm:prSet presAssocID="{F00266C8-5B15-4144-B631-01902D06C016}" presName="tx1" presStyleLbl="revTx" presStyleIdx="1" presStyleCnt="4"/>
      <dgm:spPr/>
    </dgm:pt>
    <dgm:pt modelId="{1CBDE3EA-83C1-4357-BBEE-710242DAD562}" type="pres">
      <dgm:prSet presAssocID="{F00266C8-5B15-4144-B631-01902D06C016}" presName="vert1" presStyleCnt="0"/>
      <dgm:spPr/>
    </dgm:pt>
    <dgm:pt modelId="{D5090E41-9C04-4250-9A59-BE3325077E03}" type="pres">
      <dgm:prSet presAssocID="{A527F4C1-6998-4351-ACC8-50714DFBDC99}" presName="thickLine" presStyleLbl="alignNode1" presStyleIdx="2" presStyleCnt="4"/>
      <dgm:spPr/>
    </dgm:pt>
    <dgm:pt modelId="{4DB11527-CCCF-4F2D-8127-01CCC32C2B3F}" type="pres">
      <dgm:prSet presAssocID="{A527F4C1-6998-4351-ACC8-50714DFBDC99}" presName="horz1" presStyleCnt="0"/>
      <dgm:spPr/>
    </dgm:pt>
    <dgm:pt modelId="{EF25B9C6-BF56-4150-993D-1220F10ED42F}" type="pres">
      <dgm:prSet presAssocID="{A527F4C1-6998-4351-ACC8-50714DFBDC99}" presName="tx1" presStyleLbl="revTx" presStyleIdx="2" presStyleCnt="4"/>
      <dgm:spPr/>
    </dgm:pt>
    <dgm:pt modelId="{1DA8A175-B9B7-4C4C-9DD4-887F49E58C40}" type="pres">
      <dgm:prSet presAssocID="{A527F4C1-6998-4351-ACC8-50714DFBDC99}" presName="vert1" presStyleCnt="0"/>
      <dgm:spPr/>
    </dgm:pt>
    <dgm:pt modelId="{E9E893F9-B4B5-424D-8A03-CE8EEBB98F3A}" type="pres">
      <dgm:prSet presAssocID="{AB8E78C9-6488-408A-A64E-90731EEFB548}" presName="thickLine" presStyleLbl="alignNode1" presStyleIdx="3" presStyleCnt="4"/>
      <dgm:spPr/>
    </dgm:pt>
    <dgm:pt modelId="{65A189CB-DCC7-47A4-86A9-0984F376D3A2}" type="pres">
      <dgm:prSet presAssocID="{AB8E78C9-6488-408A-A64E-90731EEFB548}" presName="horz1" presStyleCnt="0"/>
      <dgm:spPr/>
    </dgm:pt>
    <dgm:pt modelId="{35CB45CF-0B51-4A37-B971-04132C98DCD1}" type="pres">
      <dgm:prSet presAssocID="{AB8E78C9-6488-408A-A64E-90731EEFB548}" presName="tx1" presStyleLbl="revTx" presStyleIdx="3" presStyleCnt="4"/>
      <dgm:spPr/>
    </dgm:pt>
    <dgm:pt modelId="{3F5A6604-B9CC-4046-9CF0-6E6C023A354B}" type="pres">
      <dgm:prSet presAssocID="{AB8E78C9-6488-408A-A64E-90731EEFB548}" presName="vert1" presStyleCnt="0"/>
      <dgm:spPr/>
    </dgm:pt>
  </dgm:ptLst>
  <dgm:cxnLst>
    <dgm:cxn modelId="{AEE53E26-9262-4CAF-8D68-C415F10686BB}" type="presOf" srcId="{A527F4C1-6998-4351-ACC8-50714DFBDC99}" destId="{EF25B9C6-BF56-4150-993D-1220F10ED42F}" srcOrd="0" destOrd="0" presId="urn:microsoft.com/office/officeart/2008/layout/LinedList"/>
    <dgm:cxn modelId="{4BD68B2D-0EE5-46C9-ABE7-04387770E59D}" type="presOf" srcId="{F00266C8-5B15-4144-B631-01902D06C016}" destId="{6DDEEE1F-2402-456D-B51F-42EA94C90DAF}" srcOrd="0" destOrd="0" presId="urn:microsoft.com/office/officeart/2008/layout/LinedList"/>
    <dgm:cxn modelId="{C3DD1545-4BFF-491C-914C-C65AEBB6B8ED}" type="presOf" srcId="{A8CBA1B9-362F-4F32-87A7-A3BFA355E0F9}" destId="{285E0D48-7FAD-46CA-AAD1-A19C19E4A3CB}" srcOrd="0" destOrd="0" presId="urn:microsoft.com/office/officeart/2008/layout/LinedList"/>
    <dgm:cxn modelId="{8FDCD057-57C6-45F1-AC90-B051686F1D26}" srcId="{4FA252A0-92FA-4C4C-8589-F396772E9584}" destId="{A527F4C1-6998-4351-ACC8-50714DFBDC99}" srcOrd="2" destOrd="0" parTransId="{359FD916-9684-41B5-8EF0-54717E02680F}" sibTransId="{64A7CB46-4539-41DD-8497-BBEC6FC2237C}"/>
    <dgm:cxn modelId="{159C228B-8751-4C14-AE9B-9554183A6BAF}" type="presOf" srcId="{4FA252A0-92FA-4C4C-8589-F396772E9584}" destId="{BA03FCBE-C88F-41B5-B313-6A7BBCF4A8C0}" srcOrd="0" destOrd="0" presId="urn:microsoft.com/office/officeart/2008/layout/LinedList"/>
    <dgm:cxn modelId="{9AC99C8F-AF8E-4662-9A91-2059C35F72EA}" type="presOf" srcId="{AB8E78C9-6488-408A-A64E-90731EEFB548}" destId="{35CB45CF-0B51-4A37-B971-04132C98DCD1}" srcOrd="0" destOrd="0" presId="urn:microsoft.com/office/officeart/2008/layout/LinedList"/>
    <dgm:cxn modelId="{4347E591-6D24-4F0C-BD82-87EFCB6C74AA}" srcId="{4FA252A0-92FA-4C4C-8589-F396772E9584}" destId="{AB8E78C9-6488-408A-A64E-90731EEFB548}" srcOrd="3" destOrd="0" parTransId="{C71EA313-6EE7-4839-9C68-CD9442056DB3}" sibTransId="{611B9CB2-AABB-4D18-8DAC-0152BD9020E9}"/>
    <dgm:cxn modelId="{A54401C4-0656-4E88-A847-5F0C63154C35}" srcId="{4FA252A0-92FA-4C4C-8589-F396772E9584}" destId="{F00266C8-5B15-4144-B631-01902D06C016}" srcOrd="1" destOrd="0" parTransId="{D524DFF9-4D31-4C3B-BBE7-1421AC1AE98E}" sibTransId="{C1BDCDA9-DB20-477B-9B16-87D1586888BE}"/>
    <dgm:cxn modelId="{B50AF2D9-C4A4-45BE-896E-2C059711BA35}" srcId="{4FA252A0-92FA-4C4C-8589-F396772E9584}" destId="{A8CBA1B9-362F-4F32-87A7-A3BFA355E0F9}" srcOrd="0" destOrd="0" parTransId="{CE033190-6CC5-4A77-9B7D-0F20C4E8CE6E}" sibTransId="{F856BEEA-9B6C-40F1-893C-0AAAB7256E94}"/>
    <dgm:cxn modelId="{319D2060-C91E-44BF-9095-72039F3D80B3}" type="presParOf" srcId="{BA03FCBE-C88F-41B5-B313-6A7BBCF4A8C0}" destId="{090DEA8C-B8A0-435B-8464-6C7E2D145804}" srcOrd="0" destOrd="0" presId="urn:microsoft.com/office/officeart/2008/layout/LinedList"/>
    <dgm:cxn modelId="{E128C465-F5E2-45DC-8023-4E9C440A0C7F}" type="presParOf" srcId="{BA03FCBE-C88F-41B5-B313-6A7BBCF4A8C0}" destId="{5106EFF0-ECC0-4D62-AB0F-F7D3E307DCEC}" srcOrd="1" destOrd="0" presId="urn:microsoft.com/office/officeart/2008/layout/LinedList"/>
    <dgm:cxn modelId="{DFC6C798-37FB-4F81-844D-5E5F24E70661}" type="presParOf" srcId="{5106EFF0-ECC0-4D62-AB0F-F7D3E307DCEC}" destId="{285E0D48-7FAD-46CA-AAD1-A19C19E4A3CB}" srcOrd="0" destOrd="0" presId="urn:microsoft.com/office/officeart/2008/layout/LinedList"/>
    <dgm:cxn modelId="{89F06698-2DBF-42F6-A12B-7341645CF8FB}" type="presParOf" srcId="{5106EFF0-ECC0-4D62-AB0F-F7D3E307DCEC}" destId="{33DAE630-EDD5-4E25-BC9B-AA251CFC0405}" srcOrd="1" destOrd="0" presId="urn:microsoft.com/office/officeart/2008/layout/LinedList"/>
    <dgm:cxn modelId="{8A1AD7AE-CAE4-4884-A2E0-3C35D2DC5B51}" type="presParOf" srcId="{BA03FCBE-C88F-41B5-B313-6A7BBCF4A8C0}" destId="{FBFAEC77-B4E1-4EB4-95A1-8B83C28A6464}" srcOrd="2" destOrd="0" presId="urn:microsoft.com/office/officeart/2008/layout/LinedList"/>
    <dgm:cxn modelId="{3D47C50D-11C6-4256-90D9-5C973B26A32E}" type="presParOf" srcId="{BA03FCBE-C88F-41B5-B313-6A7BBCF4A8C0}" destId="{FA10A619-1B3E-4F98-8ED5-14AADBB36D97}" srcOrd="3" destOrd="0" presId="urn:microsoft.com/office/officeart/2008/layout/LinedList"/>
    <dgm:cxn modelId="{E1D41D82-16C0-4442-8EA9-C90054C4FF63}" type="presParOf" srcId="{FA10A619-1B3E-4F98-8ED5-14AADBB36D97}" destId="{6DDEEE1F-2402-456D-B51F-42EA94C90DAF}" srcOrd="0" destOrd="0" presId="urn:microsoft.com/office/officeart/2008/layout/LinedList"/>
    <dgm:cxn modelId="{485C8112-37CE-40D2-9B17-6507012E65BB}" type="presParOf" srcId="{FA10A619-1B3E-4F98-8ED5-14AADBB36D97}" destId="{1CBDE3EA-83C1-4357-BBEE-710242DAD562}" srcOrd="1" destOrd="0" presId="urn:microsoft.com/office/officeart/2008/layout/LinedList"/>
    <dgm:cxn modelId="{C2BC1060-B4FE-4824-8323-C126D6E998BB}" type="presParOf" srcId="{BA03FCBE-C88F-41B5-B313-6A7BBCF4A8C0}" destId="{D5090E41-9C04-4250-9A59-BE3325077E03}" srcOrd="4" destOrd="0" presId="urn:microsoft.com/office/officeart/2008/layout/LinedList"/>
    <dgm:cxn modelId="{18EEDFC7-A4D0-48B7-9483-074CB8525F35}" type="presParOf" srcId="{BA03FCBE-C88F-41B5-B313-6A7BBCF4A8C0}" destId="{4DB11527-CCCF-4F2D-8127-01CCC32C2B3F}" srcOrd="5" destOrd="0" presId="urn:microsoft.com/office/officeart/2008/layout/LinedList"/>
    <dgm:cxn modelId="{6A798850-B223-480E-A8BC-EBC4A7624BC0}" type="presParOf" srcId="{4DB11527-CCCF-4F2D-8127-01CCC32C2B3F}" destId="{EF25B9C6-BF56-4150-993D-1220F10ED42F}" srcOrd="0" destOrd="0" presId="urn:microsoft.com/office/officeart/2008/layout/LinedList"/>
    <dgm:cxn modelId="{B5C26CE5-31A0-4440-9F95-6A11702D26D8}" type="presParOf" srcId="{4DB11527-CCCF-4F2D-8127-01CCC32C2B3F}" destId="{1DA8A175-B9B7-4C4C-9DD4-887F49E58C40}" srcOrd="1" destOrd="0" presId="urn:microsoft.com/office/officeart/2008/layout/LinedList"/>
    <dgm:cxn modelId="{FAF606B8-654F-4BB9-BDBF-BB0FD59186E1}" type="presParOf" srcId="{BA03FCBE-C88F-41B5-B313-6A7BBCF4A8C0}" destId="{E9E893F9-B4B5-424D-8A03-CE8EEBB98F3A}" srcOrd="6" destOrd="0" presId="urn:microsoft.com/office/officeart/2008/layout/LinedList"/>
    <dgm:cxn modelId="{85ED8951-43CA-4F48-8C53-3032A6AB111D}" type="presParOf" srcId="{BA03FCBE-C88F-41B5-B313-6A7BBCF4A8C0}" destId="{65A189CB-DCC7-47A4-86A9-0984F376D3A2}" srcOrd="7" destOrd="0" presId="urn:microsoft.com/office/officeart/2008/layout/LinedList"/>
    <dgm:cxn modelId="{957D1D79-A7BF-4B13-AC0B-DFA1F764DEB1}" type="presParOf" srcId="{65A189CB-DCC7-47A4-86A9-0984F376D3A2}" destId="{35CB45CF-0B51-4A37-B971-04132C98DCD1}" srcOrd="0" destOrd="0" presId="urn:microsoft.com/office/officeart/2008/layout/LinedList"/>
    <dgm:cxn modelId="{675A9213-51F8-4FB2-B34B-6B9DF6AB4B66}" type="presParOf" srcId="{65A189CB-DCC7-47A4-86A9-0984F376D3A2}" destId="{3F5A6604-B9CC-4046-9CF0-6E6C023A354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A614BD-C356-4312-8820-C3B7F9AD7AB9}"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15A8CFBB-696D-4FA9-8D3A-B2636FE6D3C4}">
      <dgm:prSet/>
      <dgm:spPr/>
      <dgm:t>
        <a:bodyPr/>
        <a:lstStyle/>
        <a:p>
          <a:r>
            <a:rPr lang="en-US" b="1" dirty="0"/>
            <a:t>Art. 21(1): </a:t>
          </a:r>
          <a:r>
            <a:rPr lang="en-US" b="0" dirty="0"/>
            <a:t>Indigenous peoples have the right, without discrimination, to the improvement of their economic and social conditions, including, inter alia, in the areas of education, employment, vocational training and retraining, housing, sanitation, health and social security.</a:t>
          </a:r>
        </a:p>
      </dgm:t>
    </dgm:pt>
    <dgm:pt modelId="{05AF1E64-8FB8-49BA-9A58-BDA8E4FEC30C}" type="parTrans" cxnId="{487229F7-0741-4B83-884A-3401C35675BB}">
      <dgm:prSet/>
      <dgm:spPr/>
      <dgm:t>
        <a:bodyPr/>
        <a:lstStyle/>
        <a:p>
          <a:endParaRPr lang="en-US"/>
        </a:p>
      </dgm:t>
    </dgm:pt>
    <dgm:pt modelId="{C15D9A61-0D04-42D0-80A0-C85B75BFF2D7}" type="sibTrans" cxnId="{487229F7-0741-4B83-884A-3401C35675BB}">
      <dgm:prSet/>
      <dgm:spPr/>
      <dgm:t>
        <a:bodyPr/>
        <a:lstStyle/>
        <a:p>
          <a:endParaRPr lang="en-US"/>
        </a:p>
      </dgm:t>
    </dgm:pt>
    <dgm:pt modelId="{1094389A-7D39-4D5F-AE22-C9F170B9057A}">
      <dgm:prSet/>
      <dgm:spPr/>
      <dgm:t>
        <a:bodyPr/>
        <a:lstStyle/>
        <a:p>
          <a:r>
            <a:rPr lang="en-US" b="1" dirty="0"/>
            <a:t>Art. 21(2): </a:t>
          </a:r>
          <a:r>
            <a:rPr lang="en-US" b="0" dirty="0"/>
            <a:t>States shall take effective measures and, where appropriate, special measures to ensure continuing improvement of their economic and social conditions. Particular attention shall be paid to the rights and special needs of indigenous elders, women, youth, children and persons with disabilities.</a:t>
          </a:r>
        </a:p>
      </dgm:t>
    </dgm:pt>
    <dgm:pt modelId="{6BA05E61-9B3D-4FFD-9923-716D03823F0D}" type="parTrans" cxnId="{DE59D833-07C7-40CB-AAF6-E12C652BC59B}">
      <dgm:prSet/>
      <dgm:spPr/>
      <dgm:t>
        <a:bodyPr/>
        <a:lstStyle/>
        <a:p>
          <a:endParaRPr lang="en-US"/>
        </a:p>
      </dgm:t>
    </dgm:pt>
    <dgm:pt modelId="{60524F11-8C4A-4F79-A7F8-8AD7C00F9271}" type="sibTrans" cxnId="{DE59D833-07C7-40CB-AAF6-E12C652BC59B}">
      <dgm:prSet/>
      <dgm:spPr/>
      <dgm:t>
        <a:bodyPr/>
        <a:lstStyle/>
        <a:p>
          <a:endParaRPr lang="en-US" dirty="0"/>
        </a:p>
      </dgm:t>
    </dgm:pt>
    <dgm:pt modelId="{75F4D889-28DC-4F06-93E7-199B05791C8D}">
      <dgm:prSet/>
      <dgm:spPr/>
      <dgm:t>
        <a:bodyPr/>
        <a:lstStyle/>
        <a:p>
          <a:r>
            <a:rPr lang="en-US" b="1" dirty="0"/>
            <a:t>Art. 22(1): </a:t>
          </a:r>
          <a:r>
            <a:rPr lang="en-US" b="0" dirty="0"/>
            <a:t>Particular attention shall be paid to the rights and special needs of indigenous elders, women, youth, children and persons with disabilities in the implementation of this Declaration.</a:t>
          </a:r>
        </a:p>
      </dgm:t>
    </dgm:pt>
    <dgm:pt modelId="{30F6A71C-2056-46EC-89D8-B131A27D391B}" type="parTrans" cxnId="{C1CC0B83-0287-44A5-B693-8DC11A11BCC6}">
      <dgm:prSet/>
      <dgm:spPr/>
      <dgm:t>
        <a:bodyPr/>
        <a:lstStyle/>
        <a:p>
          <a:endParaRPr lang="en-US"/>
        </a:p>
      </dgm:t>
    </dgm:pt>
    <dgm:pt modelId="{4A3824A9-53B8-4CE7-BF22-8FD9E54922D7}" type="sibTrans" cxnId="{C1CC0B83-0287-44A5-B693-8DC11A11BCC6}">
      <dgm:prSet/>
      <dgm:spPr/>
      <dgm:t>
        <a:bodyPr/>
        <a:lstStyle/>
        <a:p>
          <a:endParaRPr lang="en-US"/>
        </a:p>
      </dgm:t>
    </dgm:pt>
    <dgm:pt modelId="{298F2EFD-365D-44E2-8DDF-49E49B345A05}">
      <dgm:prSet/>
      <dgm:spPr/>
      <dgm:t>
        <a:bodyPr/>
        <a:lstStyle/>
        <a:p>
          <a:r>
            <a:rPr lang="en-US" b="1" dirty="0"/>
            <a:t>Art. 22(2): </a:t>
          </a:r>
          <a:r>
            <a:rPr lang="en-US" b="0" dirty="0"/>
            <a:t>States shall take measures, in conjunction with indigenous peoples, to ensure that indigenous women and children enjoy the full protection and guarantees against all forms of violence and discrimination.</a:t>
          </a:r>
        </a:p>
      </dgm:t>
    </dgm:pt>
    <dgm:pt modelId="{792BC020-BB17-4887-B471-17CF6043A022}" type="parTrans" cxnId="{B18026FB-7E61-4C3D-BE8A-EC7BDE67C57C}">
      <dgm:prSet/>
      <dgm:spPr/>
      <dgm:t>
        <a:bodyPr/>
        <a:lstStyle/>
        <a:p>
          <a:endParaRPr lang="en-US"/>
        </a:p>
      </dgm:t>
    </dgm:pt>
    <dgm:pt modelId="{655A8C3E-6257-4059-9B19-F8D32FF5D97D}" type="sibTrans" cxnId="{B18026FB-7E61-4C3D-BE8A-EC7BDE67C57C}">
      <dgm:prSet/>
      <dgm:spPr/>
      <dgm:t>
        <a:bodyPr/>
        <a:lstStyle/>
        <a:p>
          <a:endParaRPr lang="en-US"/>
        </a:p>
      </dgm:t>
    </dgm:pt>
    <dgm:pt modelId="{7A96EF6F-4BE6-4A4A-9F4B-21900C6C7E1E}" type="pres">
      <dgm:prSet presAssocID="{A0A614BD-C356-4312-8820-C3B7F9AD7AB9}" presName="vert0" presStyleCnt="0">
        <dgm:presLayoutVars>
          <dgm:dir/>
          <dgm:animOne val="branch"/>
          <dgm:animLvl val="lvl"/>
        </dgm:presLayoutVars>
      </dgm:prSet>
      <dgm:spPr/>
    </dgm:pt>
    <dgm:pt modelId="{F5BA7DF0-6E53-4E4F-A62E-456F642941FE}" type="pres">
      <dgm:prSet presAssocID="{15A8CFBB-696D-4FA9-8D3A-B2636FE6D3C4}" presName="thickLine" presStyleLbl="alignNode1" presStyleIdx="0" presStyleCnt="4"/>
      <dgm:spPr/>
    </dgm:pt>
    <dgm:pt modelId="{5D74DC73-3286-4578-BCFF-DE20A00F4C09}" type="pres">
      <dgm:prSet presAssocID="{15A8CFBB-696D-4FA9-8D3A-B2636FE6D3C4}" presName="horz1" presStyleCnt="0"/>
      <dgm:spPr/>
    </dgm:pt>
    <dgm:pt modelId="{CAB64C90-2B8A-40D4-A18E-2CD29F0ACA2F}" type="pres">
      <dgm:prSet presAssocID="{15A8CFBB-696D-4FA9-8D3A-B2636FE6D3C4}" presName="tx1" presStyleLbl="revTx" presStyleIdx="0" presStyleCnt="4"/>
      <dgm:spPr/>
    </dgm:pt>
    <dgm:pt modelId="{62353723-53EF-40BE-8AAA-3A60C3482986}" type="pres">
      <dgm:prSet presAssocID="{15A8CFBB-696D-4FA9-8D3A-B2636FE6D3C4}" presName="vert1" presStyleCnt="0"/>
      <dgm:spPr/>
    </dgm:pt>
    <dgm:pt modelId="{95717AEF-0BF2-4681-8A57-66DC2CDB5C57}" type="pres">
      <dgm:prSet presAssocID="{1094389A-7D39-4D5F-AE22-C9F170B9057A}" presName="thickLine" presStyleLbl="alignNode1" presStyleIdx="1" presStyleCnt="4"/>
      <dgm:spPr/>
    </dgm:pt>
    <dgm:pt modelId="{E4810E07-6B29-472C-A348-AC812F6241FF}" type="pres">
      <dgm:prSet presAssocID="{1094389A-7D39-4D5F-AE22-C9F170B9057A}" presName="horz1" presStyleCnt="0"/>
      <dgm:spPr/>
    </dgm:pt>
    <dgm:pt modelId="{513F3FB9-99C4-4B1B-BAA6-5CF55524B94D}" type="pres">
      <dgm:prSet presAssocID="{1094389A-7D39-4D5F-AE22-C9F170B9057A}" presName="tx1" presStyleLbl="revTx" presStyleIdx="1" presStyleCnt="4"/>
      <dgm:spPr/>
    </dgm:pt>
    <dgm:pt modelId="{81552345-EED1-4C93-B387-13E6BCECF529}" type="pres">
      <dgm:prSet presAssocID="{1094389A-7D39-4D5F-AE22-C9F170B9057A}" presName="vert1" presStyleCnt="0"/>
      <dgm:spPr/>
    </dgm:pt>
    <dgm:pt modelId="{AFFDA5C2-EF9D-4958-99A5-7405A654D053}" type="pres">
      <dgm:prSet presAssocID="{75F4D889-28DC-4F06-93E7-199B05791C8D}" presName="thickLine" presStyleLbl="alignNode1" presStyleIdx="2" presStyleCnt="4"/>
      <dgm:spPr/>
    </dgm:pt>
    <dgm:pt modelId="{7046C45F-CD6F-45A3-9258-68B93E68B659}" type="pres">
      <dgm:prSet presAssocID="{75F4D889-28DC-4F06-93E7-199B05791C8D}" presName="horz1" presStyleCnt="0"/>
      <dgm:spPr/>
    </dgm:pt>
    <dgm:pt modelId="{C0AA1058-F80A-4C3C-AD41-32BED5CA7C16}" type="pres">
      <dgm:prSet presAssocID="{75F4D889-28DC-4F06-93E7-199B05791C8D}" presName="tx1" presStyleLbl="revTx" presStyleIdx="2" presStyleCnt="4"/>
      <dgm:spPr/>
    </dgm:pt>
    <dgm:pt modelId="{340C2730-5231-499D-A88A-0105225FA6FF}" type="pres">
      <dgm:prSet presAssocID="{75F4D889-28DC-4F06-93E7-199B05791C8D}" presName="vert1" presStyleCnt="0"/>
      <dgm:spPr/>
    </dgm:pt>
    <dgm:pt modelId="{D92946BF-D571-4A42-B4EA-376D2DBCB60D}" type="pres">
      <dgm:prSet presAssocID="{298F2EFD-365D-44E2-8DDF-49E49B345A05}" presName="thickLine" presStyleLbl="alignNode1" presStyleIdx="3" presStyleCnt="4"/>
      <dgm:spPr/>
    </dgm:pt>
    <dgm:pt modelId="{5D38CC75-E632-4AC6-BA4D-36E4CCBD9F34}" type="pres">
      <dgm:prSet presAssocID="{298F2EFD-365D-44E2-8DDF-49E49B345A05}" presName="horz1" presStyleCnt="0"/>
      <dgm:spPr/>
    </dgm:pt>
    <dgm:pt modelId="{2F0A99AA-74AB-441A-8E95-0DA5801D271B}" type="pres">
      <dgm:prSet presAssocID="{298F2EFD-365D-44E2-8DDF-49E49B345A05}" presName="tx1" presStyleLbl="revTx" presStyleIdx="3" presStyleCnt="4"/>
      <dgm:spPr/>
    </dgm:pt>
    <dgm:pt modelId="{5B55E64E-520C-4B31-97A0-2450A2B816D4}" type="pres">
      <dgm:prSet presAssocID="{298F2EFD-365D-44E2-8DDF-49E49B345A05}" presName="vert1" presStyleCnt="0"/>
      <dgm:spPr/>
    </dgm:pt>
  </dgm:ptLst>
  <dgm:cxnLst>
    <dgm:cxn modelId="{1B06B72F-5C44-4FE7-9C88-16B2538DEC4E}" type="presOf" srcId="{1094389A-7D39-4D5F-AE22-C9F170B9057A}" destId="{513F3FB9-99C4-4B1B-BAA6-5CF55524B94D}" srcOrd="0" destOrd="0" presId="urn:microsoft.com/office/officeart/2008/layout/LinedList"/>
    <dgm:cxn modelId="{DE59D833-07C7-40CB-AAF6-E12C652BC59B}" srcId="{A0A614BD-C356-4312-8820-C3B7F9AD7AB9}" destId="{1094389A-7D39-4D5F-AE22-C9F170B9057A}" srcOrd="1" destOrd="0" parTransId="{6BA05E61-9B3D-4FFD-9923-716D03823F0D}" sibTransId="{60524F11-8C4A-4F79-A7F8-8AD7C00F9271}"/>
    <dgm:cxn modelId="{9DA68774-1702-4C95-B814-6A425CAF8616}" type="presOf" srcId="{A0A614BD-C356-4312-8820-C3B7F9AD7AB9}" destId="{7A96EF6F-4BE6-4A4A-9F4B-21900C6C7E1E}" srcOrd="0" destOrd="0" presId="urn:microsoft.com/office/officeart/2008/layout/LinedList"/>
    <dgm:cxn modelId="{C1CC0B83-0287-44A5-B693-8DC11A11BCC6}" srcId="{A0A614BD-C356-4312-8820-C3B7F9AD7AB9}" destId="{75F4D889-28DC-4F06-93E7-199B05791C8D}" srcOrd="2" destOrd="0" parTransId="{30F6A71C-2056-46EC-89D8-B131A27D391B}" sibTransId="{4A3824A9-53B8-4CE7-BF22-8FD9E54922D7}"/>
    <dgm:cxn modelId="{76FF07A1-565A-492B-8404-DEFA3F2C70D6}" type="presOf" srcId="{75F4D889-28DC-4F06-93E7-199B05791C8D}" destId="{C0AA1058-F80A-4C3C-AD41-32BED5CA7C16}" srcOrd="0" destOrd="0" presId="urn:microsoft.com/office/officeart/2008/layout/LinedList"/>
    <dgm:cxn modelId="{79A9E0DD-C726-49BC-B956-ED2B5390F8DB}" type="presOf" srcId="{298F2EFD-365D-44E2-8DDF-49E49B345A05}" destId="{2F0A99AA-74AB-441A-8E95-0DA5801D271B}" srcOrd="0" destOrd="0" presId="urn:microsoft.com/office/officeart/2008/layout/LinedList"/>
    <dgm:cxn modelId="{46B15BDF-7196-436C-AA52-16214F51D461}" type="presOf" srcId="{15A8CFBB-696D-4FA9-8D3A-B2636FE6D3C4}" destId="{CAB64C90-2B8A-40D4-A18E-2CD29F0ACA2F}" srcOrd="0" destOrd="0" presId="urn:microsoft.com/office/officeart/2008/layout/LinedList"/>
    <dgm:cxn modelId="{487229F7-0741-4B83-884A-3401C35675BB}" srcId="{A0A614BD-C356-4312-8820-C3B7F9AD7AB9}" destId="{15A8CFBB-696D-4FA9-8D3A-B2636FE6D3C4}" srcOrd="0" destOrd="0" parTransId="{05AF1E64-8FB8-49BA-9A58-BDA8E4FEC30C}" sibTransId="{C15D9A61-0D04-42D0-80A0-C85B75BFF2D7}"/>
    <dgm:cxn modelId="{B18026FB-7E61-4C3D-BE8A-EC7BDE67C57C}" srcId="{A0A614BD-C356-4312-8820-C3B7F9AD7AB9}" destId="{298F2EFD-365D-44E2-8DDF-49E49B345A05}" srcOrd="3" destOrd="0" parTransId="{792BC020-BB17-4887-B471-17CF6043A022}" sibTransId="{655A8C3E-6257-4059-9B19-F8D32FF5D97D}"/>
    <dgm:cxn modelId="{C592F3FB-6407-47A1-A416-9F0BBD0E3ABA}" type="presParOf" srcId="{7A96EF6F-4BE6-4A4A-9F4B-21900C6C7E1E}" destId="{F5BA7DF0-6E53-4E4F-A62E-456F642941FE}" srcOrd="0" destOrd="0" presId="urn:microsoft.com/office/officeart/2008/layout/LinedList"/>
    <dgm:cxn modelId="{6AC8216C-7837-4890-A568-379415DB443D}" type="presParOf" srcId="{7A96EF6F-4BE6-4A4A-9F4B-21900C6C7E1E}" destId="{5D74DC73-3286-4578-BCFF-DE20A00F4C09}" srcOrd="1" destOrd="0" presId="urn:microsoft.com/office/officeart/2008/layout/LinedList"/>
    <dgm:cxn modelId="{C95F04E7-2922-4A9D-988F-2D8A83AE5846}" type="presParOf" srcId="{5D74DC73-3286-4578-BCFF-DE20A00F4C09}" destId="{CAB64C90-2B8A-40D4-A18E-2CD29F0ACA2F}" srcOrd="0" destOrd="0" presId="urn:microsoft.com/office/officeart/2008/layout/LinedList"/>
    <dgm:cxn modelId="{E58D3D43-32E5-4701-B00A-65625A8B457B}" type="presParOf" srcId="{5D74DC73-3286-4578-BCFF-DE20A00F4C09}" destId="{62353723-53EF-40BE-8AAA-3A60C3482986}" srcOrd="1" destOrd="0" presId="urn:microsoft.com/office/officeart/2008/layout/LinedList"/>
    <dgm:cxn modelId="{24F618BB-4C72-47A4-B3AF-79C82E034BCA}" type="presParOf" srcId="{7A96EF6F-4BE6-4A4A-9F4B-21900C6C7E1E}" destId="{95717AEF-0BF2-4681-8A57-66DC2CDB5C57}" srcOrd="2" destOrd="0" presId="urn:microsoft.com/office/officeart/2008/layout/LinedList"/>
    <dgm:cxn modelId="{A6E611D7-ADAC-45A5-831B-AF8C07E48725}" type="presParOf" srcId="{7A96EF6F-4BE6-4A4A-9F4B-21900C6C7E1E}" destId="{E4810E07-6B29-472C-A348-AC812F6241FF}" srcOrd="3" destOrd="0" presId="urn:microsoft.com/office/officeart/2008/layout/LinedList"/>
    <dgm:cxn modelId="{EC5B2AC0-A393-4319-88BB-4347E8EE9666}" type="presParOf" srcId="{E4810E07-6B29-472C-A348-AC812F6241FF}" destId="{513F3FB9-99C4-4B1B-BAA6-5CF55524B94D}" srcOrd="0" destOrd="0" presId="urn:microsoft.com/office/officeart/2008/layout/LinedList"/>
    <dgm:cxn modelId="{1E23DDC3-8759-42C1-BF11-11EC4BC677E6}" type="presParOf" srcId="{E4810E07-6B29-472C-A348-AC812F6241FF}" destId="{81552345-EED1-4C93-B387-13E6BCECF529}" srcOrd="1" destOrd="0" presId="urn:microsoft.com/office/officeart/2008/layout/LinedList"/>
    <dgm:cxn modelId="{0920A6CB-93AA-4A20-AE01-9FC19E550FE0}" type="presParOf" srcId="{7A96EF6F-4BE6-4A4A-9F4B-21900C6C7E1E}" destId="{AFFDA5C2-EF9D-4958-99A5-7405A654D053}" srcOrd="4" destOrd="0" presId="urn:microsoft.com/office/officeart/2008/layout/LinedList"/>
    <dgm:cxn modelId="{D595EE70-0663-4CEC-8829-626AB69DAAC8}" type="presParOf" srcId="{7A96EF6F-4BE6-4A4A-9F4B-21900C6C7E1E}" destId="{7046C45F-CD6F-45A3-9258-68B93E68B659}" srcOrd="5" destOrd="0" presId="urn:microsoft.com/office/officeart/2008/layout/LinedList"/>
    <dgm:cxn modelId="{7E7452F6-0B09-4E3A-88D9-F7F707CC38C9}" type="presParOf" srcId="{7046C45F-CD6F-45A3-9258-68B93E68B659}" destId="{C0AA1058-F80A-4C3C-AD41-32BED5CA7C16}" srcOrd="0" destOrd="0" presId="urn:microsoft.com/office/officeart/2008/layout/LinedList"/>
    <dgm:cxn modelId="{E8E80547-D20C-4598-887A-857236EEFD4D}" type="presParOf" srcId="{7046C45F-CD6F-45A3-9258-68B93E68B659}" destId="{340C2730-5231-499D-A88A-0105225FA6FF}" srcOrd="1" destOrd="0" presId="urn:microsoft.com/office/officeart/2008/layout/LinedList"/>
    <dgm:cxn modelId="{1805828F-57C9-47FF-9743-101F4072DF96}" type="presParOf" srcId="{7A96EF6F-4BE6-4A4A-9F4B-21900C6C7E1E}" destId="{D92946BF-D571-4A42-B4EA-376D2DBCB60D}" srcOrd="6" destOrd="0" presId="urn:microsoft.com/office/officeart/2008/layout/LinedList"/>
    <dgm:cxn modelId="{E77EA2B0-2173-4058-9AC5-03C8BBD11D9D}" type="presParOf" srcId="{7A96EF6F-4BE6-4A4A-9F4B-21900C6C7E1E}" destId="{5D38CC75-E632-4AC6-BA4D-36E4CCBD9F34}" srcOrd="7" destOrd="0" presId="urn:microsoft.com/office/officeart/2008/layout/LinedList"/>
    <dgm:cxn modelId="{EE0AAA9C-D601-4FEB-A950-B3F5D1ABDF88}" type="presParOf" srcId="{5D38CC75-E632-4AC6-BA4D-36E4CCBD9F34}" destId="{2F0A99AA-74AB-441A-8E95-0DA5801D271B}" srcOrd="0" destOrd="0" presId="urn:microsoft.com/office/officeart/2008/layout/LinedList"/>
    <dgm:cxn modelId="{BBFB7BBA-F7C9-4A9B-B5C5-1D11A657A7D9}" type="presParOf" srcId="{5D38CC75-E632-4AC6-BA4D-36E4CCBD9F34}" destId="{5B55E64E-520C-4B31-97A0-2450A2B816D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84ED42-3063-4373-9891-DA5F20D705DB}"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49BDA029-AA7B-4827-8E59-D3A54937DF65}">
      <dgm:prSet/>
      <dgm:spPr/>
      <dgm:t>
        <a:bodyPr/>
        <a:lstStyle/>
        <a:p>
          <a:r>
            <a:rPr lang="en-US" b="1" dirty="0"/>
            <a:t>Art. 3: </a:t>
          </a:r>
          <a:r>
            <a:rPr lang="en-US" dirty="0"/>
            <a:t>Indigenous peoples have the right to self-determination. By virtue of that right they freely determine their political status and freely pursue their economic, social and cultural development </a:t>
          </a:r>
        </a:p>
      </dgm:t>
    </dgm:pt>
    <dgm:pt modelId="{F7E81BA6-5BAA-4829-93EC-B7182A009CB4}" type="parTrans" cxnId="{43082418-DD28-4825-B125-DB6806DB507C}">
      <dgm:prSet/>
      <dgm:spPr/>
      <dgm:t>
        <a:bodyPr/>
        <a:lstStyle/>
        <a:p>
          <a:endParaRPr lang="en-US"/>
        </a:p>
      </dgm:t>
    </dgm:pt>
    <dgm:pt modelId="{F9768953-8A57-489C-97C8-0103709FBBE1}" type="sibTrans" cxnId="{43082418-DD28-4825-B125-DB6806DB507C}">
      <dgm:prSet/>
      <dgm:spPr/>
      <dgm:t>
        <a:bodyPr/>
        <a:lstStyle/>
        <a:p>
          <a:endParaRPr lang="en-US"/>
        </a:p>
      </dgm:t>
    </dgm:pt>
    <dgm:pt modelId="{3D468759-4030-4517-A157-79E36E6A8531}">
      <dgm:prSet/>
      <dgm:spPr/>
      <dgm:t>
        <a:bodyPr/>
        <a:lstStyle/>
        <a:p>
          <a:r>
            <a:rPr lang="en-US" b="1"/>
            <a:t>Art. 5: </a:t>
          </a:r>
          <a:r>
            <a:rPr lang="en-US"/>
            <a:t>Indigenous peoples have the right to maintain and strengthen their distinct political, legal, economic, social and cultural institutions, while retaining their right to participate fully, if they so choose, in the political, economic, social and cultural life of the State</a:t>
          </a:r>
        </a:p>
      </dgm:t>
    </dgm:pt>
    <dgm:pt modelId="{3CD9AFD9-2E77-451D-9D59-CEEEA8F0824B}" type="parTrans" cxnId="{9FBD18EC-50B8-4188-BC8E-2499F16A3B0D}">
      <dgm:prSet/>
      <dgm:spPr/>
      <dgm:t>
        <a:bodyPr/>
        <a:lstStyle/>
        <a:p>
          <a:endParaRPr lang="en-US"/>
        </a:p>
      </dgm:t>
    </dgm:pt>
    <dgm:pt modelId="{E10D1E32-F9E9-4B70-9D98-2A87E499FEA7}" type="sibTrans" cxnId="{9FBD18EC-50B8-4188-BC8E-2499F16A3B0D}">
      <dgm:prSet/>
      <dgm:spPr/>
      <dgm:t>
        <a:bodyPr/>
        <a:lstStyle/>
        <a:p>
          <a:endParaRPr lang="en-US"/>
        </a:p>
      </dgm:t>
    </dgm:pt>
    <dgm:pt modelId="{AAF0EA84-D972-442C-92C4-FACFD2160F7E}">
      <dgm:prSet/>
      <dgm:spPr/>
      <dgm:t>
        <a:bodyPr/>
        <a:lstStyle/>
        <a:p>
          <a:r>
            <a:rPr lang="en-US" b="1"/>
            <a:t>Art. 33(1): </a:t>
          </a:r>
          <a:r>
            <a:rPr lang="en-US"/>
            <a:t>Indigenous peoples have the right to determine their own identity or membership in accordance with their customs and traditions.</a:t>
          </a:r>
        </a:p>
      </dgm:t>
    </dgm:pt>
    <dgm:pt modelId="{99824345-0689-4083-AFBA-933537620E62}" type="parTrans" cxnId="{24CDEFCA-456F-40F5-BA88-D240407F287C}">
      <dgm:prSet/>
      <dgm:spPr/>
      <dgm:t>
        <a:bodyPr/>
        <a:lstStyle/>
        <a:p>
          <a:endParaRPr lang="en-US"/>
        </a:p>
      </dgm:t>
    </dgm:pt>
    <dgm:pt modelId="{24206EDA-EAB1-4F81-9E08-C0DA8B579183}" type="sibTrans" cxnId="{24CDEFCA-456F-40F5-BA88-D240407F287C}">
      <dgm:prSet/>
      <dgm:spPr/>
      <dgm:t>
        <a:bodyPr/>
        <a:lstStyle/>
        <a:p>
          <a:endParaRPr lang="en-US"/>
        </a:p>
      </dgm:t>
    </dgm:pt>
    <dgm:pt modelId="{04135B7A-7788-47D1-9DAA-291979225BEB}">
      <dgm:prSet/>
      <dgm:spPr/>
      <dgm:t>
        <a:bodyPr/>
        <a:lstStyle/>
        <a:p>
          <a:r>
            <a:rPr lang="en-US" b="1" dirty="0"/>
            <a:t>Art. 34: </a:t>
          </a:r>
          <a:r>
            <a:rPr lang="en-US" dirty="0"/>
            <a:t>Indigenous peoples have the right to promote, develop and maintain their institutional structures and their distinctive customs, spirituality, traditions, procedures, practices and, in the cases where they exist, juridical systems or customs, in accordance with international human rights standards.</a:t>
          </a:r>
        </a:p>
      </dgm:t>
    </dgm:pt>
    <dgm:pt modelId="{DA73E9A6-2DB1-4B43-9E8D-8F4F68EE8749}" type="parTrans" cxnId="{89781C91-17FA-45A5-9B49-D4BC7BC5ACF0}">
      <dgm:prSet/>
      <dgm:spPr/>
      <dgm:t>
        <a:bodyPr/>
        <a:lstStyle/>
        <a:p>
          <a:endParaRPr lang="en-US"/>
        </a:p>
      </dgm:t>
    </dgm:pt>
    <dgm:pt modelId="{3C1717C4-4631-40B1-8B86-08C6593414A8}" type="sibTrans" cxnId="{89781C91-17FA-45A5-9B49-D4BC7BC5ACF0}">
      <dgm:prSet/>
      <dgm:spPr/>
      <dgm:t>
        <a:bodyPr/>
        <a:lstStyle/>
        <a:p>
          <a:endParaRPr lang="en-US"/>
        </a:p>
      </dgm:t>
    </dgm:pt>
    <dgm:pt modelId="{99F4202F-7555-4A17-8D39-05AD58CCF4B1}" type="pres">
      <dgm:prSet presAssocID="{C884ED42-3063-4373-9891-DA5F20D705DB}" presName="vert0" presStyleCnt="0">
        <dgm:presLayoutVars>
          <dgm:dir/>
          <dgm:animOne val="branch"/>
          <dgm:animLvl val="lvl"/>
        </dgm:presLayoutVars>
      </dgm:prSet>
      <dgm:spPr/>
    </dgm:pt>
    <dgm:pt modelId="{A4F053B9-B2FA-4783-8670-09C8A7433FCD}" type="pres">
      <dgm:prSet presAssocID="{49BDA029-AA7B-4827-8E59-D3A54937DF65}" presName="thickLine" presStyleLbl="alignNode1" presStyleIdx="0" presStyleCnt="4"/>
      <dgm:spPr/>
    </dgm:pt>
    <dgm:pt modelId="{61855241-C0FF-42F5-B055-A18CD08C3EAF}" type="pres">
      <dgm:prSet presAssocID="{49BDA029-AA7B-4827-8E59-D3A54937DF65}" presName="horz1" presStyleCnt="0"/>
      <dgm:spPr/>
    </dgm:pt>
    <dgm:pt modelId="{6A2831A2-9EF7-4A20-B29F-3FD4538A0B07}" type="pres">
      <dgm:prSet presAssocID="{49BDA029-AA7B-4827-8E59-D3A54937DF65}" presName="tx1" presStyleLbl="revTx" presStyleIdx="0" presStyleCnt="4"/>
      <dgm:spPr/>
    </dgm:pt>
    <dgm:pt modelId="{6BB273C6-3CD6-476F-90CC-A9A1D36318BB}" type="pres">
      <dgm:prSet presAssocID="{49BDA029-AA7B-4827-8E59-D3A54937DF65}" presName="vert1" presStyleCnt="0"/>
      <dgm:spPr/>
    </dgm:pt>
    <dgm:pt modelId="{1B2CC413-E9A9-4A52-BE91-0E9F391A9084}" type="pres">
      <dgm:prSet presAssocID="{3D468759-4030-4517-A157-79E36E6A8531}" presName="thickLine" presStyleLbl="alignNode1" presStyleIdx="1" presStyleCnt="4"/>
      <dgm:spPr/>
    </dgm:pt>
    <dgm:pt modelId="{209EC89D-5105-4AFA-98E0-B17D620BCF19}" type="pres">
      <dgm:prSet presAssocID="{3D468759-4030-4517-A157-79E36E6A8531}" presName="horz1" presStyleCnt="0"/>
      <dgm:spPr/>
    </dgm:pt>
    <dgm:pt modelId="{83D99543-EC00-49B3-96B5-4848F3B85129}" type="pres">
      <dgm:prSet presAssocID="{3D468759-4030-4517-A157-79E36E6A8531}" presName="tx1" presStyleLbl="revTx" presStyleIdx="1" presStyleCnt="4"/>
      <dgm:spPr/>
    </dgm:pt>
    <dgm:pt modelId="{061BFD8D-F964-475D-883D-972B39CBFF55}" type="pres">
      <dgm:prSet presAssocID="{3D468759-4030-4517-A157-79E36E6A8531}" presName="vert1" presStyleCnt="0"/>
      <dgm:spPr/>
    </dgm:pt>
    <dgm:pt modelId="{3E844808-682C-467F-8044-D4BBBE3B036F}" type="pres">
      <dgm:prSet presAssocID="{AAF0EA84-D972-442C-92C4-FACFD2160F7E}" presName="thickLine" presStyleLbl="alignNode1" presStyleIdx="2" presStyleCnt="4"/>
      <dgm:spPr/>
    </dgm:pt>
    <dgm:pt modelId="{D64FC395-F9BB-4719-A61E-E367A0BED066}" type="pres">
      <dgm:prSet presAssocID="{AAF0EA84-D972-442C-92C4-FACFD2160F7E}" presName="horz1" presStyleCnt="0"/>
      <dgm:spPr/>
    </dgm:pt>
    <dgm:pt modelId="{52672229-6830-4B85-AC33-B1F6F7607FC0}" type="pres">
      <dgm:prSet presAssocID="{AAF0EA84-D972-442C-92C4-FACFD2160F7E}" presName="tx1" presStyleLbl="revTx" presStyleIdx="2" presStyleCnt="4"/>
      <dgm:spPr/>
    </dgm:pt>
    <dgm:pt modelId="{F026A7BB-6FE7-4BB7-9FF9-2F51B29458C1}" type="pres">
      <dgm:prSet presAssocID="{AAF0EA84-D972-442C-92C4-FACFD2160F7E}" presName="vert1" presStyleCnt="0"/>
      <dgm:spPr/>
    </dgm:pt>
    <dgm:pt modelId="{7AC2D607-4D00-46DD-9523-BAB4F27C1499}" type="pres">
      <dgm:prSet presAssocID="{04135B7A-7788-47D1-9DAA-291979225BEB}" presName="thickLine" presStyleLbl="alignNode1" presStyleIdx="3" presStyleCnt="4"/>
      <dgm:spPr/>
    </dgm:pt>
    <dgm:pt modelId="{800E4D51-F234-4575-BC20-5870B367E312}" type="pres">
      <dgm:prSet presAssocID="{04135B7A-7788-47D1-9DAA-291979225BEB}" presName="horz1" presStyleCnt="0"/>
      <dgm:spPr/>
    </dgm:pt>
    <dgm:pt modelId="{43EB9C85-FF89-457F-8CD1-1D16E53A7D87}" type="pres">
      <dgm:prSet presAssocID="{04135B7A-7788-47D1-9DAA-291979225BEB}" presName="tx1" presStyleLbl="revTx" presStyleIdx="3" presStyleCnt="4"/>
      <dgm:spPr/>
    </dgm:pt>
    <dgm:pt modelId="{FD7DE87E-AEB4-41F9-9741-DD6378BA995F}" type="pres">
      <dgm:prSet presAssocID="{04135B7A-7788-47D1-9DAA-291979225BEB}" presName="vert1" presStyleCnt="0"/>
      <dgm:spPr/>
    </dgm:pt>
  </dgm:ptLst>
  <dgm:cxnLst>
    <dgm:cxn modelId="{6B6B7E08-5F52-4299-AD41-537AE7A7648C}" type="presOf" srcId="{49BDA029-AA7B-4827-8E59-D3A54937DF65}" destId="{6A2831A2-9EF7-4A20-B29F-3FD4538A0B07}" srcOrd="0" destOrd="0" presId="urn:microsoft.com/office/officeart/2008/layout/LinedList"/>
    <dgm:cxn modelId="{9DCD5F12-6C71-4AC1-847E-4CDB3ADA1E44}" type="presOf" srcId="{04135B7A-7788-47D1-9DAA-291979225BEB}" destId="{43EB9C85-FF89-457F-8CD1-1D16E53A7D87}" srcOrd="0" destOrd="0" presId="urn:microsoft.com/office/officeart/2008/layout/LinedList"/>
    <dgm:cxn modelId="{43082418-DD28-4825-B125-DB6806DB507C}" srcId="{C884ED42-3063-4373-9891-DA5F20D705DB}" destId="{49BDA029-AA7B-4827-8E59-D3A54937DF65}" srcOrd="0" destOrd="0" parTransId="{F7E81BA6-5BAA-4829-93EC-B7182A009CB4}" sibTransId="{F9768953-8A57-489C-97C8-0103709FBBE1}"/>
    <dgm:cxn modelId="{89781C91-17FA-45A5-9B49-D4BC7BC5ACF0}" srcId="{C884ED42-3063-4373-9891-DA5F20D705DB}" destId="{04135B7A-7788-47D1-9DAA-291979225BEB}" srcOrd="3" destOrd="0" parTransId="{DA73E9A6-2DB1-4B43-9E8D-8F4F68EE8749}" sibTransId="{3C1717C4-4631-40B1-8B86-08C6593414A8}"/>
    <dgm:cxn modelId="{804268B5-9BE7-49F2-BFB0-25ABBC95F447}" type="presOf" srcId="{AAF0EA84-D972-442C-92C4-FACFD2160F7E}" destId="{52672229-6830-4B85-AC33-B1F6F7607FC0}" srcOrd="0" destOrd="0" presId="urn:microsoft.com/office/officeart/2008/layout/LinedList"/>
    <dgm:cxn modelId="{BEF253BD-9694-41BC-B72E-F219CC232F02}" type="presOf" srcId="{3D468759-4030-4517-A157-79E36E6A8531}" destId="{83D99543-EC00-49B3-96B5-4848F3B85129}" srcOrd="0" destOrd="0" presId="urn:microsoft.com/office/officeart/2008/layout/LinedList"/>
    <dgm:cxn modelId="{24CDEFCA-456F-40F5-BA88-D240407F287C}" srcId="{C884ED42-3063-4373-9891-DA5F20D705DB}" destId="{AAF0EA84-D972-442C-92C4-FACFD2160F7E}" srcOrd="2" destOrd="0" parTransId="{99824345-0689-4083-AFBA-933537620E62}" sibTransId="{24206EDA-EAB1-4F81-9E08-C0DA8B579183}"/>
    <dgm:cxn modelId="{9FBD18EC-50B8-4188-BC8E-2499F16A3B0D}" srcId="{C884ED42-3063-4373-9891-DA5F20D705DB}" destId="{3D468759-4030-4517-A157-79E36E6A8531}" srcOrd="1" destOrd="0" parTransId="{3CD9AFD9-2E77-451D-9D59-CEEEA8F0824B}" sibTransId="{E10D1E32-F9E9-4B70-9D98-2A87E499FEA7}"/>
    <dgm:cxn modelId="{70973EF0-3A4F-43C6-93A3-FE6026A2DFFA}" type="presOf" srcId="{C884ED42-3063-4373-9891-DA5F20D705DB}" destId="{99F4202F-7555-4A17-8D39-05AD58CCF4B1}" srcOrd="0" destOrd="0" presId="urn:microsoft.com/office/officeart/2008/layout/LinedList"/>
    <dgm:cxn modelId="{FF8F4E06-2D43-4EF5-AECE-C467CFB37865}" type="presParOf" srcId="{99F4202F-7555-4A17-8D39-05AD58CCF4B1}" destId="{A4F053B9-B2FA-4783-8670-09C8A7433FCD}" srcOrd="0" destOrd="0" presId="urn:microsoft.com/office/officeart/2008/layout/LinedList"/>
    <dgm:cxn modelId="{16D78DDD-2BDD-4650-A040-1B93AB4F1466}" type="presParOf" srcId="{99F4202F-7555-4A17-8D39-05AD58CCF4B1}" destId="{61855241-C0FF-42F5-B055-A18CD08C3EAF}" srcOrd="1" destOrd="0" presId="urn:microsoft.com/office/officeart/2008/layout/LinedList"/>
    <dgm:cxn modelId="{2137C105-ACC9-4B47-8932-A68303308304}" type="presParOf" srcId="{61855241-C0FF-42F5-B055-A18CD08C3EAF}" destId="{6A2831A2-9EF7-4A20-B29F-3FD4538A0B07}" srcOrd="0" destOrd="0" presId="urn:microsoft.com/office/officeart/2008/layout/LinedList"/>
    <dgm:cxn modelId="{3CA6F983-CD61-4426-AF6E-11E0DA0531FB}" type="presParOf" srcId="{61855241-C0FF-42F5-B055-A18CD08C3EAF}" destId="{6BB273C6-3CD6-476F-90CC-A9A1D36318BB}" srcOrd="1" destOrd="0" presId="urn:microsoft.com/office/officeart/2008/layout/LinedList"/>
    <dgm:cxn modelId="{31CD3FDA-FFED-489D-BCF3-E5463B43E694}" type="presParOf" srcId="{99F4202F-7555-4A17-8D39-05AD58CCF4B1}" destId="{1B2CC413-E9A9-4A52-BE91-0E9F391A9084}" srcOrd="2" destOrd="0" presId="urn:microsoft.com/office/officeart/2008/layout/LinedList"/>
    <dgm:cxn modelId="{2F4261A4-C6C0-4C1A-B86C-F0C435BC009F}" type="presParOf" srcId="{99F4202F-7555-4A17-8D39-05AD58CCF4B1}" destId="{209EC89D-5105-4AFA-98E0-B17D620BCF19}" srcOrd="3" destOrd="0" presId="urn:microsoft.com/office/officeart/2008/layout/LinedList"/>
    <dgm:cxn modelId="{7344F30D-7302-4062-A1AC-160036C2CB2F}" type="presParOf" srcId="{209EC89D-5105-4AFA-98E0-B17D620BCF19}" destId="{83D99543-EC00-49B3-96B5-4848F3B85129}" srcOrd="0" destOrd="0" presId="urn:microsoft.com/office/officeart/2008/layout/LinedList"/>
    <dgm:cxn modelId="{4F0A2DF1-EBAE-4DFA-B094-7AB378886691}" type="presParOf" srcId="{209EC89D-5105-4AFA-98E0-B17D620BCF19}" destId="{061BFD8D-F964-475D-883D-972B39CBFF55}" srcOrd="1" destOrd="0" presId="urn:microsoft.com/office/officeart/2008/layout/LinedList"/>
    <dgm:cxn modelId="{794949DE-4793-4397-B30C-10E30478AA91}" type="presParOf" srcId="{99F4202F-7555-4A17-8D39-05AD58CCF4B1}" destId="{3E844808-682C-467F-8044-D4BBBE3B036F}" srcOrd="4" destOrd="0" presId="urn:microsoft.com/office/officeart/2008/layout/LinedList"/>
    <dgm:cxn modelId="{6098E69F-778E-4C2B-9BD8-17ECF43D9092}" type="presParOf" srcId="{99F4202F-7555-4A17-8D39-05AD58CCF4B1}" destId="{D64FC395-F9BB-4719-A61E-E367A0BED066}" srcOrd="5" destOrd="0" presId="urn:microsoft.com/office/officeart/2008/layout/LinedList"/>
    <dgm:cxn modelId="{07074887-6FE1-4EC1-9021-D6EDB7E581EC}" type="presParOf" srcId="{D64FC395-F9BB-4719-A61E-E367A0BED066}" destId="{52672229-6830-4B85-AC33-B1F6F7607FC0}" srcOrd="0" destOrd="0" presId="urn:microsoft.com/office/officeart/2008/layout/LinedList"/>
    <dgm:cxn modelId="{FC43EE78-0AEA-4590-8C19-FB7FC8EF08EF}" type="presParOf" srcId="{D64FC395-F9BB-4719-A61E-E367A0BED066}" destId="{F026A7BB-6FE7-4BB7-9FF9-2F51B29458C1}" srcOrd="1" destOrd="0" presId="urn:microsoft.com/office/officeart/2008/layout/LinedList"/>
    <dgm:cxn modelId="{84E3ED31-E9EF-4746-90E4-822065DB43C2}" type="presParOf" srcId="{99F4202F-7555-4A17-8D39-05AD58CCF4B1}" destId="{7AC2D607-4D00-46DD-9523-BAB4F27C1499}" srcOrd="6" destOrd="0" presId="urn:microsoft.com/office/officeart/2008/layout/LinedList"/>
    <dgm:cxn modelId="{5397BBBA-77E8-44B1-866A-7A8FD172136B}" type="presParOf" srcId="{99F4202F-7555-4A17-8D39-05AD58CCF4B1}" destId="{800E4D51-F234-4575-BC20-5870B367E312}" srcOrd="7" destOrd="0" presId="urn:microsoft.com/office/officeart/2008/layout/LinedList"/>
    <dgm:cxn modelId="{815DF19A-4314-468F-A3AC-334D861EB97B}" type="presParOf" srcId="{800E4D51-F234-4575-BC20-5870B367E312}" destId="{43EB9C85-FF89-457F-8CD1-1D16E53A7D87}" srcOrd="0" destOrd="0" presId="urn:microsoft.com/office/officeart/2008/layout/LinedList"/>
    <dgm:cxn modelId="{82A98A7D-5526-4A29-A11F-E937D3E99E2D}" type="presParOf" srcId="{800E4D51-F234-4575-BC20-5870B367E312}" destId="{FD7DE87E-AEB4-41F9-9741-DD6378BA995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D1B6D-277E-4F44-89AA-D9265D09E1F3}">
      <dsp:nvSpPr>
        <dsp:cNvPr id="0" name=""/>
        <dsp:cNvSpPr/>
      </dsp:nvSpPr>
      <dsp:spPr>
        <a:xfrm>
          <a:off x="195832" y="1224840"/>
          <a:ext cx="910537" cy="9105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F62B9D-E4C7-4CA0-9AF5-D14BC3A7C43B}">
      <dsp:nvSpPr>
        <dsp:cNvPr id="0" name=""/>
        <dsp:cNvSpPr/>
      </dsp:nvSpPr>
      <dsp:spPr>
        <a:xfrm>
          <a:off x="387045" y="1416053"/>
          <a:ext cx="528112" cy="5281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C50FB3-6B15-4935-BD67-122CA868264E}">
      <dsp:nvSpPr>
        <dsp:cNvPr id="0" name=""/>
        <dsp:cNvSpPr/>
      </dsp:nvSpPr>
      <dsp:spPr>
        <a:xfrm>
          <a:off x="1301485" y="1224840"/>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International human rights document adopted by UN in 2007</a:t>
          </a:r>
        </a:p>
      </dsp:txBody>
      <dsp:txXfrm>
        <a:off x="1301485" y="1224840"/>
        <a:ext cx="2146268" cy="910537"/>
      </dsp:txXfrm>
    </dsp:sp>
    <dsp:sp modelId="{0FF0928C-FEF1-4ED8-AF1B-EC74BC60D8AB}">
      <dsp:nvSpPr>
        <dsp:cNvPr id="0" name=""/>
        <dsp:cNvSpPr/>
      </dsp:nvSpPr>
      <dsp:spPr>
        <a:xfrm>
          <a:off x="3821724" y="1224840"/>
          <a:ext cx="910537" cy="9105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2395A4-B120-4B14-9B8C-9469A551CBBC}">
      <dsp:nvSpPr>
        <dsp:cNvPr id="0" name=""/>
        <dsp:cNvSpPr/>
      </dsp:nvSpPr>
      <dsp:spPr>
        <a:xfrm>
          <a:off x="4012937" y="1416053"/>
          <a:ext cx="528112" cy="5281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1FF3C6A-0D23-437B-9710-1270FA618AB6}">
      <dsp:nvSpPr>
        <dsp:cNvPr id="0" name=""/>
        <dsp:cNvSpPr/>
      </dsp:nvSpPr>
      <dsp:spPr>
        <a:xfrm>
          <a:off x="4927377" y="1224840"/>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Result of more than two decades of deliberations between Indigenous peoples and member states</a:t>
          </a:r>
        </a:p>
      </dsp:txBody>
      <dsp:txXfrm>
        <a:off x="4927377" y="1224840"/>
        <a:ext cx="2146268" cy="910537"/>
      </dsp:txXfrm>
    </dsp:sp>
    <dsp:sp modelId="{70CC8389-2285-4C3A-8914-F25543E56CDD}">
      <dsp:nvSpPr>
        <dsp:cNvPr id="0" name=""/>
        <dsp:cNvSpPr/>
      </dsp:nvSpPr>
      <dsp:spPr>
        <a:xfrm>
          <a:off x="7447616" y="1224840"/>
          <a:ext cx="910537" cy="9105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E44E7F-E37E-4A07-822B-21678158E8E9}">
      <dsp:nvSpPr>
        <dsp:cNvPr id="0" name=""/>
        <dsp:cNvSpPr/>
      </dsp:nvSpPr>
      <dsp:spPr>
        <a:xfrm>
          <a:off x="7638829" y="1416053"/>
          <a:ext cx="528112" cy="5281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361C08B-E1DD-4076-8BA0-526C0048ABBE}">
      <dsp:nvSpPr>
        <dsp:cNvPr id="0" name=""/>
        <dsp:cNvSpPr/>
      </dsp:nvSpPr>
      <dsp:spPr>
        <a:xfrm>
          <a:off x="8553269" y="1224840"/>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Represents a compromise between Indigenous peoples and member states</a:t>
          </a:r>
          <a:endParaRPr lang="en-US" sz="1800" kern="1200" dirty="0"/>
        </a:p>
      </dsp:txBody>
      <dsp:txXfrm>
        <a:off x="8553269" y="1224840"/>
        <a:ext cx="2146268" cy="910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27901-30D6-434A-AF0E-FAA9D43EE70A}">
      <dsp:nvSpPr>
        <dsp:cNvPr id="0" name=""/>
        <dsp:cNvSpPr/>
      </dsp:nvSpPr>
      <dsp:spPr>
        <a:xfrm>
          <a:off x="347681" y="0"/>
          <a:ext cx="5888736" cy="5888736"/>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F57F1D-8583-4B8A-A7BC-CD35447D52CD}">
      <dsp:nvSpPr>
        <dsp:cNvPr id="0" name=""/>
        <dsp:cNvSpPr/>
      </dsp:nvSpPr>
      <dsp:spPr>
        <a:xfrm>
          <a:off x="907111" y="559429"/>
          <a:ext cx="2296607" cy="2296607"/>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t>Self-Determination</a:t>
          </a:r>
          <a:r>
            <a:rPr lang="en-US" sz="1500" b="0" i="0" kern="1200" dirty="0"/>
            <a:t>: Indigenous peoples have the right to freely determine their political status and freely pursue their economic, social, and cultural development.</a:t>
          </a:r>
          <a:endParaRPr lang="en-US" sz="1500" kern="1200" dirty="0"/>
        </a:p>
      </dsp:txBody>
      <dsp:txXfrm>
        <a:off x="1019222" y="671540"/>
        <a:ext cx="2072385" cy="2072385"/>
      </dsp:txXfrm>
    </dsp:sp>
    <dsp:sp modelId="{AC5A097F-8159-4C80-ACCB-B007D95791CC}">
      <dsp:nvSpPr>
        <dsp:cNvPr id="0" name=""/>
        <dsp:cNvSpPr/>
      </dsp:nvSpPr>
      <dsp:spPr>
        <a:xfrm>
          <a:off x="3380380" y="559429"/>
          <a:ext cx="2296607" cy="2296607"/>
        </a:xfrm>
        <a:prstGeom prst="roundRect">
          <a:avLst/>
        </a:prstGeom>
        <a:solidFill>
          <a:schemeClr val="accent5">
            <a:hueOff val="2079079"/>
            <a:satOff val="-1338"/>
            <a:lumOff val="91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Cultural Rights</a:t>
          </a:r>
          <a:r>
            <a:rPr lang="en-US" sz="1500" b="0" i="0" kern="1200"/>
            <a:t>: Indigenous peoples have the right to maintain and strengthen their distinct cultural practices and traditions.</a:t>
          </a:r>
          <a:endParaRPr lang="en-US" sz="1500" kern="1200"/>
        </a:p>
      </dsp:txBody>
      <dsp:txXfrm>
        <a:off x="3492491" y="671540"/>
        <a:ext cx="2072385" cy="2072385"/>
      </dsp:txXfrm>
    </dsp:sp>
    <dsp:sp modelId="{172DBA03-12B0-435F-B0C4-60ADE8A7E44B}">
      <dsp:nvSpPr>
        <dsp:cNvPr id="0" name=""/>
        <dsp:cNvSpPr/>
      </dsp:nvSpPr>
      <dsp:spPr>
        <a:xfrm>
          <a:off x="907111" y="3032699"/>
          <a:ext cx="2296607" cy="2296607"/>
        </a:xfrm>
        <a:prstGeom prst="roundRect">
          <a:avLst/>
        </a:prstGeom>
        <a:solidFill>
          <a:schemeClr val="accent5">
            <a:hueOff val="4158159"/>
            <a:satOff val="-2675"/>
            <a:lumOff val="18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Land and Resources</a:t>
          </a:r>
          <a:r>
            <a:rPr lang="en-US" sz="1500" b="0" i="0" kern="1200"/>
            <a:t>: Indigenous peoples have the right to the lands, territories, and resources which they have traditionally owned, occupied, or otherwise used.</a:t>
          </a:r>
          <a:endParaRPr lang="en-US" sz="1500" kern="1200"/>
        </a:p>
      </dsp:txBody>
      <dsp:txXfrm>
        <a:off x="1019222" y="3144810"/>
        <a:ext cx="2072385" cy="2072385"/>
      </dsp:txXfrm>
    </dsp:sp>
    <dsp:sp modelId="{A907C4AE-27C6-49DA-B7C5-C8290242B8A6}">
      <dsp:nvSpPr>
        <dsp:cNvPr id="0" name=""/>
        <dsp:cNvSpPr/>
      </dsp:nvSpPr>
      <dsp:spPr>
        <a:xfrm>
          <a:off x="3380380" y="3032699"/>
          <a:ext cx="2296607" cy="2296607"/>
        </a:xfrm>
        <a:prstGeom prst="roundRec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t>Consultation and Consent</a:t>
          </a:r>
          <a:r>
            <a:rPr lang="en-US" sz="1500" b="0" i="0" kern="1200" dirty="0"/>
            <a:t>: Indigenous peoples have the right to be consulted in good faith before any project affecting their lands or rights is implemented.</a:t>
          </a:r>
          <a:endParaRPr lang="en-US" sz="1500" kern="1200" dirty="0"/>
        </a:p>
      </dsp:txBody>
      <dsp:txXfrm>
        <a:off x="3492491" y="3144810"/>
        <a:ext cx="2072385" cy="2072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DEA8C-B8A0-435B-8464-6C7E2D145804}">
      <dsp:nvSpPr>
        <dsp:cNvPr id="0" name=""/>
        <dsp:cNvSpPr/>
      </dsp:nvSpPr>
      <dsp:spPr>
        <a:xfrm>
          <a:off x="0" y="0"/>
          <a:ext cx="1179842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5E0D48-7FAD-46CA-AAD1-A19C19E4A3CB}">
      <dsp:nvSpPr>
        <dsp:cNvPr id="0" name=""/>
        <dsp:cNvSpPr/>
      </dsp:nvSpPr>
      <dsp:spPr>
        <a:xfrm>
          <a:off x="0" y="0"/>
          <a:ext cx="11798423" cy="1063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Art. 7.2: Indigenous peoples have the collective right to live in freedom, peace and security as distinct peoples and shall not be subjected to any act of genocide or any other act of violence, including forcibly removing children of the group to another group </a:t>
          </a:r>
        </a:p>
      </dsp:txBody>
      <dsp:txXfrm>
        <a:off x="0" y="0"/>
        <a:ext cx="11798423" cy="1063986"/>
      </dsp:txXfrm>
    </dsp:sp>
    <dsp:sp modelId="{FBFAEC77-B4E1-4EB4-95A1-8B83C28A6464}">
      <dsp:nvSpPr>
        <dsp:cNvPr id="0" name=""/>
        <dsp:cNvSpPr/>
      </dsp:nvSpPr>
      <dsp:spPr>
        <a:xfrm>
          <a:off x="0" y="1063986"/>
          <a:ext cx="1179842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DEEE1F-2402-456D-B51F-42EA94C90DAF}">
      <dsp:nvSpPr>
        <dsp:cNvPr id="0" name=""/>
        <dsp:cNvSpPr/>
      </dsp:nvSpPr>
      <dsp:spPr>
        <a:xfrm>
          <a:off x="0" y="1063986"/>
          <a:ext cx="11798423" cy="1063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Art. 8.1: Indigenous peoples and individuals have the right not to be subjected to forced assimilation or destruction of their culture.</a:t>
          </a:r>
        </a:p>
      </dsp:txBody>
      <dsp:txXfrm>
        <a:off x="0" y="1063986"/>
        <a:ext cx="11798423" cy="1063986"/>
      </dsp:txXfrm>
    </dsp:sp>
    <dsp:sp modelId="{D5090E41-9C04-4250-9A59-BE3325077E03}">
      <dsp:nvSpPr>
        <dsp:cNvPr id="0" name=""/>
        <dsp:cNvSpPr/>
      </dsp:nvSpPr>
      <dsp:spPr>
        <a:xfrm>
          <a:off x="0" y="2127972"/>
          <a:ext cx="1179842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25B9C6-BF56-4150-993D-1220F10ED42F}">
      <dsp:nvSpPr>
        <dsp:cNvPr id="0" name=""/>
        <dsp:cNvSpPr/>
      </dsp:nvSpPr>
      <dsp:spPr>
        <a:xfrm>
          <a:off x="0" y="2127972"/>
          <a:ext cx="11798423" cy="1063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Art. 8.2: States shall provide effective mechanisms for prevention of, and redress for: Any action which has the aim or effect of depriving them of their integrity as distinct peoples, or of their cultural values or ethnic identities; Any form of forced population transfer which has the aim or effect of violating or undermining any of their rights; Any form of forced assimilation or integration</a:t>
          </a:r>
        </a:p>
      </dsp:txBody>
      <dsp:txXfrm>
        <a:off x="0" y="2127972"/>
        <a:ext cx="11798423" cy="1063986"/>
      </dsp:txXfrm>
    </dsp:sp>
    <dsp:sp modelId="{E9E893F9-B4B5-424D-8A03-CE8EEBB98F3A}">
      <dsp:nvSpPr>
        <dsp:cNvPr id="0" name=""/>
        <dsp:cNvSpPr/>
      </dsp:nvSpPr>
      <dsp:spPr>
        <a:xfrm>
          <a:off x="0" y="3191958"/>
          <a:ext cx="1179842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B45CF-0B51-4A37-B971-04132C98DCD1}">
      <dsp:nvSpPr>
        <dsp:cNvPr id="0" name=""/>
        <dsp:cNvSpPr/>
      </dsp:nvSpPr>
      <dsp:spPr>
        <a:xfrm>
          <a:off x="0" y="3191958"/>
          <a:ext cx="11798423" cy="1063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Art. 12: Indigenous peoples have the right to manifest, practice, develop and teach their spiritual and religious traditions, customs and ceremonies; </a:t>
          </a:r>
        </a:p>
      </dsp:txBody>
      <dsp:txXfrm>
        <a:off x="0" y="3191958"/>
        <a:ext cx="11798423" cy="1063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A7DF0-6E53-4E4F-A62E-456F642941FE}">
      <dsp:nvSpPr>
        <dsp:cNvPr id="0" name=""/>
        <dsp:cNvSpPr/>
      </dsp:nvSpPr>
      <dsp:spPr>
        <a:xfrm>
          <a:off x="0" y="0"/>
          <a:ext cx="6496050"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CAB64C90-2B8A-40D4-A18E-2CD29F0ACA2F}">
      <dsp:nvSpPr>
        <dsp:cNvPr id="0" name=""/>
        <dsp:cNvSpPr/>
      </dsp:nvSpPr>
      <dsp:spPr>
        <a:xfrm>
          <a:off x="0" y="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Art. 21(1): </a:t>
          </a:r>
          <a:r>
            <a:rPr lang="en-US" sz="1400" b="0" kern="1200" dirty="0"/>
            <a:t>Indigenous peoples have the right, without discrimination, to the improvement of their economic and social conditions, including, inter alia, in the areas of education, employment, vocational training and retraining, housing, sanitation, health and social security.</a:t>
          </a:r>
        </a:p>
      </dsp:txBody>
      <dsp:txXfrm>
        <a:off x="0" y="0"/>
        <a:ext cx="6496050" cy="1143000"/>
      </dsp:txXfrm>
    </dsp:sp>
    <dsp:sp modelId="{95717AEF-0BF2-4681-8A57-66DC2CDB5C57}">
      <dsp:nvSpPr>
        <dsp:cNvPr id="0" name=""/>
        <dsp:cNvSpPr/>
      </dsp:nvSpPr>
      <dsp:spPr>
        <a:xfrm>
          <a:off x="0" y="1143000"/>
          <a:ext cx="6496050"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513F3FB9-99C4-4B1B-BAA6-5CF55524B94D}">
      <dsp:nvSpPr>
        <dsp:cNvPr id="0" name=""/>
        <dsp:cNvSpPr/>
      </dsp:nvSpPr>
      <dsp:spPr>
        <a:xfrm>
          <a:off x="0" y="114300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Art. 21(2): </a:t>
          </a:r>
          <a:r>
            <a:rPr lang="en-US" sz="1400" b="0" kern="1200" dirty="0"/>
            <a:t>States shall take effective measures and, where appropriate, special measures to ensure continuing improvement of their economic and social conditions. Particular attention shall be paid to the rights and special needs of indigenous elders, women, youth, children and persons with disabilities.</a:t>
          </a:r>
        </a:p>
      </dsp:txBody>
      <dsp:txXfrm>
        <a:off x="0" y="1143000"/>
        <a:ext cx="6496050" cy="1143000"/>
      </dsp:txXfrm>
    </dsp:sp>
    <dsp:sp modelId="{AFFDA5C2-EF9D-4958-99A5-7405A654D053}">
      <dsp:nvSpPr>
        <dsp:cNvPr id="0" name=""/>
        <dsp:cNvSpPr/>
      </dsp:nvSpPr>
      <dsp:spPr>
        <a:xfrm>
          <a:off x="0" y="2286000"/>
          <a:ext cx="6496050"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C0AA1058-F80A-4C3C-AD41-32BED5CA7C16}">
      <dsp:nvSpPr>
        <dsp:cNvPr id="0" name=""/>
        <dsp:cNvSpPr/>
      </dsp:nvSpPr>
      <dsp:spPr>
        <a:xfrm>
          <a:off x="0" y="228600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Art. 22(1): </a:t>
          </a:r>
          <a:r>
            <a:rPr lang="en-US" sz="1400" b="0" kern="1200" dirty="0"/>
            <a:t>Particular attention shall be paid to the rights and special needs of indigenous elders, women, youth, children and persons with disabilities in the implementation of this Declaration.</a:t>
          </a:r>
        </a:p>
      </dsp:txBody>
      <dsp:txXfrm>
        <a:off x="0" y="2286000"/>
        <a:ext cx="6496050" cy="1143000"/>
      </dsp:txXfrm>
    </dsp:sp>
    <dsp:sp modelId="{D92946BF-D571-4A42-B4EA-376D2DBCB60D}">
      <dsp:nvSpPr>
        <dsp:cNvPr id="0" name=""/>
        <dsp:cNvSpPr/>
      </dsp:nvSpPr>
      <dsp:spPr>
        <a:xfrm>
          <a:off x="0" y="3429000"/>
          <a:ext cx="6496050"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F0A99AA-74AB-441A-8E95-0DA5801D271B}">
      <dsp:nvSpPr>
        <dsp:cNvPr id="0" name=""/>
        <dsp:cNvSpPr/>
      </dsp:nvSpPr>
      <dsp:spPr>
        <a:xfrm>
          <a:off x="0" y="342900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Art. 22(2): </a:t>
          </a:r>
          <a:r>
            <a:rPr lang="en-US" sz="1400" b="0" kern="1200" dirty="0"/>
            <a:t>States shall take measures, in conjunction with indigenous peoples, to ensure that indigenous women and children enjoy the full protection and guarantees against all forms of violence and discrimination.</a:t>
          </a:r>
        </a:p>
      </dsp:txBody>
      <dsp:txXfrm>
        <a:off x="0" y="3429000"/>
        <a:ext cx="6496050" cy="1143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053B9-B2FA-4783-8670-09C8A7433FCD}">
      <dsp:nvSpPr>
        <dsp:cNvPr id="0" name=""/>
        <dsp:cNvSpPr/>
      </dsp:nvSpPr>
      <dsp:spPr>
        <a:xfrm>
          <a:off x="0" y="0"/>
          <a:ext cx="6496050"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6A2831A2-9EF7-4A20-B29F-3FD4538A0B07}">
      <dsp:nvSpPr>
        <dsp:cNvPr id="0" name=""/>
        <dsp:cNvSpPr/>
      </dsp:nvSpPr>
      <dsp:spPr>
        <a:xfrm>
          <a:off x="0" y="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Art. 3: </a:t>
          </a:r>
          <a:r>
            <a:rPr lang="en-US" sz="1400" kern="1200" dirty="0"/>
            <a:t>Indigenous peoples have the right to self-determination. By virtue of that right they freely determine their political status and freely pursue their economic, social and cultural development </a:t>
          </a:r>
        </a:p>
      </dsp:txBody>
      <dsp:txXfrm>
        <a:off x="0" y="0"/>
        <a:ext cx="6496050" cy="1143000"/>
      </dsp:txXfrm>
    </dsp:sp>
    <dsp:sp modelId="{1B2CC413-E9A9-4A52-BE91-0E9F391A9084}">
      <dsp:nvSpPr>
        <dsp:cNvPr id="0" name=""/>
        <dsp:cNvSpPr/>
      </dsp:nvSpPr>
      <dsp:spPr>
        <a:xfrm>
          <a:off x="0" y="1143000"/>
          <a:ext cx="6496050" cy="0"/>
        </a:xfrm>
        <a:prstGeom prst="line">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3D99543-EC00-49B3-96B5-4848F3B85129}">
      <dsp:nvSpPr>
        <dsp:cNvPr id="0" name=""/>
        <dsp:cNvSpPr/>
      </dsp:nvSpPr>
      <dsp:spPr>
        <a:xfrm>
          <a:off x="0" y="114300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Art. 5: </a:t>
          </a:r>
          <a:r>
            <a:rPr lang="en-US" sz="1400" kern="1200"/>
            <a:t>Indigenous peoples have the right to maintain and strengthen their distinct political, legal, economic, social and cultural institutions, while retaining their right to participate fully, if they so choose, in the political, economic, social and cultural life of the State</a:t>
          </a:r>
        </a:p>
      </dsp:txBody>
      <dsp:txXfrm>
        <a:off x="0" y="1143000"/>
        <a:ext cx="6496050" cy="1143000"/>
      </dsp:txXfrm>
    </dsp:sp>
    <dsp:sp modelId="{3E844808-682C-467F-8044-D4BBBE3B036F}">
      <dsp:nvSpPr>
        <dsp:cNvPr id="0" name=""/>
        <dsp:cNvSpPr/>
      </dsp:nvSpPr>
      <dsp:spPr>
        <a:xfrm>
          <a:off x="0" y="2286000"/>
          <a:ext cx="6496050"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52672229-6830-4B85-AC33-B1F6F7607FC0}">
      <dsp:nvSpPr>
        <dsp:cNvPr id="0" name=""/>
        <dsp:cNvSpPr/>
      </dsp:nvSpPr>
      <dsp:spPr>
        <a:xfrm>
          <a:off x="0" y="228600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Art. 33(1): </a:t>
          </a:r>
          <a:r>
            <a:rPr lang="en-US" sz="1400" kern="1200"/>
            <a:t>Indigenous peoples have the right to determine their own identity or membership in accordance with their customs and traditions.</a:t>
          </a:r>
        </a:p>
      </dsp:txBody>
      <dsp:txXfrm>
        <a:off x="0" y="2286000"/>
        <a:ext cx="6496050" cy="1143000"/>
      </dsp:txXfrm>
    </dsp:sp>
    <dsp:sp modelId="{7AC2D607-4D00-46DD-9523-BAB4F27C1499}">
      <dsp:nvSpPr>
        <dsp:cNvPr id="0" name=""/>
        <dsp:cNvSpPr/>
      </dsp:nvSpPr>
      <dsp:spPr>
        <a:xfrm>
          <a:off x="0" y="3429000"/>
          <a:ext cx="6496050" cy="0"/>
        </a:xfrm>
        <a:prstGeom prst="lin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43EB9C85-FF89-457F-8CD1-1D16E53A7D87}">
      <dsp:nvSpPr>
        <dsp:cNvPr id="0" name=""/>
        <dsp:cNvSpPr/>
      </dsp:nvSpPr>
      <dsp:spPr>
        <a:xfrm>
          <a:off x="0" y="342900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Art. 34: </a:t>
          </a:r>
          <a:r>
            <a:rPr lang="en-US" sz="1400" kern="1200" dirty="0"/>
            <a:t>Indigenous peoples have the right to promote, develop and maintain their institutional structures and their distinctive customs, spirituality, traditions, procedures, practices and, in the cases where they exist, juridical systems or customs, in accordance with international human rights standards.</a:t>
          </a:r>
        </a:p>
      </dsp:txBody>
      <dsp:txXfrm>
        <a:off x="0" y="3429000"/>
        <a:ext cx="6496050" cy="1143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4417BA-FF77-49AB-A201-29ED8A4D0650}" type="datetimeFigureOut">
              <a:rPr lang="en-US" smtClean="0"/>
              <a:t>9/15/24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B8ED6-7B12-45E0-B271-3068A6D82C25}" type="slidenum">
              <a:rPr lang="en-US" smtClean="0"/>
              <a:t>‹#›</a:t>
            </a:fld>
            <a:endParaRPr lang="en-US"/>
          </a:p>
        </p:txBody>
      </p:sp>
    </p:spTree>
    <p:extLst>
      <p:ext uri="{BB962C8B-B14F-4D97-AF65-F5344CB8AC3E}">
        <p14:creationId xmlns:p14="http://schemas.microsoft.com/office/powerpoint/2010/main" val="74782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B8ED6-7B12-45E0-B271-3068A6D82C25}" type="slidenum">
              <a:rPr lang="en-US" smtClean="0"/>
              <a:t>2</a:t>
            </a:fld>
            <a:endParaRPr lang="en-US"/>
          </a:p>
        </p:txBody>
      </p:sp>
    </p:spTree>
    <p:extLst>
      <p:ext uri="{BB962C8B-B14F-4D97-AF65-F5344CB8AC3E}">
        <p14:creationId xmlns:p14="http://schemas.microsoft.com/office/powerpoint/2010/main" val="708124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B8ED6-7B12-45E0-B271-3068A6D82C25}" type="slidenum">
              <a:rPr lang="en-US" smtClean="0"/>
              <a:t>11</a:t>
            </a:fld>
            <a:endParaRPr lang="en-US"/>
          </a:p>
        </p:txBody>
      </p:sp>
    </p:spTree>
    <p:extLst>
      <p:ext uri="{BB962C8B-B14F-4D97-AF65-F5344CB8AC3E}">
        <p14:creationId xmlns:p14="http://schemas.microsoft.com/office/powerpoint/2010/main" val="163040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B8ED6-7B12-45E0-B271-3068A6D82C25}" type="slidenum">
              <a:rPr lang="en-US" smtClean="0"/>
              <a:t>12</a:t>
            </a:fld>
            <a:endParaRPr lang="en-US"/>
          </a:p>
        </p:txBody>
      </p:sp>
    </p:spTree>
    <p:extLst>
      <p:ext uri="{BB962C8B-B14F-4D97-AF65-F5344CB8AC3E}">
        <p14:creationId xmlns:p14="http://schemas.microsoft.com/office/powerpoint/2010/main" val="198174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B8ED6-7B12-45E0-B271-3068A6D82C25}" type="slidenum">
              <a:rPr lang="en-US" smtClean="0"/>
              <a:t>14</a:t>
            </a:fld>
            <a:endParaRPr lang="en-US"/>
          </a:p>
        </p:txBody>
      </p:sp>
    </p:spTree>
    <p:extLst>
      <p:ext uri="{BB962C8B-B14F-4D97-AF65-F5344CB8AC3E}">
        <p14:creationId xmlns:p14="http://schemas.microsoft.com/office/powerpoint/2010/main" val="3337230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B8ED6-7B12-45E0-B271-3068A6D82C25}" type="slidenum">
              <a:rPr lang="en-US" smtClean="0"/>
              <a:t>15</a:t>
            </a:fld>
            <a:endParaRPr lang="en-US"/>
          </a:p>
        </p:txBody>
      </p:sp>
    </p:spTree>
    <p:extLst>
      <p:ext uri="{BB962C8B-B14F-4D97-AF65-F5344CB8AC3E}">
        <p14:creationId xmlns:p14="http://schemas.microsoft.com/office/powerpoint/2010/main" val="1707216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B8ED6-7B12-45E0-B271-3068A6D82C25}" type="slidenum">
              <a:rPr lang="en-US" smtClean="0"/>
              <a:t>16</a:t>
            </a:fld>
            <a:endParaRPr lang="en-US"/>
          </a:p>
        </p:txBody>
      </p:sp>
    </p:spTree>
    <p:extLst>
      <p:ext uri="{BB962C8B-B14F-4D97-AF65-F5344CB8AC3E}">
        <p14:creationId xmlns:p14="http://schemas.microsoft.com/office/powerpoint/2010/main" val="1436450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B8ED6-7B12-45E0-B271-3068A6D82C25}" type="slidenum">
              <a:rPr lang="en-US" smtClean="0"/>
              <a:t>17</a:t>
            </a:fld>
            <a:endParaRPr lang="en-US"/>
          </a:p>
        </p:txBody>
      </p:sp>
    </p:spTree>
    <p:extLst>
      <p:ext uri="{BB962C8B-B14F-4D97-AF65-F5344CB8AC3E}">
        <p14:creationId xmlns:p14="http://schemas.microsoft.com/office/powerpoint/2010/main" val="455421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B8ED6-7B12-45E0-B271-3068A6D82C25}" type="slidenum">
              <a:rPr lang="en-US" smtClean="0"/>
              <a:t>18</a:t>
            </a:fld>
            <a:endParaRPr lang="en-US"/>
          </a:p>
        </p:txBody>
      </p:sp>
    </p:spTree>
    <p:extLst>
      <p:ext uri="{BB962C8B-B14F-4D97-AF65-F5344CB8AC3E}">
        <p14:creationId xmlns:p14="http://schemas.microsoft.com/office/powerpoint/2010/main" val="73710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B8ED6-7B12-45E0-B271-3068A6D82C25}" type="slidenum">
              <a:rPr lang="en-US" smtClean="0"/>
              <a:t>19</a:t>
            </a:fld>
            <a:endParaRPr lang="en-US"/>
          </a:p>
        </p:txBody>
      </p:sp>
    </p:spTree>
    <p:extLst>
      <p:ext uri="{BB962C8B-B14F-4D97-AF65-F5344CB8AC3E}">
        <p14:creationId xmlns:p14="http://schemas.microsoft.com/office/powerpoint/2010/main" val="2197271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B8ED6-7B12-45E0-B271-3068A6D82C25}" type="slidenum">
              <a:rPr lang="en-US" smtClean="0"/>
              <a:t>3</a:t>
            </a:fld>
            <a:endParaRPr lang="en-US"/>
          </a:p>
        </p:txBody>
      </p:sp>
    </p:spTree>
    <p:extLst>
      <p:ext uri="{BB962C8B-B14F-4D97-AF65-F5344CB8AC3E}">
        <p14:creationId xmlns:p14="http://schemas.microsoft.com/office/powerpoint/2010/main" val="3243913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B8ED6-7B12-45E0-B271-3068A6D82C25}" type="slidenum">
              <a:rPr lang="en-US" smtClean="0"/>
              <a:t>4</a:t>
            </a:fld>
            <a:endParaRPr lang="en-US"/>
          </a:p>
        </p:txBody>
      </p:sp>
    </p:spTree>
    <p:extLst>
      <p:ext uri="{BB962C8B-B14F-4D97-AF65-F5344CB8AC3E}">
        <p14:creationId xmlns:p14="http://schemas.microsoft.com/office/powerpoint/2010/main" val="2743359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B8ED6-7B12-45E0-B271-3068A6D82C25}" type="slidenum">
              <a:rPr lang="en-US" smtClean="0"/>
              <a:t>5</a:t>
            </a:fld>
            <a:endParaRPr lang="en-US"/>
          </a:p>
        </p:txBody>
      </p:sp>
    </p:spTree>
    <p:extLst>
      <p:ext uri="{BB962C8B-B14F-4D97-AF65-F5344CB8AC3E}">
        <p14:creationId xmlns:p14="http://schemas.microsoft.com/office/powerpoint/2010/main" val="3504434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B8ED6-7B12-45E0-B271-3068A6D82C25}" type="slidenum">
              <a:rPr lang="en-US" smtClean="0"/>
              <a:t>6</a:t>
            </a:fld>
            <a:endParaRPr lang="en-US"/>
          </a:p>
        </p:txBody>
      </p:sp>
    </p:spTree>
    <p:extLst>
      <p:ext uri="{BB962C8B-B14F-4D97-AF65-F5344CB8AC3E}">
        <p14:creationId xmlns:p14="http://schemas.microsoft.com/office/powerpoint/2010/main" val="238355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B8ED6-7B12-45E0-B271-3068A6D82C25}" type="slidenum">
              <a:rPr lang="en-US" smtClean="0"/>
              <a:t>7</a:t>
            </a:fld>
            <a:endParaRPr lang="en-US"/>
          </a:p>
        </p:txBody>
      </p:sp>
    </p:spTree>
    <p:extLst>
      <p:ext uri="{BB962C8B-B14F-4D97-AF65-F5344CB8AC3E}">
        <p14:creationId xmlns:p14="http://schemas.microsoft.com/office/powerpoint/2010/main" val="11555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B8ED6-7B12-45E0-B271-3068A6D82C25}" type="slidenum">
              <a:rPr lang="en-US" smtClean="0"/>
              <a:t>8</a:t>
            </a:fld>
            <a:endParaRPr lang="en-US"/>
          </a:p>
        </p:txBody>
      </p:sp>
    </p:spTree>
    <p:extLst>
      <p:ext uri="{BB962C8B-B14F-4D97-AF65-F5344CB8AC3E}">
        <p14:creationId xmlns:p14="http://schemas.microsoft.com/office/powerpoint/2010/main" val="2793100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B8ED6-7B12-45E0-B271-3068A6D82C25}" type="slidenum">
              <a:rPr lang="en-US" smtClean="0"/>
              <a:t>9</a:t>
            </a:fld>
            <a:endParaRPr lang="en-US"/>
          </a:p>
        </p:txBody>
      </p:sp>
    </p:spTree>
    <p:extLst>
      <p:ext uri="{BB962C8B-B14F-4D97-AF65-F5344CB8AC3E}">
        <p14:creationId xmlns:p14="http://schemas.microsoft.com/office/powerpoint/2010/main" val="1879636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B8ED6-7B12-45E0-B271-3068A6D82C25}" type="slidenum">
              <a:rPr lang="en-US" smtClean="0"/>
              <a:t>10</a:t>
            </a:fld>
            <a:endParaRPr lang="en-US"/>
          </a:p>
        </p:txBody>
      </p:sp>
    </p:spTree>
    <p:extLst>
      <p:ext uri="{BB962C8B-B14F-4D97-AF65-F5344CB8AC3E}">
        <p14:creationId xmlns:p14="http://schemas.microsoft.com/office/powerpoint/2010/main" val="333078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EDD2F9-5DA5-428E-8526-636621F0A8A1}" type="datetimeFigureOut">
              <a:rPr lang="en-US" smtClean="0"/>
              <a:t>9/15/24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2641-4EC3-499F-9430-1FE306107DBD}" type="slidenum">
              <a:rPr lang="en-US" smtClean="0"/>
              <a:t>‹#›</a:t>
            </a:fld>
            <a:endParaRPr lang="en-US"/>
          </a:p>
        </p:txBody>
      </p:sp>
    </p:spTree>
    <p:extLst>
      <p:ext uri="{BB962C8B-B14F-4D97-AF65-F5344CB8AC3E}">
        <p14:creationId xmlns:p14="http://schemas.microsoft.com/office/powerpoint/2010/main" val="216594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EDD2F9-5DA5-428E-8526-636621F0A8A1}" type="datetimeFigureOut">
              <a:rPr lang="en-US" smtClean="0"/>
              <a:t>9/15/24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2641-4EC3-499F-9430-1FE306107DBD}" type="slidenum">
              <a:rPr lang="en-US" smtClean="0"/>
              <a:t>‹#›</a:t>
            </a:fld>
            <a:endParaRPr lang="en-US"/>
          </a:p>
        </p:txBody>
      </p:sp>
    </p:spTree>
    <p:extLst>
      <p:ext uri="{BB962C8B-B14F-4D97-AF65-F5344CB8AC3E}">
        <p14:creationId xmlns:p14="http://schemas.microsoft.com/office/powerpoint/2010/main" val="376179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2EDD2F9-5DA5-428E-8526-636621F0A8A1}" type="datetimeFigureOut">
              <a:rPr lang="en-US" smtClean="0"/>
              <a:t>9/15/24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2641-4EC3-499F-9430-1FE306107DBD}" type="slidenum">
              <a:rPr lang="en-US" smtClean="0"/>
              <a:t>‹#›</a:t>
            </a:fld>
            <a:endParaRPr lang="en-US"/>
          </a:p>
        </p:txBody>
      </p:sp>
    </p:spTree>
    <p:extLst>
      <p:ext uri="{BB962C8B-B14F-4D97-AF65-F5344CB8AC3E}">
        <p14:creationId xmlns:p14="http://schemas.microsoft.com/office/powerpoint/2010/main" val="3432812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2EDD2F9-5DA5-428E-8526-636621F0A8A1}" type="datetimeFigureOut">
              <a:rPr lang="en-US" smtClean="0"/>
              <a:t>9/15/24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2641-4EC3-499F-9430-1FE306107DB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93110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EDD2F9-5DA5-428E-8526-636621F0A8A1}" type="datetimeFigureOut">
              <a:rPr lang="en-US" smtClean="0"/>
              <a:t>9/15/24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2641-4EC3-499F-9430-1FE306107DBD}" type="slidenum">
              <a:rPr lang="en-US" smtClean="0"/>
              <a:t>‹#›</a:t>
            </a:fld>
            <a:endParaRPr lang="en-US"/>
          </a:p>
        </p:txBody>
      </p:sp>
    </p:spTree>
    <p:extLst>
      <p:ext uri="{BB962C8B-B14F-4D97-AF65-F5344CB8AC3E}">
        <p14:creationId xmlns:p14="http://schemas.microsoft.com/office/powerpoint/2010/main" val="4056422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2EDD2F9-5DA5-428E-8526-636621F0A8A1}" type="datetimeFigureOut">
              <a:rPr lang="en-US" smtClean="0"/>
              <a:t>9/15/24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2641-4EC3-499F-9430-1FE306107DBD}" type="slidenum">
              <a:rPr lang="en-US" smtClean="0"/>
              <a:t>‹#›</a:t>
            </a:fld>
            <a:endParaRPr lang="en-US"/>
          </a:p>
        </p:txBody>
      </p:sp>
    </p:spTree>
    <p:extLst>
      <p:ext uri="{BB962C8B-B14F-4D97-AF65-F5344CB8AC3E}">
        <p14:creationId xmlns:p14="http://schemas.microsoft.com/office/powerpoint/2010/main" val="2470533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2EDD2F9-5DA5-428E-8526-636621F0A8A1}" type="datetimeFigureOut">
              <a:rPr lang="en-US" smtClean="0"/>
              <a:t>9/15/24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2641-4EC3-499F-9430-1FE306107DBD}" type="slidenum">
              <a:rPr lang="en-US" smtClean="0"/>
              <a:t>‹#›</a:t>
            </a:fld>
            <a:endParaRPr lang="en-US"/>
          </a:p>
        </p:txBody>
      </p:sp>
    </p:spTree>
    <p:extLst>
      <p:ext uri="{BB962C8B-B14F-4D97-AF65-F5344CB8AC3E}">
        <p14:creationId xmlns:p14="http://schemas.microsoft.com/office/powerpoint/2010/main" val="1591598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EDD2F9-5DA5-428E-8526-636621F0A8A1}" type="datetimeFigureOut">
              <a:rPr lang="en-US" smtClean="0"/>
              <a:t>9/15/24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2641-4EC3-499F-9430-1FE306107DBD}" type="slidenum">
              <a:rPr lang="en-US" smtClean="0"/>
              <a:t>‹#›</a:t>
            </a:fld>
            <a:endParaRPr lang="en-US"/>
          </a:p>
        </p:txBody>
      </p:sp>
    </p:spTree>
    <p:extLst>
      <p:ext uri="{BB962C8B-B14F-4D97-AF65-F5344CB8AC3E}">
        <p14:creationId xmlns:p14="http://schemas.microsoft.com/office/powerpoint/2010/main" val="3271863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EDD2F9-5DA5-428E-8526-636621F0A8A1}" type="datetimeFigureOut">
              <a:rPr lang="en-US" smtClean="0"/>
              <a:t>9/15/24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2641-4EC3-499F-9430-1FE306107DBD}" type="slidenum">
              <a:rPr lang="en-US" smtClean="0"/>
              <a:t>‹#›</a:t>
            </a:fld>
            <a:endParaRPr lang="en-US"/>
          </a:p>
        </p:txBody>
      </p:sp>
    </p:spTree>
    <p:extLst>
      <p:ext uri="{BB962C8B-B14F-4D97-AF65-F5344CB8AC3E}">
        <p14:creationId xmlns:p14="http://schemas.microsoft.com/office/powerpoint/2010/main" val="3113388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2EDD2F9-5DA5-428E-8526-636621F0A8A1}" type="datetimeFigureOut">
              <a:rPr lang="en-US" smtClean="0"/>
              <a:t>9/15/24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2641-4EC3-499F-9430-1FE306107DBD}" type="slidenum">
              <a:rPr lang="en-US" smtClean="0"/>
              <a:t>‹#›</a:t>
            </a:fld>
            <a:endParaRPr lang="en-US"/>
          </a:p>
        </p:txBody>
      </p:sp>
    </p:spTree>
    <p:extLst>
      <p:ext uri="{BB962C8B-B14F-4D97-AF65-F5344CB8AC3E}">
        <p14:creationId xmlns:p14="http://schemas.microsoft.com/office/powerpoint/2010/main" val="145064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EDD2F9-5DA5-428E-8526-636621F0A8A1}" type="datetimeFigureOut">
              <a:rPr lang="en-US" smtClean="0"/>
              <a:t>9/15/24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A2641-4EC3-499F-9430-1FE306107DBD}" type="slidenum">
              <a:rPr lang="en-US" smtClean="0"/>
              <a:t>‹#›</a:t>
            </a:fld>
            <a:endParaRPr lang="en-US"/>
          </a:p>
        </p:txBody>
      </p:sp>
    </p:spTree>
    <p:extLst>
      <p:ext uri="{BB962C8B-B14F-4D97-AF65-F5344CB8AC3E}">
        <p14:creationId xmlns:p14="http://schemas.microsoft.com/office/powerpoint/2010/main" val="368479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EDD2F9-5DA5-428E-8526-636621F0A8A1}" type="datetimeFigureOut">
              <a:rPr lang="en-US" smtClean="0"/>
              <a:t>9/15/24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2641-4EC3-499F-9430-1FE306107DBD}" type="slidenum">
              <a:rPr lang="en-US" smtClean="0"/>
              <a:t>‹#›</a:t>
            </a:fld>
            <a:endParaRPr lang="en-US"/>
          </a:p>
        </p:txBody>
      </p:sp>
    </p:spTree>
    <p:extLst>
      <p:ext uri="{BB962C8B-B14F-4D97-AF65-F5344CB8AC3E}">
        <p14:creationId xmlns:p14="http://schemas.microsoft.com/office/powerpoint/2010/main" val="180318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EDD2F9-5DA5-428E-8526-636621F0A8A1}" type="datetimeFigureOut">
              <a:rPr lang="en-US" smtClean="0"/>
              <a:t>9/15/24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A2641-4EC3-499F-9430-1FE306107DBD}" type="slidenum">
              <a:rPr lang="en-US" smtClean="0"/>
              <a:t>‹#›</a:t>
            </a:fld>
            <a:endParaRPr lang="en-US"/>
          </a:p>
        </p:txBody>
      </p:sp>
    </p:spTree>
    <p:extLst>
      <p:ext uri="{BB962C8B-B14F-4D97-AF65-F5344CB8AC3E}">
        <p14:creationId xmlns:p14="http://schemas.microsoft.com/office/powerpoint/2010/main" val="275185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2EDD2F9-5DA5-428E-8526-636621F0A8A1}" type="datetimeFigureOut">
              <a:rPr lang="en-US" smtClean="0"/>
              <a:t>9/15/24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FEA2641-4EC3-499F-9430-1FE306107DBD}" type="slidenum">
              <a:rPr lang="en-US" smtClean="0"/>
              <a:t>‹#›</a:t>
            </a:fld>
            <a:endParaRPr lang="en-US"/>
          </a:p>
        </p:txBody>
      </p:sp>
    </p:spTree>
    <p:extLst>
      <p:ext uri="{BB962C8B-B14F-4D97-AF65-F5344CB8AC3E}">
        <p14:creationId xmlns:p14="http://schemas.microsoft.com/office/powerpoint/2010/main" val="14208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2EDD2F9-5DA5-428E-8526-636621F0A8A1}" type="datetimeFigureOut">
              <a:rPr lang="en-US" smtClean="0"/>
              <a:t>9/15/24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FEA2641-4EC3-499F-9430-1FE306107DBD}" type="slidenum">
              <a:rPr lang="en-US" smtClean="0"/>
              <a:t>‹#›</a:t>
            </a:fld>
            <a:endParaRPr lang="en-US"/>
          </a:p>
        </p:txBody>
      </p:sp>
    </p:spTree>
    <p:extLst>
      <p:ext uri="{BB962C8B-B14F-4D97-AF65-F5344CB8AC3E}">
        <p14:creationId xmlns:p14="http://schemas.microsoft.com/office/powerpoint/2010/main" val="353132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2EDD2F9-5DA5-428E-8526-636621F0A8A1}" type="datetimeFigureOut">
              <a:rPr lang="en-US" smtClean="0"/>
              <a:t>9/15/24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FEA2641-4EC3-499F-9430-1FE306107DBD}" type="slidenum">
              <a:rPr lang="en-US" smtClean="0"/>
              <a:t>‹#›</a:t>
            </a:fld>
            <a:endParaRPr lang="en-US"/>
          </a:p>
        </p:txBody>
      </p:sp>
    </p:spTree>
    <p:extLst>
      <p:ext uri="{BB962C8B-B14F-4D97-AF65-F5344CB8AC3E}">
        <p14:creationId xmlns:p14="http://schemas.microsoft.com/office/powerpoint/2010/main" val="37416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EDD2F9-5DA5-428E-8526-636621F0A8A1}" type="datetimeFigureOut">
              <a:rPr lang="en-US" smtClean="0"/>
              <a:t>9/15/24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A2641-4EC3-499F-9430-1FE306107DBD}" type="slidenum">
              <a:rPr lang="en-US" smtClean="0"/>
              <a:t>‹#›</a:t>
            </a:fld>
            <a:endParaRPr lang="en-US"/>
          </a:p>
        </p:txBody>
      </p:sp>
    </p:spTree>
    <p:extLst>
      <p:ext uri="{BB962C8B-B14F-4D97-AF65-F5344CB8AC3E}">
        <p14:creationId xmlns:p14="http://schemas.microsoft.com/office/powerpoint/2010/main" val="330930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2EDD2F9-5DA5-428E-8526-636621F0A8A1}" type="datetimeFigureOut">
              <a:rPr lang="en-US" smtClean="0"/>
              <a:t>9/15/24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FEA2641-4EC3-499F-9430-1FE306107DBD}" type="slidenum">
              <a:rPr lang="en-US" smtClean="0"/>
              <a:t>‹#›</a:t>
            </a:fld>
            <a:endParaRPr lang="en-US"/>
          </a:p>
        </p:txBody>
      </p:sp>
    </p:spTree>
    <p:extLst>
      <p:ext uri="{BB962C8B-B14F-4D97-AF65-F5344CB8AC3E}">
        <p14:creationId xmlns:p14="http://schemas.microsoft.com/office/powerpoint/2010/main" val="235790569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hyperlink" Target="mailto:dawn@mandellpinder.com" TargetMode="External"/><Relationship Id="rId3" Type="http://schemas.openxmlformats.org/officeDocument/2006/relationships/image" Target="../media/image2.png"/><Relationship Id="rId7"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descr="A fire pit with rocks around it">
            <a:extLst>
              <a:ext uri="{FF2B5EF4-FFF2-40B4-BE49-F238E27FC236}">
                <a16:creationId xmlns:a16="http://schemas.microsoft.com/office/drawing/2014/main" id="{13B7BBF9-1203-178D-BD4B-839D7F260542}"/>
              </a:ext>
            </a:extLst>
          </p:cNvPr>
          <p:cNvPicPr>
            <a:picLocks noChangeAspect="1"/>
          </p:cNvPicPr>
          <p:nvPr/>
        </p:nvPicPr>
        <p:blipFill>
          <a:blip r:embed="rId3">
            <a:duotone>
              <a:prstClr val="black"/>
              <a:schemeClr val="accent5">
                <a:tint val="45000"/>
                <a:satMod val="400000"/>
              </a:schemeClr>
            </a:duotone>
            <a:alphaModFix amt="25000"/>
            <a:extLst>
              <a:ext uri="{28A0092B-C50C-407E-A947-70E740481C1C}">
                <a14:useLocalDpi xmlns:a14="http://schemas.microsoft.com/office/drawing/2010/main" val="0"/>
              </a:ext>
            </a:extLst>
          </a:blip>
          <a:srcRect l="1850" t="31818" r="7241"/>
          <a:stretch/>
        </p:blipFill>
        <p:spPr>
          <a:xfrm>
            <a:off x="20" y="0"/>
            <a:ext cx="12191980" cy="6857990"/>
          </a:xfrm>
          <a:prstGeom prst="rect">
            <a:avLst/>
          </a:prstGeom>
        </p:spPr>
      </p:pic>
      <p:sp>
        <p:nvSpPr>
          <p:cNvPr id="2" name="Title 1">
            <a:extLst>
              <a:ext uri="{FF2B5EF4-FFF2-40B4-BE49-F238E27FC236}">
                <a16:creationId xmlns:a16="http://schemas.microsoft.com/office/drawing/2014/main" id="{F933EAE8-3C22-7912-A734-8A30987155BA}"/>
              </a:ext>
            </a:extLst>
          </p:cNvPr>
          <p:cNvSpPr>
            <a:spLocks noGrp="1"/>
          </p:cNvSpPr>
          <p:nvPr>
            <p:ph type="ctrTitle"/>
          </p:nvPr>
        </p:nvSpPr>
        <p:spPr>
          <a:xfrm>
            <a:off x="1154955" y="1447800"/>
            <a:ext cx="8825658" cy="3329581"/>
          </a:xfrm>
        </p:spPr>
        <p:txBody>
          <a:bodyPr>
            <a:normAutofit/>
          </a:bodyPr>
          <a:lstStyle/>
          <a:p>
            <a:r>
              <a:rPr lang="en-US" dirty="0"/>
              <a:t>UNDRIP 101</a:t>
            </a:r>
          </a:p>
        </p:txBody>
      </p:sp>
      <p:sp>
        <p:nvSpPr>
          <p:cNvPr id="3" name="Subtitle 2">
            <a:extLst>
              <a:ext uri="{FF2B5EF4-FFF2-40B4-BE49-F238E27FC236}">
                <a16:creationId xmlns:a16="http://schemas.microsoft.com/office/drawing/2014/main" id="{BFF228AA-E271-3130-16E8-6BBE46FBB15B}"/>
              </a:ext>
            </a:extLst>
          </p:cNvPr>
          <p:cNvSpPr>
            <a:spLocks noGrp="1"/>
          </p:cNvSpPr>
          <p:nvPr>
            <p:ph type="subTitle" idx="1"/>
          </p:nvPr>
        </p:nvSpPr>
        <p:spPr>
          <a:xfrm>
            <a:off x="1154955" y="4777380"/>
            <a:ext cx="8825658" cy="861420"/>
          </a:xfrm>
        </p:spPr>
        <p:txBody>
          <a:bodyPr>
            <a:normAutofit/>
          </a:bodyPr>
          <a:lstStyle/>
          <a:p>
            <a:r>
              <a:rPr lang="en-US" dirty="0"/>
              <a:t>Implementing the UN Declaration on the Rights of Indigenous Peoples in Child and Family Services</a:t>
            </a:r>
          </a:p>
        </p:txBody>
      </p:sp>
      <p:sp>
        <p:nvSpPr>
          <p:cNvPr id="49" name="Rectangle 48">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165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 name="Picture 15">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 name="Oval 17">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 name="Picture 19">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 name="Picture 21">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4" name="Rectangle 23">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DFAE887-5F75-6DC5-1FA5-39913B94402A}"/>
              </a:ext>
            </a:extLst>
          </p:cNvPr>
          <p:cNvSpPr>
            <a:spLocks noGrp="1"/>
          </p:cNvSpPr>
          <p:nvPr>
            <p:ph type="title"/>
          </p:nvPr>
        </p:nvSpPr>
        <p:spPr>
          <a:xfrm>
            <a:off x="646111" y="452718"/>
            <a:ext cx="9404723" cy="1400530"/>
          </a:xfrm>
        </p:spPr>
        <p:txBody>
          <a:bodyPr vert="horz" lIns="91440" tIns="45720" rIns="91440" bIns="45720" rtlCol="0" anchor="t">
            <a:normAutofit/>
          </a:bodyPr>
          <a:lstStyle/>
          <a:p>
            <a:r>
              <a:rPr lang="en-US" sz="4000" b="1" dirty="0"/>
              <a:t>Domestic Implementation: Legislation 	</a:t>
            </a:r>
          </a:p>
        </p:txBody>
      </p:sp>
      <p:sp>
        <p:nvSpPr>
          <p:cNvPr id="4" name="Text Placeholder 3">
            <a:extLst>
              <a:ext uri="{FF2B5EF4-FFF2-40B4-BE49-F238E27FC236}">
                <a16:creationId xmlns:a16="http://schemas.microsoft.com/office/drawing/2014/main" id="{03D5121D-863C-E734-A3C3-24058BA967C7}"/>
              </a:ext>
            </a:extLst>
          </p:cNvPr>
          <p:cNvSpPr>
            <a:spLocks/>
          </p:cNvSpPr>
          <p:nvPr/>
        </p:nvSpPr>
        <p:spPr>
          <a:xfrm>
            <a:off x="843303" y="2305966"/>
            <a:ext cx="2863294" cy="3447915"/>
          </a:xfrm>
          <a:prstGeom prst="rect">
            <a:avLst/>
          </a:prstGeom>
        </p:spPr>
        <p:txBody>
          <a:bodyPr/>
          <a:lstStyle/>
          <a:p>
            <a:pPr defTabSz="379476">
              <a:spcAft>
                <a:spcPts val="1800"/>
              </a:spcAft>
            </a:pPr>
            <a:r>
              <a:rPr lang="en-US" sz="2000" b="1" kern="1200" dirty="0">
                <a:solidFill>
                  <a:schemeClr val="tx1"/>
                </a:solidFill>
                <a:latin typeface="+mn-lt"/>
                <a:ea typeface="+mn-ea"/>
                <a:cs typeface="+mn-cs"/>
              </a:rPr>
              <a:t>Federal</a:t>
            </a:r>
          </a:p>
          <a:p>
            <a:pPr defTabSz="379476">
              <a:spcAft>
                <a:spcPts val="1200"/>
              </a:spcAft>
            </a:pPr>
            <a:r>
              <a:rPr lang="en-US" sz="1800" i="1" kern="1200" dirty="0">
                <a:solidFill>
                  <a:schemeClr val="tx1"/>
                </a:solidFill>
                <a:latin typeface="+mn-lt"/>
                <a:ea typeface="+mn-ea"/>
                <a:cs typeface="+mn-cs"/>
              </a:rPr>
              <a:t>United Nations Declaration on the Rights of Indigenous Peoples Act </a:t>
            </a:r>
            <a:r>
              <a:rPr lang="en-US" sz="1800" kern="1200" dirty="0">
                <a:solidFill>
                  <a:schemeClr val="tx1"/>
                </a:solidFill>
                <a:latin typeface="+mn-lt"/>
                <a:ea typeface="+mn-ea"/>
                <a:cs typeface="+mn-cs"/>
              </a:rPr>
              <a:t>into law in June 2021</a:t>
            </a:r>
          </a:p>
          <a:p>
            <a:pPr defTabSz="379476">
              <a:spcAft>
                <a:spcPts val="600"/>
              </a:spcAft>
            </a:pPr>
            <a:r>
              <a:rPr lang="en-US" sz="1800" kern="1200" dirty="0">
                <a:solidFill>
                  <a:schemeClr val="tx1"/>
                </a:solidFill>
                <a:latin typeface="+mn-lt"/>
                <a:ea typeface="+mn-ea"/>
                <a:cs typeface="+mn-cs"/>
              </a:rPr>
              <a:t>Federal </a:t>
            </a:r>
            <a:r>
              <a:rPr lang="en-US" sz="1800" i="1" kern="1200" dirty="0">
                <a:solidFill>
                  <a:schemeClr val="tx1"/>
                </a:solidFill>
                <a:latin typeface="+mn-lt"/>
                <a:ea typeface="+mn-ea"/>
                <a:cs typeface="+mn-cs"/>
              </a:rPr>
              <a:t>Act Respecting First Nations, Inuit and Metis children, youth and families</a:t>
            </a:r>
            <a:endParaRPr lang="en-US" dirty="0"/>
          </a:p>
          <a:p>
            <a:pPr defTabSz="379476">
              <a:spcAft>
                <a:spcPts val="600"/>
              </a:spcAft>
            </a:pPr>
            <a:endParaRPr lang="en-US" dirty="0"/>
          </a:p>
        </p:txBody>
      </p:sp>
      <p:sp>
        <p:nvSpPr>
          <p:cNvPr id="6" name="Text Placeholder 5">
            <a:extLst>
              <a:ext uri="{FF2B5EF4-FFF2-40B4-BE49-F238E27FC236}">
                <a16:creationId xmlns:a16="http://schemas.microsoft.com/office/drawing/2014/main" id="{40E531A6-9696-AB24-EC5A-0A5A539D4033}"/>
              </a:ext>
            </a:extLst>
          </p:cNvPr>
          <p:cNvSpPr>
            <a:spLocks/>
          </p:cNvSpPr>
          <p:nvPr/>
        </p:nvSpPr>
        <p:spPr>
          <a:xfrm>
            <a:off x="4262040" y="2305966"/>
            <a:ext cx="2819400" cy="3447915"/>
          </a:xfrm>
          <a:prstGeom prst="rect">
            <a:avLst/>
          </a:prstGeom>
        </p:spPr>
        <p:txBody>
          <a:bodyPr/>
          <a:lstStyle/>
          <a:p>
            <a:pPr defTabSz="379476">
              <a:spcAft>
                <a:spcPts val="1800"/>
              </a:spcAft>
            </a:pPr>
            <a:r>
              <a:rPr lang="en-US" sz="2000" b="1" kern="1200" dirty="0">
                <a:solidFill>
                  <a:schemeClr val="tx1"/>
                </a:solidFill>
                <a:latin typeface="+mn-lt"/>
                <a:ea typeface="+mn-ea"/>
                <a:cs typeface="+mn-cs"/>
              </a:rPr>
              <a:t>British Columbia</a:t>
            </a:r>
          </a:p>
          <a:p>
            <a:pPr defTabSz="379476">
              <a:spcAft>
                <a:spcPts val="1200"/>
              </a:spcAft>
            </a:pPr>
            <a:r>
              <a:rPr lang="en-US" sz="1800" kern="1200" dirty="0">
                <a:solidFill>
                  <a:schemeClr val="tx1"/>
                </a:solidFill>
                <a:latin typeface="+mn-lt"/>
                <a:ea typeface="+mn-ea"/>
                <a:cs typeface="+mn-cs"/>
              </a:rPr>
              <a:t>Passed the </a:t>
            </a:r>
            <a:r>
              <a:rPr lang="en-US" sz="1800" i="1" kern="1200" dirty="0">
                <a:solidFill>
                  <a:schemeClr val="tx1"/>
                </a:solidFill>
                <a:latin typeface="+mn-lt"/>
                <a:ea typeface="+mn-ea"/>
                <a:cs typeface="+mn-cs"/>
              </a:rPr>
              <a:t>Declaration on the Rights of Indigenous Peoples Act</a:t>
            </a:r>
            <a:r>
              <a:rPr lang="en-US" sz="1800" kern="1200" dirty="0">
                <a:solidFill>
                  <a:schemeClr val="tx1"/>
                </a:solidFill>
                <a:latin typeface="+mn-lt"/>
                <a:ea typeface="+mn-ea"/>
                <a:cs typeface="+mn-cs"/>
              </a:rPr>
              <a:t> into law in November 2019</a:t>
            </a:r>
          </a:p>
          <a:p>
            <a:pPr defTabSz="379476">
              <a:spcAft>
                <a:spcPts val="600"/>
              </a:spcAft>
            </a:pPr>
            <a:r>
              <a:rPr lang="en-US" sz="1800" kern="1200" dirty="0">
                <a:solidFill>
                  <a:schemeClr val="tx1"/>
                </a:solidFill>
                <a:latin typeface="+mn-lt"/>
                <a:ea typeface="+mn-ea"/>
                <a:cs typeface="+mn-cs"/>
              </a:rPr>
              <a:t>Bill 38</a:t>
            </a:r>
            <a:r>
              <a:rPr lang="en-US" sz="1800" i="1" kern="1200" dirty="0">
                <a:solidFill>
                  <a:schemeClr val="tx1"/>
                </a:solidFill>
                <a:latin typeface="+mn-lt"/>
                <a:ea typeface="+mn-ea"/>
                <a:cs typeface="+mn-cs"/>
              </a:rPr>
              <a:t>: Indigenous Self-Government in Child and Family Services Amendment Act</a:t>
            </a:r>
            <a:endParaRPr lang="en-US" i="1" dirty="0"/>
          </a:p>
        </p:txBody>
      </p:sp>
      <p:sp>
        <p:nvSpPr>
          <p:cNvPr id="8" name="Text Placeholder 5">
            <a:extLst>
              <a:ext uri="{FF2B5EF4-FFF2-40B4-BE49-F238E27FC236}">
                <a16:creationId xmlns:a16="http://schemas.microsoft.com/office/drawing/2014/main" id="{51C9E9B2-5476-E278-0B8D-EDADDC89FA64}"/>
              </a:ext>
            </a:extLst>
          </p:cNvPr>
          <p:cNvSpPr txBox="1">
            <a:spLocks/>
          </p:cNvSpPr>
          <p:nvPr/>
        </p:nvSpPr>
        <p:spPr>
          <a:xfrm>
            <a:off x="7628758" y="2231751"/>
            <a:ext cx="3941707" cy="344791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758952">
              <a:lnSpc>
                <a:spcPct val="100000"/>
              </a:lnSpc>
              <a:spcBef>
                <a:spcPts val="0"/>
              </a:spcBef>
              <a:spcAft>
                <a:spcPts val="1800"/>
              </a:spcAft>
            </a:pPr>
            <a:r>
              <a:rPr lang="en-US" sz="2000" kern="0" dirty="0">
                <a:solidFill>
                  <a:schemeClr val="tx1"/>
                </a:solidFill>
                <a:latin typeface="+mn-lt"/>
                <a:ea typeface="+mn-ea"/>
                <a:cs typeface="+mn-cs"/>
              </a:rPr>
              <a:t>Other </a:t>
            </a:r>
            <a:r>
              <a:rPr lang="en-US" sz="2000" kern="0" dirty="0">
                <a:solidFill>
                  <a:schemeClr val="tx1"/>
                </a:solidFill>
                <a:ea typeface="+mn-ea"/>
                <a:cs typeface="+mn-cs"/>
              </a:rPr>
              <a:t>Jurisdictions</a:t>
            </a:r>
          </a:p>
          <a:p>
            <a:pPr marL="285750" indent="-285750" defTabSz="758952">
              <a:spcBef>
                <a:spcPts val="830"/>
              </a:spcBef>
              <a:buFont typeface="Arial" panose="020B0604020202020204" pitchFamily="34" charset="0"/>
              <a:buChar char="•"/>
            </a:pPr>
            <a:r>
              <a:rPr lang="en-US" sz="1800" kern="0" dirty="0">
                <a:solidFill>
                  <a:schemeClr val="tx1"/>
                </a:solidFill>
                <a:latin typeface="+mn-lt"/>
                <a:ea typeface="+mn-ea"/>
                <a:cs typeface="+mn-cs"/>
              </a:rPr>
              <a:t>NWT</a:t>
            </a:r>
            <a:r>
              <a:rPr lang="en-US" sz="1800" kern="0" dirty="0"/>
              <a:t>: </a:t>
            </a:r>
            <a:r>
              <a:rPr lang="en-US" sz="1800" b="0" i="1" kern="0" dirty="0"/>
              <a:t>United Nations Declaration on the Rights of Indigenous Peoples Implementation Act </a:t>
            </a:r>
            <a:r>
              <a:rPr lang="en-US" sz="1800" b="0" kern="0" dirty="0"/>
              <a:t>(2023</a:t>
            </a:r>
            <a:r>
              <a:rPr lang="en-US" sz="1800" b="0" i="1" kern="0" dirty="0"/>
              <a:t>)</a:t>
            </a:r>
            <a:endParaRPr lang="en-US" sz="1800" b="0" i="1" kern="0" dirty="0">
              <a:solidFill>
                <a:schemeClr val="tx1"/>
              </a:solidFill>
              <a:latin typeface="+mn-lt"/>
              <a:ea typeface="+mn-ea"/>
              <a:cs typeface="+mn-cs"/>
            </a:endParaRPr>
          </a:p>
          <a:p>
            <a:pPr marL="285750" indent="-285750" defTabSz="758952">
              <a:spcBef>
                <a:spcPts val="830"/>
              </a:spcBef>
              <a:buFont typeface="Arial" panose="020B0604020202020204" pitchFamily="34" charset="0"/>
              <a:buChar char="•"/>
            </a:pPr>
            <a:r>
              <a:rPr lang="en-US" sz="1800" kern="0" dirty="0">
                <a:solidFill>
                  <a:schemeClr val="tx1"/>
                </a:solidFill>
                <a:latin typeface="+mn-lt"/>
                <a:ea typeface="+mn-ea"/>
                <a:cs typeface="+mn-cs"/>
              </a:rPr>
              <a:t>Manitoba</a:t>
            </a:r>
            <a:r>
              <a:rPr lang="en-US" sz="1800" b="0" kern="0" dirty="0">
                <a:solidFill>
                  <a:schemeClr val="tx1"/>
                </a:solidFill>
                <a:latin typeface="+mn-lt"/>
                <a:ea typeface="+mn-ea"/>
                <a:cs typeface="+mn-cs"/>
              </a:rPr>
              <a:t>: </a:t>
            </a:r>
            <a:r>
              <a:rPr lang="en-US" sz="1800" b="0" i="1" kern="0" dirty="0">
                <a:solidFill>
                  <a:schemeClr val="tx1"/>
                </a:solidFill>
                <a:latin typeface="+mn-lt"/>
                <a:ea typeface="+mn-ea"/>
                <a:cs typeface="+mn-cs"/>
              </a:rPr>
              <a:t>The Path to Reconciliation Act </a:t>
            </a:r>
            <a:r>
              <a:rPr lang="en-US" sz="1800" b="0" kern="0" dirty="0">
                <a:solidFill>
                  <a:schemeClr val="tx1"/>
                </a:solidFill>
                <a:latin typeface="+mn-lt"/>
                <a:ea typeface="+mn-ea"/>
                <a:cs typeface="+mn-cs"/>
              </a:rPr>
              <a:t>(2016)</a:t>
            </a:r>
            <a:endParaRPr lang="en-US" sz="1800" kern="0" dirty="0">
              <a:solidFill>
                <a:schemeClr val="tx1"/>
              </a:solidFill>
              <a:latin typeface="+mn-lt"/>
              <a:ea typeface="+mn-ea"/>
              <a:cs typeface="+mn-cs"/>
            </a:endParaRPr>
          </a:p>
          <a:p>
            <a:pPr marL="285750" indent="-285750" defTabSz="758952">
              <a:spcBef>
                <a:spcPts val="830"/>
              </a:spcBef>
              <a:buFont typeface="Arial" panose="020B0604020202020204" pitchFamily="34" charset="0"/>
              <a:buChar char="•"/>
            </a:pPr>
            <a:r>
              <a:rPr lang="en-US" sz="1800" kern="0" dirty="0">
                <a:solidFill>
                  <a:schemeClr val="tx1"/>
                </a:solidFill>
                <a:latin typeface="+mn-lt"/>
                <a:ea typeface="+mn-ea"/>
                <a:cs typeface="+mn-cs"/>
              </a:rPr>
              <a:t>Ontario: </a:t>
            </a:r>
            <a:r>
              <a:rPr lang="en-US" sz="1800" b="0" kern="0" dirty="0">
                <a:solidFill>
                  <a:schemeClr val="tx1"/>
                </a:solidFill>
                <a:latin typeface="+mn-lt"/>
                <a:ea typeface="+mn-ea"/>
                <a:cs typeface="+mn-cs"/>
              </a:rPr>
              <a:t>reference to UNDRIP in the preamble of the Supporting </a:t>
            </a:r>
            <a:r>
              <a:rPr lang="en-US" sz="1800" b="0" i="1" kern="0" dirty="0">
                <a:solidFill>
                  <a:schemeClr val="tx1"/>
                </a:solidFill>
                <a:latin typeface="+mn-lt"/>
                <a:ea typeface="+mn-ea"/>
                <a:cs typeface="+mn-cs"/>
              </a:rPr>
              <a:t>Children, Youth and Families Act</a:t>
            </a:r>
            <a:endParaRPr lang="en-US" sz="1400" i="1" kern="0" dirty="0"/>
          </a:p>
        </p:txBody>
      </p:sp>
    </p:spTree>
    <p:extLst>
      <p:ext uri="{BB962C8B-B14F-4D97-AF65-F5344CB8AC3E}">
        <p14:creationId xmlns:p14="http://schemas.microsoft.com/office/powerpoint/2010/main" val="2078141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Two people holding each other's hands">
            <a:extLst>
              <a:ext uri="{FF2B5EF4-FFF2-40B4-BE49-F238E27FC236}">
                <a16:creationId xmlns:a16="http://schemas.microsoft.com/office/drawing/2014/main" id="{A5EBA684-91C6-3605-D0AD-DDB94CFFE8D7}"/>
              </a:ext>
            </a:extLst>
          </p:cNvPr>
          <p:cNvPicPr>
            <a:picLocks noChangeAspect="1"/>
          </p:cNvPicPr>
          <p:nvPr/>
        </p:nvPicPr>
        <p:blipFill>
          <a:blip r:embed="rId4">
            <a:duotone>
              <a:prstClr val="black"/>
              <a:schemeClr val="accent5">
                <a:tint val="45000"/>
                <a:satMod val="400000"/>
              </a:schemeClr>
            </a:duotone>
            <a:alphaModFix amt="15000"/>
          </a:blip>
          <a:srcRect t="7664" b="8067"/>
          <a:stretch/>
        </p:blipFill>
        <p:spPr>
          <a:xfrm>
            <a:off x="20" y="10"/>
            <a:ext cx="12191980" cy="6857990"/>
          </a:xfrm>
          <a:prstGeom prst="rect">
            <a:avLst/>
          </a:prstGeom>
        </p:spPr>
      </p:pic>
      <p:sp>
        <p:nvSpPr>
          <p:cNvPr id="2" name="Title 1">
            <a:extLst>
              <a:ext uri="{FF2B5EF4-FFF2-40B4-BE49-F238E27FC236}">
                <a16:creationId xmlns:a16="http://schemas.microsoft.com/office/drawing/2014/main" id="{1868D6F7-B41C-87B7-7600-C8B083EAFB2A}"/>
              </a:ext>
            </a:extLst>
          </p:cNvPr>
          <p:cNvSpPr>
            <a:spLocks noGrp="1"/>
          </p:cNvSpPr>
          <p:nvPr>
            <p:ph type="title"/>
          </p:nvPr>
        </p:nvSpPr>
        <p:spPr>
          <a:xfrm>
            <a:off x="669637" y="674391"/>
            <a:ext cx="10718799" cy="1422264"/>
          </a:xfrm>
        </p:spPr>
        <p:txBody>
          <a:bodyPr>
            <a:normAutofit/>
          </a:bodyPr>
          <a:lstStyle/>
          <a:p>
            <a:pPr>
              <a:lnSpc>
                <a:spcPct val="90000"/>
              </a:lnSpc>
            </a:pPr>
            <a:r>
              <a:rPr lang="en-US" sz="4000" b="1" dirty="0"/>
              <a:t>Bill 38: </a:t>
            </a:r>
            <a:r>
              <a:rPr lang="en-US" sz="4000" b="1" i="1" dirty="0"/>
              <a:t>Indigenous Self-Government in Child and Family Services Amendment Act</a:t>
            </a:r>
          </a:p>
        </p:txBody>
      </p:sp>
      <p:sp>
        <p:nvSpPr>
          <p:cNvPr id="9" name="Rectangle 8">
            <a:extLst>
              <a:ext uri="{FF2B5EF4-FFF2-40B4-BE49-F238E27FC236}">
                <a16:creationId xmlns:a16="http://schemas.microsoft.com/office/drawing/2014/main" id="{909FE742-1A27-4AEF-B5F0-F8C383EAB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CF9763DF-1047-25D2-4988-D7E409C7838F}"/>
              </a:ext>
            </a:extLst>
          </p:cNvPr>
          <p:cNvSpPr>
            <a:spLocks noGrp="1"/>
          </p:cNvSpPr>
          <p:nvPr>
            <p:ph idx="1"/>
          </p:nvPr>
        </p:nvSpPr>
        <p:spPr>
          <a:xfrm>
            <a:off x="438727" y="1988264"/>
            <a:ext cx="11314546" cy="4504900"/>
          </a:xfrm>
        </p:spPr>
        <p:txBody>
          <a:bodyPr anchor="ctr">
            <a:normAutofit/>
          </a:bodyPr>
          <a:lstStyle/>
          <a:p>
            <a:pPr>
              <a:lnSpc>
                <a:spcPct val="90000"/>
              </a:lnSpc>
            </a:pPr>
            <a:r>
              <a:rPr lang="en-US" sz="2400" dirty="0"/>
              <a:t>Created amendments to the </a:t>
            </a:r>
            <a:r>
              <a:rPr lang="en-US" sz="2400" i="1" dirty="0"/>
              <a:t>Child, Family and Community Services Act </a:t>
            </a:r>
            <a:r>
              <a:rPr lang="en-US" sz="2400" dirty="0"/>
              <a:t>and the </a:t>
            </a:r>
            <a:r>
              <a:rPr lang="en-US" sz="2400" i="1" dirty="0"/>
              <a:t>Adoption Act</a:t>
            </a:r>
            <a:r>
              <a:rPr lang="en-US" sz="2400" dirty="0"/>
              <a:t>, which, in part:</a:t>
            </a:r>
          </a:p>
          <a:p>
            <a:pPr lvl="1">
              <a:lnSpc>
                <a:spcPct val="90000"/>
              </a:lnSpc>
            </a:pPr>
            <a:r>
              <a:rPr lang="en-US" sz="2000" dirty="0"/>
              <a:t>Affirm the right of self-government: requiring both Acts to be interpreted in and administered in accordance with the inherent right of self-government, as recognized and affirmed by s. 35 and UNDRIP.</a:t>
            </a:r>
          </a:p>
          <a:p>
            <a:pPr lvl="1">
              <a:lnSpc>
                <a:spcPct val="90000"/>
              </a:lnSpc>
            </a:pPr>
            <a:r>
              <a:rPr lang="en-US" sz="2000" dirty="0"/>
              <a:t>Acknowledgement of FPIC: requiring a Director to “consult and cooperate” with Indigenous governments prior to placing an Indigenous child for adoption.</a:t>
            </a:r>
          </a:p>
          <a:p>
            <a:pPr lvl="1">
              <a:lnSpc>
                <a:spcPct val="90000"/>
              </a:lnSpc>
            </a:pPr>
            <a:r>
              <a:rPr lang="en-US" sz="2000" dirty="0"/>
              <a:t>Shared Decision Making: providing that Indigenous Governing Bodies can enter into shared decision-making agreements with a Minister or Director.</a:t>
            </a:r>
          </a:p>
          <a:p>
            <a:pPr lvl="1">
              <a:lnSpc>
                <a:spcPct val="90000"/>
              </a:lnSpc>
            </a:pPr>
            <a:r>
              <a:rPr lang="en-US" sz="2000" dirty="0"/>
              <a:t>Cultural preservation and continuity: requiring the preservation and continuity of an Indigenous child’s cultural identity and ties to be at the forefront.</a:t>
            </a:r>
          </a:p>
        </p:txBody>
      </p:sp>
    </p:spTree>
    <p:extLst>
      <p:ext uri="{BB962C8B-B14F-4D97-AF65-F5344CB8AC3E}">
        <p14:creationId xmlns:p14="http://schemas.microsoft.com/office/powerpoint/2010/main" val="4276872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B40B-0C2C-A567-7289-D2B2EEAA6CCF}"/>
              </a:ext>
            </a:extLst>
          </p:cNvPr>
          <p:cNvSpPr>
            <a:spLocks noGrp="1"/>
          </p:cNvSpPr>
          <p:nvPr>
            <p:ph type="title"/>
          </p:nvPr>
        </p:nvSpPr>
        <p:spPr>
          <a:xfrm>
            <a:off x="646111" y="452718"/>
            <a:ext cx="9404723" cy="953172"/>
          </a:xfrm>
        </p:spPr>
        <p:txBody>
          <a:bodyPr/>
          <a:lstStyle/>
          <a:p>
            <a:r>
              <a:rPr lang="en-US" sz="4000" b="1" dirty="0"/>
              <a:t>UNDRIPA and DRIPA Action Plans</a:t>
            </a:r>
          </a:p>
        </p:txBody>
      </p:sp>
      <p:sp>
        <p:nvSpPr>
          <p:cNvPr id="3" name="Content Placeholder 2">
            <a:extLst>
              <a:ext uri="{FF2B5EF4-FFF2-40B4-BE49-F238E27FC236}">
                <a16:creationId xmlns:a16="http://schemas.microsoft.com/office/drawing/2014/main" id="{56CFE278-B452-6230-7CF1-5C39D171967E}"/>
              </a:ext>
            </a:extLst>
          </p:cNvPr>
          <p:cNvSpPr>
            <a:spLocks noGrp="1"/>
          </p:cNvSpPr>
          <p:nvPr>
            <p:ph sz="half" idx="1"/>
          </p:nvPr>
        </p:nvSpPr>
        <p:spPr>
          <a:xfrm>
            <a:off x="918155" y="1706244"/>
            <a:ext cx="4554539" cy="4790477"/>
          </a:xfrm>
        </p:spPr>
        <p:txBody>
          <a:bodyPr>
            <a:noAutofit/>
          </a:bodyPr>
          <a:lstStyle/>
          <a:p>
            <a:pPr marL="0" indent="0">
              <a:buNone/>
            </a:pPr>
            <a:r>
              <a:rPr lang="en-US" dirty="0"/>
              <a:t>UNDA Action Plan </a:t>
            </a:r>
          </a:p>
          <a:p>
            <a:pPr marL="0" indent="0">
              <a:buNone/>
            </a:pPr>
            <a:r>
              <a:rPr lang="en-US" dirty="0"/>
              <a:t>Continue to implement the Act respecting First Nations, Inuit and Métis children, youth and families which affirms the inherent right of  self-government, including jurisdiction in relation to child and family services, and sets minimum standards in relation to the delivery of culturally appropriate and Indigenous led services with the aim to reduce the number of Indigenous children in care and ensure they remain connected to their families, communities and culture. (Indigenous Services Canada)</a:t>
            </a:r>
          </a:p>
        </p:txBody>
      </p:sp>
      <p:sp>
        <p:nvSpPr>
          <p:cNvPr id="4" name="Content Placeholder 3">
            <a:extLst>
              <a:ext uri="{FF2B5EF4-FFF2-40B4-BE49-F238E27FC236}">
                <a16:creationId xmlns:a16="http://schemas.microsoft.com/office/drawing/2014/main" id="{DB5F1582-5C7F-CC77-9A86-F64A0B1171AC}"/>
              </a:ext>
            </a:extLst>
          </p:cNvPr>
          <p:cNvSpPr>
            <a:spLocks noGrp="1"/>
          </p:cNvSpPr>
          <p:nvPr>
            <p:ph sz="half" idx="2"/>
          </p:nvPr>
        </p:nvSpPr>
        <p:spPr>
          <a:xfrm>
            <a:off x="6400801" y="1706244"/>
            <a:ext cx="4873044" cy="4607598"/>
          </a:xfrm>
        </p:spPr>
        <p:txBody>
          <a:bodyPr>
            <a:normAutofit fontScale="92500" lnSpcReduction="10000"/>
          </a:bodyPr>
          <a:lstStyle/>
          <a:p>
            <a:pPr marL="0" indent="0">
              <a:buNone/>
            </a:pPr>
            <a:r>
              <a:rPr lang="en-US" kern="0" dirty="0"/>
              <a:t>DRIPA Action Plan </a:t>
            </a:r>
          </a:p>
          <a:p>
            <a:pPr marL="0" indent="0">
              <a:buNone/>
            </a:pPr>
            <a:r>
              <a:rPr lang="en-US" kern="0" dirty="0"/>
              <a:t>4.16 Co-develop a B.C.-specific fiscal framework, in partnership with First Nations, Métis and Inuit, and in consultation with key Indigenous organizations, to support and move forward with jurisdiction over child and family services. (Ministry of Children and Family Development)</a:t>
            </a:r>
          </a:p>
          <a:p>
            <a:pPr marL="0" indent="0">
              <a:buNone/>
            </a:pPr>
            <a:endParaRPr lang="en-US" sz="1100" kern="0" dirty="0"/>
          </a:p>
          <a:p>
            <a:pPr marL="0" indent="0">
              <a:buNone/>
            </a:pPr>
            <a:r>
              <a:rPr lang="en-US" kern="0" dirty="0"/>
              <a:t>4.17 In collaboration with B.C. First Nations and Métis Peoples, and Inuit, continue implementing changes to substantially reduce the number of Indigenous children and youth in care through increased prevention and family support services at all stages of contact with the child welfare system. (Ministry of Children and Family Development)</a:t>
            </a:r>
          </a:p>
        </p:txBody>
      </p:sp>
    </p:spTree>
    <p:extLst>
      <p:ext uri="{BB962C8B-B14F-4D97-AF65-F5344CB8AC3E}">
        <p14:creationId xmlns:p14="http://schemas.microsoft.com/office/powerpoint/2010/main" val="2172908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8878-6F97-E09C-BFFC-4FC0114CA847}"/>
              </a:ext>
            </a:extLst>
          </p:cNvPr>
          <p:cNvSpPr>
            <a:spLocks noGrp="1"/>
          </p:cNvSpPr>
          <p:nvPr>
            <p:ph type="title"/>
          </p:nvPr>
        </p:nvSpPr>
        <p:spPr>
          <a:xfrm>
            <a:off x="6372652" y="471354"/>
            <a:ext cx="4286112" cy="1910733"/>
          </a:xfrm>
        </p:spPr>
        <p:txBody>
          <a:bodyPr>
            <a:normAutofit/>
          </a:bodyPr>
          <a:lstStyle/>
          <a:p>
            <a:pPr>
              <a:lnSpc>
                <a:spcPct val="90000"/>
              </a:lnSpc>
            </a:pPr>
            <a:r>
              <a:rPr lang="en-US" sz="4000" b="1" dirty="0"/>
              <a:t>Domestic Implementation: Case Law</a:t>
            </a:r>
          </a:p>
        </p:txBody>
      </p:sp>
      <p:pic>
        <p:nvPicPr>
          <p:cNvPr id="6" name="Picture 5" descr="A group of people in orange shirts&#10;&#10;Description automatically generated">
            <a:extLst>
              <a:ext uri="{FF2B5EF4-FFF2-40B4-BE49-F238E27FC236}">
                <a16:creationId xmlns:a16="http://schemas.microsoft.com/office/drawing/2014/main" id="{74696501-69DE-5D2C-1837-13FE9469D910}"/>
              </a:ext>
            </a:extLst>
          </p:cNvPr>
          <p:cNvPicPr>
            <a:picLocks noChangeAspect="1"/>
          </p:cNvPicPr>
          <p:nvPr/>
        </p:nvPicPr>
        <p:blipFill>
          <a:blip r:embed="rId3">
            <a:extLst>
              <a:ext uri="{28A0092B-C50C-407E-A947-70E740481C1C}">
                <a14:useLocalDpi xmlns:a14="http://schemas.microsoft.com/office/drawing/2010/main" val="0"/>
              </a:ext>
            </a:extLst>
          </a:blip>
          <a:srcRect t="15603" r="2" b="2"/>
          <a:stretch/>
        </p:blipFill>
        <p:spPr>
          <a:xfrm>
            <a:off x="-2" y="10"/>
            <a:ext cx="6094407" cy="6857990"/>
          </a:xfrm>
          <a:prstGeom prst="rect">
            <a:avLst/>
          </a:prstGeom>
        </p:spPr>
      </p:pic>
      <p:sp>
        <p:nvSpPr>
          <p:cNvPr id="3" name="Content Placeholder 2">
            <a:extLst>
              <a:ext uri="{FF2B5EF4-FFF2-40B4-BE49-F238E27FC236}">
                <a16:creationId xmlns:a16="http://schemas.microsoft.com/office/drawing/2014/main" id="{69225B3B-F538-29BE-567D-51DD0DF95880}"/>
              </a:ext>
            </a:extLst>
          </p:cNvPr>
          <p:cNvSpPr>
            <a:spLocks noGrp="1"/>
          </p:cNvSpPr>
          <p:nvPr>
            <p:ph idx="1"/>
          </p:nvPr>
        </p:nvSpPr>
        <p:spPr>
          <a:xfrm>
            <a:off x="6548582" y="2382087"/>
            <a:ext cx="5147541" cy="4115394"/>
          </a:xfrm>
        </p:spPr>
        <p:txBody>
          <a:bodyPr>
            <a:noAutofit/>
          </a:bodyPr>
          <a:lstStyle/>
          <a:p>
            <a:pPr marL="0" indent="0">
              <a:lnSpc>
                <a:spcPct val="90000"/>
              </a:lnSpc>
              <a:buNone/>
            </a:pPr>
            <a:r>
              <a:rPr lang="en-US" i="1" dirty="0"/>
              <a:t>First Nations Child &amp; Family Caring Society of Canada et al. v. Attorney General of Canada (Minister of Indigenous and Northern Affairs Canada) Canada), </a:t>
            </a:r>
            <a:r>
              <a:rPr lang="en-US" dirty="0"/>
              <a:t>2018 CHRT 4, at para. 81:</a:t>
            </a:r>
          </a:p>
          <a:p>
            <a:pPr marL="0" indent="0">
              <a:lnSpc>
                <a:spcPct val="90000"/>
              </a:lnSpc>
              <a:spcBef>
                <a:spcPts val="1200"/>
              </a:spcBef>
              <a:buNone/>
            </a:pPr>
            <a:r>
              <a:rPr lang="en-US" i="1" dirty="0"/>
              <a:t>“Furthermore, the Panel believes that national legislation such as the CHRA must be interpreted so as to be harmonious with Canada’s commitments expressed in international law including the UNDRIP.”</a:t>
            </a:r>
            <a:endParaRPr lang="en-US" dirty="0"/>
          </a:p>
        </p:txBody>
      </p:sp>
    </p:spTree>
    <p:extLst>
      <p:ext uri="{BB962C8B-B14F-4D97-AF65-F5344CB8AC3E}">
        <p14:creationId xmlns:p14="http://schemas.microsoft.com/office/powerpoint/2010/main" val="306446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B8F9CB-890B-4CB8-B503-188A763E2F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AA632AB4-3837-4FD0-8B62-0A18B573F4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C393B4A7-6ABF-423D-A762-3CDB4897A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9CD2319A-6FA9-4EFB-9EDF-7304467425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D1692A93-3514-4486-8B67-CCA4E0259B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01AD250C-F2EA-449F-9B14-DF5BB674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22F4843-90E2-E7D2-6834-A442200964CE}"/>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sz="4000" b="1" dirty="0">
                <a:solidFill>
                  <a:srgbClr val="EBEBEB"/>
                </a:solidFill>
              </a:rPr>
              <a:t>Federal Act</a:t>
            </a:r>
          </a:p>
        </p:txBody>
      </p:sp>
      <p:sp>
        <p:nvSpPr>
          <p:cNvPr id="26" name="Rectangle 25">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Shape 27">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sp>
        <p:nvSpPr>
          <p:cNvPr id="3" name="Content Placeholder 2">
            <a:extLst>
              <a:ext uri="{FF2B5EF4-FFF2-40B4-BE49-F238E27FC236}">
                <a16:creationId xmlns:a16="http://schemas.microsoft.com/office/drawing/2014/main" id="{CA8E636D-3E67-25A0-00DD-1C1AD8C41158}"/>
              </a:ext>
            </a:extLst>
          </p:cNvPr>
          <p:cNvSpPr>
            <a:spLocks/>
          </p:cNvSpPr>
          <p:nvPr/>
        </p:nvSpPr>
        <p:spPr>
          <a:xfrm>
            <a:off x="984009" y="2668935"/>
            <a:ext cx="4531439" cy="3410409"/>
          </a:xfrm>
          <a:prstGeom prst="rect">
            <a:avLst/>
          </a:prstGeom>
        </p:spPr>
        <p:txBody>
          <a:bodyPr>
            <a:normAutofit lnSpcReduction="10000"/>
          </a:bodyPr>
          <a:lstStyle/>
          <a:p>
            <a:pPr defTabSz="370332">
              <a:lnSpc>
                <a:spcPct val="90000"/>
              </a:lnSpc>
              <a:spcAft>
                <a:spcPts val="1800"/>
              </a:spcAft>
            </a:pPr>
            <a:r>
              <a:rPr lang="en-US" sz="2000" b="1" kern="1200" dirty="0">
                <a:solidFill>
                  <a:schemeClr val="tx1"/>
                </a:solidFill>
                <a:latin typeface="+mn-lt"/>
                <a:ea typeface="+mn-ea"/>
                <a:cs typeface="+mn-cs"/>
              </a:rPr>
              <a:t>Purpose</a:t>
            </a:r>
            <a:endParaRPr lang="en-US" sz="2000" kern="1200" dirty="0">
              <a:solidFill>
                <a:schemeClr val="tx1"/>
              </a:solidFill>
              <a:latin typeface="+mn-lt"/>
              <a:ea typeface="+mn-ea"/>
              <a:cs typeface="+mn-cs"/>
            </a:endParaRPr>
          </a:p>
          <a:p>
            <a:pPr defTabSz="370332">
              <a:lnSpc>
                <a:spcPct val="90000"/>
              </a:lnSpc>
              <a:spcAft>
                <a:spcPts val="1200"/>
              </a:spcAft>
            </a:pPr>
            <a:r>
              <a:rPr lang="en-US" sz="2000" kern="1200" dirty="0">
                <a:solidFill>
                  <a:schemeClr val="tx1"/>
                </a:solidFill>
                <a:latin typeface="+mn-lt"/>
                <a:ea typeface="+mn-ea"/>
                <a:cs typeface="+mn-cs"/>
              </a:rPr>
              <a:t>8 The purpose of this Act is to</a:t>
            </a:r>
          </a:p>
          <a:p>
            <a:pPr marL="370332" lvl="1" defTabSz="370332">
              <a:lnSpc>
                <a:spcPct val="90000"/>
              </a:lnSpc>
              <a:spcAft>
                <a:spcPts val="600"/>
              </a:spcAft>
            </a:pPr>
            <a:r>
              <a:rPr lang="en-US" sz="2000" kern="1200" dirty="0">
                <a:solidFill>
                  <a:schemeClr val="tx1"/>
                </a:solidFill>
                <a:latin typeface="+mn-lt"/>
                <a:ea typeface="+mn-ea"/>
                <a:cs typeface="+mn-cs"/>
              </a:rPr>
              <a:t>(a) affirm the inherent right of self-government, which includes jurisdiction in relation to child and family services;</a:t>
            </a:r>
          </a:p>
          <a:p>
            <a:pPr marL="370332" lvl="1" defTabSz="370332">
              <a:lnSpc>
                <a:spcPct val="90000"/>
              </a:lnSpc>
              <a:spcAft>
                <a:spcPts val="600"/>
              </a:spcAft>
            </a:pPr>
            <a:r>
              <a:rPr lang="en-US" sz="2000" kern="1200" dirty="0">
                <a:solidFill>
                  <a:schemeClr val="tx1"/>
                </a:solidFill>
                <a:latin typeface="+mn-lt"/>
                <a:ea typeface="+mn-ea"/>
                <a:cs typeface="+mn-cs"/>
              </a:rPr>
              <a:t>…</a:t>
            </a:r>
          </a:p>
          <a:p>
            <a:pPr marL="370332" lvl="1" defTabSz="370332">
              <a:lnSpc>
                <a:spcPct val="90000"/>
              </a:lnSpc>
              <a:spcAft>
                <a:spcPts val="600"/>
              </a:spcAft>
            </a:pPr>
            <a:r>
              <a:rPr lang="en-US" sz="2000" kern="1200" dirty="0">
                <a:solidFill>
                  <a:schemeClr val="tx1"/>
                </a:solidFill>
                <a:latin typeface="+mn-lt"/>
                <a:ea typeface="+mn-ea"/>
                <a:cs typeface="+mn-cs"/>
              </a:rPr>
              <a:t>(c) contribute to the implementation of the United Nations Declaration on the Rights of Indigenous Peoples.</a:t>
            </a:r>
          </a:p>
        </p:txBody>
      </p:sp>
      <p:sp>
        <p:nvSpPr>
          <p:cNvPr id="4" name="Content Placeholder 3">
            <a:extLst>
              <a:ext uri="{FF2B5EF4-FFF2-40B4-BE49-F238E27FC236}">
                <a16:creationId xmlns:a16="http://schemas.microsoft.com/office/drawing/2014/main" id="{467BA8D7-8F84-46EA-BA68-7E235B73B435}"/>
              </a:ext>
            </a:extLst>
          </p:cNvPr>
          <p:cNvSpPr>
            <a:spLocks/>
          </p:cNvSpPr>
          <p:nvPr/>
        </p:nvSpPr>
        <p:spPr>
          <a:xfrm>
            <a:off x="6499457" y="2587999"/>
            <a:ext cx="4440963" cy="3821359"/>
          </a:xfrm>
          <a:prstGeom prst="rect">
            <a:avLst/>
          </a:prstGeom>
        </p:spPr>
        <p:txBody>
          <a:bodyPr>
            <a:normAutofit lnSpcReduction="10000"/>
          </a:bodyPr>
          <a:lstStyle/>
          <a:p>
            <a:pPr defTabSz="370332">
              <a:spcAft>
                <a:spcPts val="1800"/>
              </a:spcAft>
            </a:pPr>
            <a:r>
              <a:rPr lang="en-US" sz="2000" b="1" kern="1200" dirty="0">
                <a:solidFill>
                  <a:schemeClr val="tx1"/>
                </a:solidFill>
                <a:latin typeface="+mn-lt"/>
                <a:ea typeface="+mn-ea"/>
                <a:cs typeface="+mn-cs"/>
              </a:rPr>
              <a:t>Recognition of Inherent Rights</a:t>
            </a:r>
          </a:p>
          <a:p>
            <a:pPr defTabSz="370332">
              <a:spcAft>
                <a:spcPts val="600"/>
              </a:spcAft>
            </a:pPr>
            <a:r>
              <a:rPr lang="en-US" sz="2000" kern="1200" dirty="0">
                <a:solidFill>
                  <a:schemeClr val="tx1"/>
                </a:solidFill>
                <a:latin typeface="+mn-lt"/>
                <a:ea typeface="+mn-ea"/>
                <a:cs typeface="+mn-cs"/>
              </a:rPr>
              <a:t>18(1) The inherent right of self-government recognized and affirmed by section 35 of the </a:t>
            </a:r>
            <a:r>
              <a:rPr lang="en-US" sz="2000" i="1" kern="1200" dirty="0">
                <a:solidFill>
                  <a:schemeClr val="tx1"/>
                </a:solidFill>
                <a:latin typeface="+mn-lt"/>
                <a:ea typeface="+mn-ea"/>
                <a:cs typeface="+mn-cs"/>
              </a:rPr>
              <a:t>Constitution Act</a:t>
            </a:r>
            <a:r>
              <a:rPr lang="en-US" sz="2000" kern="1200" dirty="0">
                <a:solidFill>
                  <a:schemeClr val="tx1"/>
                </a:solidFill>
                <a:latin typeface="+mn-lt"/>
                <a:ea typeface="+mn-ea"/>
                <a:cs typeface="+mn-cs"/>
              </a:rPr>
              <a:t>, 1982 includes jurisdiction in relation to child and family services, including legislative authority in relation to those services and authority to administer and enforce laws made under that legislative authority.</a:t>
            </a:r>
          </a:p>
        </p:txBody>
      </p:sp>
    </p:spTree>
    <p:extLst>
      <p:ext uri="{BB962C8B-B14F-4D97-AF65-F5344CB8AC3E}">
        <p14:creationId xmlns:p14="http://schemas.microsoft.com/office/powerpoint/2010/main" val="168532381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5E8F-F246-CB4D-0108-EA6B12957AD2}"/>
              </a:ext>
            </a:extLst>
          </p:cNvPr>
          <p:cNvSpPr>
            <a:spLocks noGrp="1"/>
          </p:cNvSpPr>
          <p:nvPr>
            <p:ph type="title"/>
          </p:nvPr>
        </p:nvSpPr>
        <p:spPr>
          <a:xfrm>
            <a:off x="5282381" y="563420"/>
            <a:ext cx="5579583" cy="1956916"/>
          </a:xfrm>
        </p:spPr>
        <p:txBody>
          <a:bodyPr>
            <a:normAutofit/>
          </a:bodyPr>
          <a:lstStyle/>
          <a:p>
            <a:pPr>
              <a:lnSpc>
                <a:spcPct val="90000"/>
              </a:lnSpc>
            </a:pPr>
            <a:r>
              <a:rPr lang="en-US" sz="4000" b="1" dirty="0"/>
              <a:t>Domestic Implementation: Case Law</a:t>
            </a:r>
          </a:p>
        </p:txBody>
      </p:sp>
      <p:pic>
        <p:nvPicPr>
          <p:cNvPr id="6" name="Picture 5" descr="A person holding a drum&#10;&#10;Description automatically generated">
            <a:extLst>
              <a:ext uri="{FF2B5EF4-FFF2-40B4-BE49-F238E27FC236}">
                <a16:creationId xmlns:a16="http://schemas.microsoft.com/office/drawing/2014/main" id="{A071F2AA-9309-5755-9A9E-B2AAE32C103D}"/>
              </a:ext>
            </a:extLst>
          </p:cNvPr>
          <p:cNvPicPr>
            <a:picLocks noChangeAspect="1"/>
          </p:cNvPicPr>
          <p:nvPr/>
        </p:nvPicPr>
        <p:blipFill>
          <a:blip r:embed="rId4">
            <a:extLst>
              <a:ext uri="{28A0092B-C50C-407E-A947-70E740481C1C}">
                <a14:useLocalDpi xmlns:a14="http://schemas.microsoft.com/office/drawing/2010/main" val="0"/>
              </a:ext>
            </a:extLst>
          </a:blip>
          <a:srcRect t="16766" r="2" b="2"/>
          <a:stretch/>
        </p:blipFill>
        <p:spPr>
          <a:xfrm>
            <a:off x="-1" y="10"/>
            <a:ext cx="4634680" cy="6857990"/>
          </a:xfrm>
          <a:prstGeom prst="rect">
            <a:avLst/>
          </a:prstGeom>
        </p:spPr>
      </p:pic>
      <p:sp>
        <p:nvSpPr>
          <p:cNvPr id="3" name="Content Placeholder 2">
            <a:extLst>
              <a:ext uri="{FF2B5EF4-FFF2-40B4-BE49-F238E27FC236}">
                <a16:creationId xmlns:a16="http://schemas.microsoft.com/office/drawing/2014/main" id="{80757F2B-4CFC-A958-D7D8-D716F50F4382}"/>
              </a:ext>
            </a:extLst>
          </p:cNvPr>
          <p:cNvSpPr>
            <a:spLocks noGrp="1"/>
          </p:cNvSpPr>
          <p:nvPr>
            <p:ph idx="1"/>
          </p:nvPr>
        </p:nvSpPr>
        <p:spPr>
          <a:xfrm>
            <a:off x="5282381" y="2527338"/>
            <a:ext cx="6549401" cy="4091709"/>
          </a:xfrm>
        </p:spPr>
        <p:txBody>
          <a:bodyPr>
            <a:normAutofit/>
          </a:bodyPr>
          <a:lstStyle/>
          <a:p>
            <a:pPr marL="0" indent="0">
              <a:lnSpc>
                <a:spcPct val="90000"/>
              </a:lnSpc>
              <a:buNone/>
            </a:pPr>
            <a:r>
              <a:rPr lang="en-US" i="1" dirty="0">
                <a:latin typeface="+mn-lt"/>
              </a:rPr>
              <a:t>Reference re An Act respecting First Nations, Inuit and Métis children, youth and families</a:t>
            </a:r>
            <a:r>
              <a:rPr lang="en-US" dirty="0">
                <a:latin typeface="+mn-lt"/>
              </a:rPr>
              <a:t>, 2024 SCC 5</a:t>
            </a:r>
          </a:p>
          <a:p>
            <a:pPr marL="0" indent="0">
              <a:lnSpc>
                <a:spcPct val="90000"/>
              </a:lnSpc>
              <a:spcBef>
                <a:spcPts val="1200"/>
              </a:spcBef>
              <a:buNone/>
            </a:pPr>
            <a:r>
              <a:rPr lang="en-US" dirty="0">
                <a:latin typeface="+mn-lt"/>
              </a:rPr>
              <a:t>The Supreme Court of Canada said that the </a:t>
            </a:r>
            <a:r>
              <a:rPr lang="en-US" i="1" dirty="0">
                <a:latin typeface="+mn-lt"/>
              </a:rPr>
              <a:t>Federal Act</a:t>
            </a:r>
            <a:r>
              <a:rPr lang="en-US" dirty="0">
                <a:latin typeface="+mn-lt"/>
              </a:rPr>
              <a:t>:</a:t>
            </a:r>
          </a:p>
          <a:p>
            <a:pPr lvl="1">
              <a:lnSpc>
                <a:spcPct val="90000"/>
              </a:lnSpc>
            </a:pPr>
            <a:r>
              <a:rPr lang="en-US" sz="2000" dirty="0">
                <a:latin typeface="+mn-lt"/>
              </a:rPr>
              <a:t>Incorporates Canada’s commitment under UNDRIP into Canada’s positive law;</a:t>
            </a:r>
          </a:p>
          <a:p>
            <a:pPr lvl="1">
              <a:lnSpc>
                <a:spcPct val="90000"/>
              </a:lnSpc>
            </a:pPr>
            <a:r>
              <a:rPr lang="en-US" sz="2000" dirty="0">
                <a:latin typeface="+mn-lt"/>
              </a:rPr>
              <a:t>Is likely to make aspects of Canadian law more compatible with UNDRIP; and</a:t>
            </a:r>
          </a:p>
          <a:p>
            <a:pPr lvl="1">
              <a:lnSpc>
                <a:spcPct val="90000"/>
              </a:lnSpc>
            </a:pPr>
            <a:r>
              <a:rPr lang="en-US" sz="2000" dirty="0">
                <a:latin typeface="+mn-lt"/>
              </a:rPr>
              <a:t>Canada is obligated to interpret the concrete implementation measures of the </a:t>
            </a:r>
            <a:r>
              <a:rPr lang="en-US" sz="2000" i="1" dirty="0">
                <a:latin typeface="+mn-lt"/>
              </a:rPr>
              <a:t>Federal Act</a:t>
            </a:r>
            <a:r>
              <a:rPr lang="en-US" sz="2000" dirty="0">
                <a:latin typeface="+mn-lt"/>
              </a:rPr>
              <a:t> in accordance with UNDRIP.</a:t>
            </a:r>
          </a:p>
        </p:txBody>
      </p:sp>
    </p:spTree>
    <p:extLst>
      <p:ext uri="{BB962C8B-B14F-4D97-AF65-F5344CB8AC3E}">
        <p14:creationId xmlns:p14="http://schemas.microsoft.com/office/powerpoint/2010/main" val="1862649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851D9-B6B4-9E2F-1F9C-7F98AFFA2F5F}"/>
              </a:ext>
            </a:extLst>
          </p:cNvPr>
          <p:cNvSpPr>
            <a:spLocks noGrp="1"/>
          </p:cNvSpPr>
          <p:nvPr>
            <p:ph type="title"/>
          </p:nvPr>
        </p:nvSpPr>
        <p:spPr>
          <a:xfrm>
            <a:off x="648930" y="352095"/>
            <a:ext cx="6188190" cy="1622321"/>
          </a:xfrm>
        </p:spPr>
        <p:txBody>
          <a:bodyPr>
            <a:normAutofit/>
          </a:bodyPr>
          <a:lstStyle/>
          <a:p>
            <a:r>
              <a:rPr lang="en-US" b="1" dirty="0">
                <a:solidFill>
                  <a:srgbClr val="EBEBEB"/>
                </a:solidFill>
              </a:rPr>
              <a:t>Case Law</a:t>
            </a:r>
          </a:p>
        </p:txBody>
      </p:sp>
      <p:sp>
        <p:nvSpPr>
          <p:cNvPr id="3" name="Content Placeholder 2">
            <a:extLst>
              <a:ext uri="{FF2B5EF4-FFF2-40B4-BE49-F238E27FC236}">
                <a16:creationId xmlns:a16="http://schemas.microsoft.com/office/drawing/2014/main" id="{E0337627-EC96-74CA-8511-CC2D00E6ED29}"/>
              </a:ext>
            </a:extLst>
          </p:cNvPr>
          <p:cNvSpPr>
            <a:spLocks noGrp="1"/>
          </p:cNvSpPr>
          <p:nvPr>
            <p:ph idx="1"/>
          </p:nvPr>
        </p:nvSpPr>
        <p:spPr>
          <a:xfrm>
            <a:off x="377688" y="1076402"/>
            <a:ext cx="7631572" cy="5266480"/>
          </a:xfrm>
        </p:spPr>
        <p:txBody>
          <a:bodyPr>
            <a:noAutofit/>
          </a:bodyPr>
          <a:lstStyle/>
          <a:p>
            <a:pPr marL="0" indent="0">
              <a:lnSpc>
                <a:spcPct val="90000"/>
              </a:lnSpc>
              <a:buNone/>
            </a:pPr>
            <a:r>
              <a:rPr lang="en-US" sz="1300" b="1" i="1" dirty="0">
                <a:solidFill>
                  <a:srgbClr val="FFFFFF"/>
                </a:solidFill>
              </a:rPr>
              <a:t>Director and R</a:t>
            </a:r>
            <a:r>
              <a:rPr lang="en-US" sz="1300" b="1" dirty="0">
                <a:solidFill>
                  <a:srgbClr val="FFFFFF"/>
                </a:solidFill>
              </a:rPr>
              <a:t>., 2022 BCPC 15</a:t>
            </a:r>
          </a:p>
          <a:p>
            <a:pPr>
              <a:lnSpc>
                <a:spcPct val="90000"/>
              </a:lnSpc>
              <a:buFont typeface="Wingdings" panose="05000000000000000000" pitchFamily="2" charset="2"/>
              <a:buChar char="Ø"/>
            </a:pPr>
            <a:r>
              <a:rPr lang="en-US" sz="1300" dirty="0">
                <a:solidFill>
                  <a:srgbClr val="FFFFFF"/>
                </a:solidFill>
              </a:rPr>
              <a:t>[19] The ARFNIM is relatively new federal legislation directed at Indigenous children and families. From the preamble, the Federal government commits to implementing the United Nations Declaration on the Rights of Indigenous Peoples; recognizes the legacy of resident schools and the harm, including intergenerational trauma, caused to Indigenous peoples by colonial practices; and breathes life into the Truth and Reconciliation Commissions call to action for all governments to work together with respect to the welfare of Indigenous children by enacting federal legislation that establishes national standards for the welfare of Indigenous children. </a:t>
            </a:r>
          </a:p>
          <a:p>
            <a:pPr marL="0" indent="0">
              <a:lnSpc>
                <a:spcPct val="90000"/>
              </a:lnSpc>
              <a:buNone/>
            </a:pPr>
            <a:r>
              <a:rPr lang="en-US" sz="1300" b="1" i="1" dirty="0">
                <a:solidFill>
                  <a:srgbClr val="FFFFFF"/>
                </a:solidFill>
              </a:rPr>
              <a:t>British Columbia (Children and Family Development) v. R.T., </a:t>
            </a:r>
            <a:r>
              <a:rPr lang="en-US" sz="1300" b="1" dirty="0">
                <a:solidFill>
                  <a:srgbClr val="FFFFFF"/>
                </a:solidFill>
              </a:rPr>
              <a:t>2024 BCPC 41</a:t>
            </a:r>
          </a:p>
          <a:p>
            <a:pPr>
              <a:lnSpc>
                <a:spcPct val="90000"/>
              </a:lnSpc>
            </a:pPr>
            <a:r>
              <a:rPr lang="en-US" sz="1300" dirty="0">
                <a:solidFill>
                  <a:srgbClr val="FFFFFF"/>
                </a:solidFill>
              </a:rPr>
              <a:t>[54]      The United Nations Declaration on the Rights of Indigenous Peoples, G.A. Res. 61/295, (hereinafter referred to as “UNDRIP”) Articles 9, 11 and 14.3 guarantee Indigenous people the right to belong to their community, practice their cultural traditions and, for Indigenous children in particular, the right to have access to an education in their own culture.  The rights afforded by UNDRIP are human rights and are incorporated in Canadian law.  See Reference Case at paragraph 15 and Declaration on the Rights of Indigenous Peoples Act S.B.C c.44.</a:t>
            </a:r>
          </a:p>
          <a:p>
            <a:pPr marL="0" indent="0">
              <a:lnSpc>
                <a:spcPct val="90000"/>
              </a:lnSpc>
              <a:buNone/>
            </a:pPr>
            <a:r>
              <a:rPr lang="en-US" sz="1300" b="1" i="1" dirty="0">
                <a:solidFill>
                  <a:srgbClr val="FFFFFF"/>
                </a:solidFill>
              </a:rPr>
              <a:t>SK v Alberta (Child, Youth and Family Enhancement Act, Director),</a:t>
            </a:r>
            <a:r>
              <a:rPr lang="en-US" sz="1300" b="1" dirty="0">
                <a:solidFill>
                  <a:srgbClr val="FFFFFF"/>
                </a:solidFill>
              </a:rPr>
              <a:t>2022 ABPC 144: </a:t>
            </a:r>
          </a:p>
          <a:p>
            <a:pPr>
              <a:lnSpc>
                <a:spcPct val="90000"/>
              </a:lnSpc>
            </a:pPr>
            <a:r>
              <a:rPr lang="en-US" sz="1300" dirty="0">
                <a:solidFill>
                  <a:srgbClr val="FFFFFF"/>
                </a:solidFill>
              </a:rPr>
              <a:t>[23]  Finally, Canada has recently enacted the United Nations Declaration on the Rights of Indigenous Persons Act, S.C. 2021, c. 14 (UNDRIPA) affirming the articles of the international convention called the United Nations Declaration on the Rights of Indigenous Persons (UNDRIP).   Article 8 says: “(e)very indigenous individual has the right not to be subjected to forced assimilation or destruction of their culture.” This and other articles of the UNDRIPA are relevant and have application to the child protection schemes in Canada and are particularly relevant to private guardianship applications because of the risks of assimilation inherent in the adoption of Indigenous children, particularly by non-Indigenous persons.</a:t>
            </a:r>
          </a:p>
        </p:txBody>
      </p:sp>
      <p:sp>
        <p:nvSpPr>
          <p:cNvPr id="3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7" name="Picture 6" descr="Rubber boots at back door">
            <a:extLst>
              <a:ext uri="{FF2B5EF4-FFF2-40B4-BE49-F238E27FC236}">
                <a16:creationId xmlns:a16="http://schemas.microsoft.com/office/drawing/2014/main" id="{EEFF4E1E-6931-57AD-CA90-1156D8E6ACD7}"/>
              </a:ext>
            </a:extLst>
          </p:cNvPr>
          <p:cNvPicPr>
            <a:picLocks noChangeAspect="1"/>
          </p:cNvPicPr>
          <p:nvPr/>
        </p:nvPicPr>
        <p:blipFill>
          <a:blip r:embed="rId4"/>
          <a:srcRect l="6849" r="44842" b="-2"/>
          <a:stretch/>
        </p:blipFill>
        <p:spPr>
          <a:xfrm>
            <a:off x="8102278" y="1"/>
            <a:ext cx="409014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2880485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9"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ADAB9F8-2339-A262-08C8-E98DED0970B0}"/>
              </a:ext>
            </a:extLst>
          </p:cNvPr>
          <p:cNvSpPr>
            <a:spLocks noGrp="1"/>
          </p:cNvSpPr>
          <p:nvPr>
            <p:ph type="title"/>
          </p:nvPr>
        </p:nvSpPr>
        <p:spPr>
          <a:xfrm>
            <a:off x="648930" y="629267"/>
            <a:ext cx="9252154" cy="1016654"/>
          </a:xfrm>
        </p:spPr>
        <p:txBody>
          <a:bodyPr>
            <a:normAutofit/>
          </a:bodyPr>
          <a:lstStyle/>
          <a:p>
            <a:pPr>
              <a:lnSpc>
                <a:spcPct val="90000"/>
              </a:lnSpc>
            </a:pPr>
            <a:r>
              <a:rPr lang="en-US" sz="3300" b="1">
                <a:solidFill>
                  <a:srgbClr val="EBEBEB"/>
                </a:solidFill>
              </a:rPr>
              <a:t>Key Provisions related to Child &amp; Family Wellbeing	</a:t>
            </a:r>
          </a:p>
        </p:txBody>
      </p:sp>
      <p:sp>
        <p:nvSpPr>
          <p:cNvPr id="60" name="Rectangle 59">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Freeform: Shape 60">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7" name="Content Placeholder 2">
            <a:extLst>
              <a:ext uri="{FF2B5EF4-FFF2-40B4-BE49-F238E27FC236}">
                <a16:creationId xmlns:a16="http://schemas.microsoft.com/office/drawing/2014/main" id="{A99D2AB8-9058-D230-C875-943C71F2C763}"/>
              </a:ext>
            </a:extLst>
          </p:cNvPr>
          <p:cNvGraphicFramePr>
            <a:graphicFrameLocks noGrp="1"/>
          </p:cNvGraphicFramePr>
          <p:nvPr>
            <p:ph idx="1"/>
            <p:extLst>
              <p:ext uri="{D42A27DB-BD31-4B8C-83A1-F6EECF244321}">
                <p14:modId xmlns:p14="http://schemas.microsoft.com/office/powerpoint/2010/main" val="4090412119"/>
              </p:ext>
            </p:extLst>
          </p:nvPr>
        </p:nvGraphicFramePr>
        <p:xfrm>
          <a:off x="239697" y="2402308"/>
          <a:ext cx="11798423" cy="4255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716288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DAB9F8-2339-A262-08C8-E98DED0970B0}"/>
              </a:ext>
            </a:extLst>
          </p:cNvPr>
          <p:cNvSpPr>
            <a:spLocks noGrp="1"/>
          </p:cNvSpPr>
          <p:nvPr>
            <p:ph type="title"/>
          </p:nvPr>
        </p:nvSpPr>
        <p:spPr>
          <a:xfrm>
            <a:off x="643855" y="1447800"/>
            <a:ext cx="3108626" cy="4572000"/>
          </a:xfrm>
        </p:spPr>
        <p:txBody>
          <a:bodyPr anchor="ctr">
            <a:normAutofit/>
          </a:bodyPr>
          <a:lstStyle/>
          <a:p>
            <a:r>
              <a:rPr lang="en-US" sz="4000" b="1" dirty="0">
                <a:solidFill>
                  <a:srgbClr val="F2F2F2"/>
                </a:solidFill>
              </a:rPr>
              <a:t>Key Provisions related to Child &amp; Family Wellbeing	</a:t>
            </a:r>
          </a:p>
        </p:txBody>
      </p:sp>
      <p:sp>
        <p:nvSpPr>
          <p:cNvPr id="24" name="Freeform: Shape 23">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8" name="Rectangle 27">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7" name="Content Placeholder 2">
            <a:extLst>
              <a:ext uri="{FF2B5EF4-FFF2-40B4-BE49-F238E27FC236}">
                <a16:creationId xmlns:a16="http://schemas.microsoft.com/office/drawing/2014/main" id="{1B350045-58CA-E0D7-0034-3F959133F524}"/>
              </a:ext>
            </a:extLst>
          </p:cNvPr>
          <p:cNvGraphicFramePr>
            <a:graphicFrameLocks noGrp="1"/>
          </p:cNvGraphicFramePr>
          <p:nvPr>
            <p:ph idx="1"/>
            <p:extLst>
              <p:ext uri="{D42A27DB-BD31-4B8C-83A1-F6EECF244321}">
                <p14:modId xmlns:p14="http://schemas.microsoft.com/office/powerpoint/2010/main" val="2355995892"/>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676893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DEE3B-45A1-7122-6E5C-9BE9CBC46959}"/>
              </a:ext>
            </a:extLst>
          </p:cNvPr>
          <p:cNvSpPr>
            <a:spLocks noGrp="1"/>
          </p:cNvSpPr>
          <p:nvPr>
            <p:ph type="title"/>
          </p:nvPr>
        </p:nvSpPr>
        <p:spPr>
          <a:xfrm>
            <a:off x="643855" y="1447800"/>
            <a:ext cx="3108626" cy="4572000"/>
          </a:xfrm>
        </p:spPr>
        <p:txBody>
          <a:bodyPr anchor="ctr">
            <a:normAutofit/>
          </a:bodyPr>
          <a:lstStyle/>
          <a:p>
            <a:r>
              <a:rPr lang="en-US" sz="4000" b="1" dirty="0">
                <a:solidFill>
                  <a:srgbClr val="F2F2F2"/>
                </a:solidFill>
              </a:rPr>
              <a:t>Key Provisions related to Jurisdiction</a:t>
            </a: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A4EA680F-7358-26B7-9B6F-F5A48232BEB6}"/>
              </a:ext>
            </a:extLst>
          </p:cNvPr>
          <p:cNvGraphicFramePr>
            <a:graphicFrameLocks noGrp="1"/>
          </p:cNvGraphicFramePr>
          <p:nvPr>
            <p:ph idx="1"/>
            <p:extLst>
              <p:ext uri="{D42A27DB-BD31-4B8C-83A1-F6EECF244321}">
                <p14:modId xmlns:p14="http://schemas.microsoft.com/office/powerpoint/2010/main" val="3985469161"/>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620313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04B1-2867-750F-B965-ACA258BC2266}"/>
              </a:ext>
            </a:extLst>
          </p:cNvPr>
          <p:cNvSpPr>
            <a:spLocks noGrp="1"/>
          </p:cNvSpPr>
          <p:nvPr>
            <p:ph type="title"/>
          </p:nvPr>
        </p:nvSpPr>
        <p:spPr>
          <a:xfrm>
            <a:off x="5282381" y="629266"/>
            <a:ext cx="4767471" cy="1641986"/>
          </a:xfrm>
        </p:spPr>
        <p:txBody>
          <a:bodyPr>
            <a:normAutofit/>
          </a:bodyPr>
          <a:lstStyle/>
          <a:p>
            <a:r>
              <a:rPr lang="en-US" b="1"/>
              <a:t>Presentation Overview</a:t>
            </a:r>
          </a:p>
        </p:txBody>
      </p:sp>
      <p:pic>
        <p:nvPicPr>
          <p:cNvPr id="40" name="Picture 39" descr="A hand of two adults and a kid on top of each other">
            <a:extLst>
              <a:ext uri="{FF2B5EF4-FFF2-40B4-BE49-F238E27FC236}">
                <a16:creationId xmlns:a16="http://schemas.microsoft.com/office/drawing/2014/main" id="{01FE54D0-AB5F-9D2B-3A5F-F403A4989B56}"/>
              </a:ext>
            </a:extLst>
          </p:cNvPr>
          <p:cNvPicPr>
            <a:picLocks noChangeAspect="1"/>
          </p:cNvPicPr>
          <p:nvPr/>
        </p:nvPicPr>
        <p:blipFill>
          <a:blip r:embed="rId4"/>
          <a:srcRect l="31047" r="23842" b="-1"/>
          <a:stretch/>
        </p:blipFill>
        <p:spPr>
          <a:xfrm>
            <a:off x="-1" y="10"/>
            <a:ext cx="4634680" cy="6857990"/>
          </a:xfrm>
          <a:prstGeom prst="rect">
            <a:avLst/>
          </a:prstGeom>
        </p:spPr>
      </p:pic>
      <p:sp>
        <p:nvSpPr>
          <p:cNvPr id="3" name="Content Placeholder 2">
            <a:extLst>
              <a:ext uri="{FF2B5EF4-FFF2-40B4-BE49-F238E27FC236}">
                <a16:creationId xmlns:a16="http://schemas.microsoft.com/office/drawing/2014/main" id="{200CB77B-E752-AF3F-DDED-DA36AE223204}"/>
              </a:ext>
            </a:extLst>
          </p:cNvPr>
          <p:cNvSpPr>
            <a:spLocks noGrp="1"/>
          </p:cNvSpPr>
          <p:nvPr>
            <p:ph idx="1"/>
          </p:nvPr>
        </p:nvSpPr>
        <p:spPr>
          <a:xfrm>
            <a:off x="5282381" y="2438400"/>
            <a:ext cx="4767471" cy="3809999"/>
          </a:xfrm>
        </p:spPr>
        <p:txBody>
          <a:bodyPr>
            <a:normAutofit/>
          </a:bodyPr>
          <a:lstStyle/>
          <a:p>
            <a:pPr marL="457200" marR="0" lvl="0" indent="-457200">
              <a:lnSpc>
                <a:spcPct val="90000"/>
              </a:lnSpc>
              <a:spcBef>
                <a:spcPts val="0"/>
              </a:spcBef>
              <a:spcAft>
                <a:spcPts val="0"/>
              </a:spcAft>
              <a:buFont typeface="+mj-lt"/>
              <a:buAutoNum type="arabicPeriod"/>
              <a:tabLst>
                <a:tab pos="457200" algn="l"/>
              </a:tabLst>
            </a:pPr>
            <a:r>
              <a:rPr lang="en-US" sz="1600" b="1" dirty="0">
                <a:effectLst/>
                <a:latin typeface="+mn-lt"/>
                <a:ea typeface="Calibri" panose="020F0502020204030204" pitchFamily="34" charset="0"/>
                <a:cs typeface="Times New Roman" panose="02020603050405020304" pitchFamily="18" charset="0"/>
              </a:rPr>
              <a:t>Overview of Indigenous rights in Canada and key differences between UNDRIP and Aboriginal rights under s. 35 of the </a:t>
            </a:r>
            <a:r>
              <a:rPr lang="en-US" sz="1600" b="1" i="1" dirty="0">
                <a:effectLst/>
                <a:latin typeface="+mn-lt"/>
                <a:ea typeface="Calibri" panose="020F0502020204030204" pitchFamily="34" charset="0"/>
                <a:cs typeface="Times New Roman" panose="02020603050405020304" pitchFamily="18" charset="0"/>
              </a:rPr>
              <a:t>Constitution</a:t>
            </a:r>
          </a:p>
          <a:p>
            <a:pPr marL="457200" marR="0" lvl="0" indent="-457200">
              <a:lnSpc>
                <a:spcPct val="90000"/>
              </a:lnSpc>
              <a:spcBef>
                <a:spcPts val="0"/>
              </a:spcBef>
              <a:spcAft>
                <a:spcPts val="0"/>
              </a:spcAft>
              <a:buFont typeface="+mj-lt"/>
              <a:buAutoNum type="arabicPeriod"/>
              <a:tabLst>
                <a:tab pos="457200" algn="l"/>
              </a:tabLst>
            </a:pPr>
            <a:endParaRPr lang="en-US" sz="1600" b="1" i="1" dirty="0">
              <a:latin typeface="+mn-lt"/>
              <a:ea typeface="Calibri" panose="020F0502020204030204" pitchFamily="34" charset="0"/>
              <a:cs typeface="Times New Roman" panose="02020603050405020304" pitchFamily="18" charset="0"/>
            </a:endParaRPr>
          </a:p>
          <a:p>
            <a:pPr marL="457200" marR="0" lvl="0" indent="-457200">
              <a:lnSpc>
                <a:spcPct val="90000"/>
              </a:lnSpc>
              <a:spcBef>
                <a:spcPts val="0"/>
              </a:spcBef>
              <a:spcAft>
                <a:spcPts val="0"/>
              </a:spcAft>
              <a:buFont typeface="+mj-lt"/>
              <a:buAutoNum type="arabicPeriod"/>
              <a:tabLst>
                <a:tab pos="457200" algn="l"/>
              </a:tabLst>
            </a:pPr>
            <a:r>
              <a:rPr lang="en-US" sz="1600" b="1" dirty="0">
                <a:effectLst/>
                <a:latin typeface="+mn-lt"/>
                <a:ea typeface="Calibri" panose="020F0502020204030204" pitchFamily="34" charset="0"/>
                <a:cs typeface="Times New Roman" panose="02020603050405020304" pitchFamily="18" charset="0"/>
              </a:rPr>
              <a:t>Background and History of UNDRIP</a:t>
            </a:r>
          </a:p>
          <a:p>
            <a:pPr marL="457200" marR="0" lvl="0" indent="-457200">
              <a:lnSpc>
                <a:spcPct val="90000"/>
              </a:lnSpc>
              <a:spcBef>
                <a:spcPts val="0"/>
              </a:spcBef>
              <a:spcAft>
                <a:spcPts val="0"/>
              </a:spcAft>
              <a:buFont typeface="+mj-lt"/>
              <a:buAutoNum type="arabicPeriod"/>
              <a:tabLst>
                <a:tab pos="457200" algn="l"/>
              </a:tabLst>
            </a:pPr>
            <a:endParaRPr lang="en-US" sz="1600" b="1" dirty="0">
              <a:latin typeface="+mn-lt"/>
              <a:ea typeface="Calibri" panose="020F0502020204030204" pitchFamily="34" charset="0"/>
              <a:cs typeface="Times New Roman" panose="02020603050405020304" pitchFamily="18" charset="0"/>
            </a:endParaRPr>
          </a:p>
          <a:p>
            <a:pPr marL="457200" marR="0" lvl="0" indent="-457200">
              <a:lnSpc>
                <a:spcPct val="90000"/>
              </a:lnSpc>
              <a:spcBef>
                <a:spcPts val="0"/>
              </a:spcBef>
              <a:spcAft>
                <a:spcPts val="0"/>
              </a:spcAft>
              <a:buFont typeface="+mj-lt"/>
              <a:buAutoNum type="arabicPeriod"/>
              <a:tabLst>
                <a:tab pos="457200" algn="l"/>
              </a:tabLst>
            </a:pPr>
            <a:r>
              <a:rPr lang="en-US" sz="1600" b="1" dirty="0">
                <a:effectLst/>
                <a:latin typeface="+mn-lt"/>
                <a:ea typeface="Calibri" panose="020F0502020204030204" pitchFamily="34" charset="0"/>
                <a:cs typeface="Times New Roman" panose="02020603050405020304" pitchFamily="18" charset="0"/>
              </a:rPr>
              <a:t>Domestic Implementation of UNDRIP in Canada</a:t>
            </a:r>
          </a:p>
          <a:p>
            <a:pPr marL="457200" marR="0" lvl="0" indent="-457200">
              <a:lnSpc>
                <a:spcPct val="90000"/>
              </a:lnSpc>
              <a:spcBef>
                <a:spcPts val="0"/>
              </a:spcBef>
              <a:spcAft>
                <a:spcPts val="0"/>
              </a:spcAft>
              <a:buFont typeface="+mj-lt"/>
              <a:buAutoNum type="arabicPeriod"/>
              <a:tabLst>
                <a:tab pos="457200" algn="l"/>
              </a:tabLst>
            </a:pPr>
            <a:endParaRPr lang="en-US" sz="1600" b="1" dirty="0">
              <a:latin typeface="+mn-lt"/>
              <a:ea typeface="Calibri" panose="020F0502020204030204" pitchFamily="34" charset="0"/>
              <a:cs typeface="Times New Roman" panose="02020603050405020304" pitchFamily="18" charset="0"/>
            </a:endParaRPr>
          </a:p>
          <a:p>
            <a:pPr marL="457200" marR="0" lvl="0" indent="-457200">
              <a:lnSpc>
                <a:spcPct val="90000"/>
              </a:lnSpc>
              <a:spcBef>
                <a:spcPts val="0"/>
              </a:spcBef>
              <a:spcAft>
                <a:spcPts val="0"/>
              </a:spcAft>
              <a:buFont typeface="+mj-lt"/>
              <a:buAutoNum type="arabicPeriod"/>
              <a:tabLst>
                <a:tab pos="457200" algn="l"/>
              </a:tabLst>
            </a:pPr>
            <a:r>
              <a:rPr lang="en-US" sz="1600" b="1" dirty="0">
                <a:effectLst/>
                <a:latin typeface="+mn-lt"/>
                <a:ea typeface="Calibri" panose="020F0502020204030204" pitchFamily="34" charset="0"/>
                <a:cs typeface="Times New Roman" panose="02020603050405020304" pitchFamily="18" charset="0"/>
              </a:rPr>
              <a:t>UNDRIP and Child and Family Services</a:t>
            </a:r>
          </a:p>
          <a:p>
            <a:pPr marL="457200" marR="0" lvl="0" indent="-457200">
              <a:lnSpc>
                <a:spcPct val="90000"/>
              </a:lnSpc>
              <a:spcBef>
                <a:spcPts val="0"/>
              </a:spcBef>
              <a:spcAft>
                <a:spcPts val="0"/>
              </a:spcAft>
              <a:buFont typeface="+mj-lt"/>
              <a:buAutoNum type="arabicPeriod"/>
              <a:tabLst>
                <a:tab pos="457200" algn="l"/>
              </a:tabLst>
            </a:pPr>
            <a:endParaRPr lang="en-US" sz="1600" b="1" dirty="0">
              <a:latin typeface="+mn-lt"/>
              <a:ea typeface="Calibri" panose="020F0502020204030204" pitchFamily="34" charset="0"/>
              <a:cs typeface="Times New Roman" panose="02020603050405020304" pitchFamily="18" charset="0"/>
            </a:endParaRPr>
          </a:p>
          <a:p>
            <a:pPr marL="457200" marR="0" lvl="0" indent="-457200">
              <a:lnSpc>
                <a:spcPct val="90000"/>
              </a:lnSpc>
              <a:spcBef>
                <a:spcPts val="0"/>
              </a:spcBef>
              <a:spcAft>
                <a:spcPts val="0"/>
              </a:spcAft>
              <a:buFont typeface="+mj-lt"/>
              <a:buAutoNum type="arabicPeriod"/>
              <a:tabLst>
                <a:tab pos="457200" algn="l"/>
              </a:tabLst>
            </a:pPr>
            <a:r>
              <a:rPr lang="en-US" sz="1600" b="1" dirty="0">
                <a:effectLst/>
                <a:latin typeface="+mn-lt"/>
                <a:ea typeface="Calibri" panose="020F0502020204030204" pitchFamily="34" charset="0"/>
                <a:cs typeface="Times New Roman" panose="02020603050405020304" pitchFamily="18" charset="0"/>
              </a:rPr>
              <a:t>Strategies for Implementing UNDRIP in Child and Family Services</a:t>
            </a:r>
          </a:p>
          <a:p>
            <a:pPr marL="457200" marR="0" lvl="0" indent="-457200">
              <a:lnSpc>
                <a:spcPct val="90000"/>
              </a:lnSpc>
              <a:spcBef>
                <a:spcPts val="0"/>
              </a:spcBef>
              <a:spcAft>
                <a:spcPts val="0"/>
              </a:spcAft>
              <a:buFont typeface="+mj-lt"/>
              <a:buAutoNum type="arabicPeriod"/>
              <a:tabLst>
                <a:tab pos="457200" algn="l"/>
              </a:tabLst>
            </a:pPr>
            <a:endParaRPr lang="en-US" sz="1600" b="1" dirty="0">
              <a:latin typeface="+mn-lt"/>
              <a:ea typeface="Calibri" panose="020F0502020204030204" pitchFamily="34" charset="0"/>
              <a:cs typeface="Times New Roman" panose="02020603050405020304" pitchFamily="18" charset="0"/>
            </a:endParaRPr>
          </a:p>
          <a:p>
            <a:pPr marL="457200" marR="0" lvl="0" indent="-457200">
              <a:lnSpc>
                <a:spcPct val="90000"/>
              </a:lnSpc>
              <a:spcBef>
                <a:spcPts val="0"/>
              </a:spcBef>
              <a:spcAft>
                <a:spcPts val="0"/>
              </a:spcAft>
              <a:buFont typeface="+mj-lt"/>
              <a:buAutoNum type="arabicPeriod"/>
              <a:tabLst>
                <a:tab pos="457200" algn="l"/>
              </a:tabLst>
            </a:pPr>
            <a:r>
              <a:rPr lang="en-US" sz="1600" b="1" dirty="0">
                <a:effectLst/>
                <a:latin typeface="+mn-lt"/>
                <a:ea typeface="Calibri" panose="020F0502020204030204" pitchFamily="34" charset="0"/>
                <a:cs typeface="Times New Roman" panose="02020603050405020304" pitchFamily="18" charset="0"/>
              </a:rPr>
              <a:t>Recap and Questions</a:t>
            </a:r>
          </a:p>
          <a:p>
            <a:pPr marL="342900" marR="0" lvl="0" indent="-342900">
              <a:lnSpc>
                <a:spcPct val="90000"/>
              </a:lnSpc>
              <a:spcBef>
                <a:spcPts val="0"/>
              </a:spcBef>
              <a:spcAft>
                <a:spcPts val="0"/>
              </a:spcAft>
              <a:buFont typeface="Arial" panose="020B0604020202020204" pitchFamily="34" charset="0"/>
              <a:buChar char="•"/>
              <a:tabLst>
                <a:tab pos="457200" algn="l"/>
              </a:tabLst>
            </a:pPr>
            <a:endParaRPr lang="en-US" sz="1600" dirty="0">
              <a:effectLst/>
              <a:latin typeface="+mn-lt"/>
              <a:ea typeface="Calibri" panose="020F0502020204030204" pitchFamily="34" charset="0"/>
              <a:cs typeface="Times New Roman" panose="02020603050405020304" pitchFamily="18" charset="0"/>
            </a:endParaRPr>
          </a:p>
          <a:p>
            <a:pPr marL="0" indent="0">
              <a:lnSpc>
                <a:spcPct val="90000"/>
              </a:lnSpc>
              <a:buNone/>
            </a:pPr>
            <a:endParaRPr lang="en-US" sz="1600" dirty="0">
              <a:latin typeface="+mn-lt"/>
            </a:endParaRPr>
          </a:p>
        </p:txBody>
      </p:sp>
    </p:spTree>
    <p:extLst>
      <p:ext uri="{BB962C8B-B14F-4D97-AF65-F5344CB8AC3E}">
        <p14:creationId xmlns:p14="http://schemas.microsoft.com/office/powerpoint/2010/main" val="648301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494B1122-6F63-FFB3-85B0-1B70F9C9E0B3}"/>
              </a:ext>
            </a:extLst>
          </p:cNvPr>
          <p:cNvSpPr>
            <a:spLocks noGrp="1"/>
          </p:cNvSpPr>
          <p:nvPr>
            <p:ph type="title"/>
          </p:nvPr>
        </p:nvSpPr>
        <p:spPr>
          <a:xfrm>
            <a:off x="1103312" y="452718"/>
            <a:ext cx="8947522" cy="1400530"/>
          </a:xfrm>
        </p:spPr>
        <p:txBody>
          <a:bodyPr anchor="ctr">
            <a:normAutofit/>
          </a:bodyPr>
          <a:lstStyle/>
          <a:p>
            <a:r>
              <a:rPr lang="en-US" sz="4000" b="1" dirty="0">
                <a:solidFill>
                  <a:srgbClr val="FFFFFF"/>
                </a:solidFill>
              </a:rPr>
              <a:t>Key Provisions related to Shared Decision Making</a:t>
            </a:r>
          </a:p>
        </p:txBody>
      </p:sp>
      <p:sp>
        <p:nvSpPr>
          <p:cNvPr id="17" name="Content Placeholder 2">
            <a:extLst>
              <a:ext uri="{FF2B5EF4-FFF2-40B4-BE49-F238E27FC236}">
                <a16:creationId xmlns:a16="http://schemas.microsoft.com/office/drawing/2014/main" id="{737322E1-FF76-B935-F6C2-941BDCCD0AD5}"/>
              </a:ext>
            </a:extLst>
          </p:cNvPr>
          <p:cNvSpPr>
            <a:spLocks noGrp="1"/>
          </p:cNvSpPr>
          <p:nvPr>
            <p:ph idx="1"/>
          </p:nvPr>
        </p:nvSpPr>
        <p:spPr>
          <a:xfrm>
            <a:off x="1103312" y="2763520"/>
            <a:ext cx="8946541" cy="3484879"/>
          </a:xfrm>
        </p:spPr>
        <p:txBody>
          <a:bodyPr>
            <a:normAutofit/>
          </a:bodyPr>
          <a:lstStyle/>
          <a:p>
            <a:pPr marL="0" marR="0" lvl="0" indent="0">
              <a:spcBef>
                <a:spcPts val="0"/>
              </a:spcBef>
              <a:spcAft>
                <a:spcPts val="0"/>
              </a:spcAft>
              <a:buNone/>
            </a:pPr>
            <a:r>
              <a:rPr lang="en-US" b="1" dirty="0">
                <a:effectLst/>
                <a:latin typeface="+mn-lt"/>
                <a:ea typeface="Calibri" panose="020F0502020204030204" pitchFamily="34" charset="0"/>
                <a:cs typeface="Times New Roman" panose="02020603050405020304" pitchFamily="18" charset="0"/>
              </a:rPr>
              <a:t>Art. 18</a:t>
            </a:r>
            <a:r>
              <a:rPr lang="en-US" dirty="0">
                <a:effectLst/>
                <a:latin typeface="+mn-lt"/>
                <a:ea typeface="Calibri" panose="020F0502020204030204" pitchFamily="34" charset="0"/>
                <a:cs typeface="Times New Roman" panose="02020603050405020304" pitchFamily="18" charset="0"/>
              </a:rPr>
              <a:t>: Indigenous peoples have the right to participate in decision-making in matters which would affect their rights, through representatives chosen by themselves in accordance with their own procedures, as well as to maintain and develop their own indigenous decision-making institutions.” </a:t>
            </a:r>
          </a:p>
          <a:p>
            <a:pPr marL="0" marR="0" lvl="0" indent="0">
              <a:spcBef>
                <a:spcPts val="0"/>
              </a:spcBef>
              <a:spcAft>
                <a:spcPts val="0"/>
              </a:spcAft>
              <a:buNone/>
            </a:pPr>
            <a:endParaRPr lang="en-US"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b="1" dirty="0">
                <a:effectLst/>
                <a:latin typeface="+mn-lt"/>
                <a:ea typeface="Calibri" panose="020F0502020204030204" pitchFamily="34" charset="0"/>
                <a:cs typeface="Times New Roman" panose="02020603050405020304" pitchFamily="18" charset="0"/>
              </a:rPr>
              <a:t>Art. 19</a:t>
            </a:r>
            <a:r>
              <a:rPr lang="en-US" dirty="0">
                <a:effectLst/>
                <a:latin typeface="+mn-lt"/>
                <a:ea typeface="Calibri" panose="020F0502020204030204" pitchFamily="34" charset="0"/>
                <a:cs typeface="Times New Roman" panose="02020603050405020304" pitchFamily="18" charset="0"/>
              </a:rPr>
              <a:t>: States shall consult and cooperate in good faith with the indigenous peoples concerned through their own representative institutions in order to obtain their free, prior and informed consent before adopting and implementing legislative or administrative measures that may affect them.</a:t>
            </a:r>
          </a:p>
        </p:txBody>
      </p:sp>
    </p:spTree>
    <p:extLst>
      <p:ext uri="{BB962C8B-B14F-4D97-AF65-F5344CB8AC3E}">
        <p14:creationId xmlns:p14="http://schemas.microsoft.com/office/powerpoint/2010/main" val="330963027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33DB5-DBF1-A07C-B8DB-9CAF008F5ED2}"/>
              </a:ext>
            </a:extLst>
          </p:cNvPr>
          <p:cNvSpPr>
            <a:spLocks noGrp="1"/>
          </p:cNvSpPr>
          <p:nvPr>
            <p:ph type="title"/>
          </p:nvPr>
        </p:nvSpPr>
        <p:spPr>
          <a:xfrm>
            <a:off x="304800" y="426605"/>
            <a:ext cx="4821382" cy="2373746"/>
          </a:xfrm>
        </p:spPr>
        <p:txBody>
          <a:bodyPr>
            <a:normAutofit fontScale="90000"/>
          </a:bodyPr>
          <a:lstStyle/>
          <a:p>
            <a:pPr>
              <a:lnSpc>
                <a:spcPct val="90000"/>
              </a:lnSpc>
            </a:pPr>
            <a:r>
              <a:rPr lang="en-US" sz="4400" b="1" dirty="0"/>
              <a:t>Importance of UNDRIP in Child and Family Services</a:t>
            </a:r>
          </a:p>
        </p:txBody>
      </p:sp>
      <p:sp>
        <p:nvSpPr>
          <p:cNvPr id="3" name="Content Placeholder 2">
            <a:extLst>
              <a:ext uri="{FF2B5EF4-FFF2-40B4-BE49-F238E27FC236}">
                <a16:creationId xmlns:a16="http://schemas.microsoft.com/office/drawing/2014/main" id="{1A33F0C1-259D-3A5A-D1DC-DE7150F18795}"/>
              </a:ext>
            </a:extLst>
          </p:cNvPr>
          <p:cNvSpPr>
            <a:spLocks noGrp="1"/>
          </p:cNvSpPr>
          <p:nvPr>
            <p:ph idx="1"/>
          </p:nvPr>
        </p:nvSpPr>
        <p:spPr>
          <a:xfrm>
            <a:off x="647701" y="3071091"/>
            <a:ext cx="3754987" cy="3352800"/>
          </a:xfrm>
        </p:spPr>
        <p:txBody>
          <a:bodyPr>
            <a:normAutofit/>
          </a:bodyPr>
          <a:lstStyle/>
          <a:p>
            <a:r>
              <a:rPr lang="en-US" sz="2400" dirty="0"/>
              <a:t>Cultural Integrity</a:t>
            </a:r>
          </a:p>
          <a:p>
            <a:r>
              <a:rPr lang="en-US" sz="2400" dirty="0"/>
              <a:t>Family and Community Rights</a:t>
            </a:r>
          </a:p>
          <a:p>
            <a:r>
              <a:rPr lang="en-US" sz="2400" dirty="0"/>
              <a:t>Free, Prior, and Informed Consent</a:t>
            </a:r>
          </a:p>
          <a:p>
            <a:r>
              <a:rPr lang="en-US" sz="2400" dirty="0"/>
              <a:t>Jurisdiction and Self-Determination</a:t>
            </a:r>
          </a:p>
        </p:txBody>
      </p:sp>
      <p:pic>
        <p:nvPicPr>
          <p:cNvPr id="6" name="Picture 5" descr="A group of people in kayaks on a lake">
            <a:extLst>
              <a:ext uri="{FF2B5EF4-FFF2-40B4-BE49-F238E27FC236}">
                <a16:creationId xmlns:a16="http://schemas.microsoft.com/office/drawing/2014/main" id="{21729C0A-1D7B-C2C7-B780-7C8687E60C3E}"/>
              </a:ext>
            </a:extLst>
          </p:cNvPr>
          <p:cNvPicPr>
            <a:picLocks noChangeAspect="1"/>
          </p:cNvPicPr>
          <p:nvPr/>
        </p:nvPicPr>
        <p:blipFill>
          <a:blip r:embed="rId3">
            <a:extLst>
              <a:ext uri="{28A0092B-C50C-407E-A947-70E740481C1C}">
                <a14:useLocalDpi xmlns:a14="http://schemas.microsoft.com/office/drawing/2010/main" val="0"/>
              </a:ext>
            </a:extLst>
          </a:blip>
          <a:srcRect l="3232" r="1960" b="2"/>
          <a:stretch/>
        </p:blipFill>
        <p:spPr>
          <a:xfrm>
            <a:off x="5050389" y="1447799"/>
            <a:ext cx="6493910" cy="4572001"/>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096392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6F258-45A7-B3D6-3A0B-D96943908F95}"/>
              </a:ext>
            </a:extLst>
          </p:cNvPr>
          <p:cNvSpPr>
            <a:spLocks noGrp="1"/>
          </p:cNvSpPr>
          <p:nvPr>
            <p:ph type="title"/>
          </p:nvPr>
        </p:nvSpPr>
        <p:spPr>
          <a:xfrm>
            <a:off x="5033819" y="443347"/>
            <a:ext cx="5357091" cy="2484581"/>
          </a:xfrm>
        </p:spPr>
        <p:txBody>
          <a:bodyPr>
            <a:normAutofit/>
          </a:bodyPr>
          <a:lstStyle/>
          <a:p>
            <a:pPr>
              <a:lnSpc>
                <a:spcPct val="90000"/>
              </a:lnSpc>
            </a:pPr>
            <a:r>
              <a:rPr lang="en-US" sz="4000" b="1" dirty="0"/>
              <a:t>Strategies for Implementing UNDRIP in Child and Family Services</a:t>
            </a:r>
          </a:p>
        </p:txBody>
      </p:sp>
      <p:pic>
        <p:nvPicPr>
          <p:cNvPr id="8" name="Picture 7" descr="A river flowing through a forest&#10;&#10;Description automatically generated">
            <a:extLst>
              <a:ext uri="{FF2B5EF4-FFF2-40B4-BE49-F238E27FC236}">
                <a16:creationId xmlns:a16="http://schemas.microsoft.com/office/drawing/2014/main" id="{8D496689-A716-99CB-C95E-DACA790BB0DE}"/>
              </a:ext>
            </a:extLst>
          </p:cNvPr>
          <p:cNvPicPr>
            <a:picLocks noChangeAspect="1"/>
          </p:cNvPicPr>
          <p:nvPr/>
        </p:nvPicPr>
        <p:blipFill>
          <a:blip r:embed="rId3">
            <a:extLst>
              <a:ext uri="{28A0092B-C50C-407E-A947-70E740481C1C}">
                <a14:useLocalDpi xmlns:a14="http://schemas.microsoft.com/office/drawing/2010/main" val="0"/>
              </a:ext>
            </a:extLst>
          </a:blip>
          <a:srcRect l="6301" r="3592"/>
          <a:stretch/>
        </p:blipFill>
        <p:spPr>
          <a:xfrm>
            <a:off x="0" y="0"/>
            <a:ext cx="4634680" cy="6857990"/>
          </a:xfrm>
          <a:prstGeom prst="rect">
            <a:avLst/>
          </a:prstGeom>
        </p:spPr>
      </p:pic>
      <p:sp>
        <p:nvSpPr>
          <p:cNvPr id="3" name="Content Placeholder 2">
            <a:extLst>
              <a:ext uri="{FF2B5EF4-FFF2-40B4-BE49-F238E27FC236}">
                <a16:creationId xmlns:a16="http://schemas.microsoft.com/office/drawing/2014/main" id="{F61950AC-C1F0-77A2-75E7-1CCC3CD75269}"/>
              </a:ext>
            </a:extLst>
          </p:cNvPr>
          <p:cNvSpPr>
            <a:spLocks noGrp="1"/>
          </p:cNvSpPr>
          <p:nvPr>
            <p:ph idx="1"/>
          </p:nvPr>
        </p:nvSpPr>
        <p:spPr>
          <a:xfrm>
            <a:off x="5477850" y="2927928"/>
            <a:ext cx="4767471" cy="3809999"/>
          </a:xfrm>
        </p:spPr>
        <p:txBody>
          <a:bodyPr>
            <a:normAutofit/>
          </a:bodyPr>
          <a:lstStyle/>
          <a:p>
            <a:pPr marL="342900" marR="0" lvl="0" indent="-342900">
              <a:spcBef>
                <a:spcPts val="0"/>
              </a:spcBef>
              <a:spcAft>
                <a:spcPts val="0"/>
              </a:spcAft>
              <a:buFont typeface="Symbol" panose="05050102010706020507" pitchFamily="18" charset="2"/>
              <a:buChar char=""/>
            </a:pPr>
            <a:r>
              <a:rPr lang="en-CA" sz="2400" dirty="0">
                <a:effectLst/>
                <a:latin typeface="+mn-lt"/>
                <a:ea typeface="Calibri" panose="020F0502020204030204" pitchFamily="34" charset="0"/>
                <a:cs typeface="Times New Roman" panose="02020603050405020304" pitchFamily="18" charset="0"/>
              </a:rPr>
              <a:t>Continued alignment of laws and policies with UNDRIP</a:t>
            </a:r>
            <a:endParaRPr lang="en-US" sz="2400" dirty="0">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2400" dirty="0">
                <a:effectLst/>
                <a:latin typeface="+mn-lt"/>
                <a:ea typeface="Calibri" panose="020F0502020204030204" pitchFamily="34" charset="0"/>
                <a:cs typeface="Times New Roman" panose="02020603050405020304" pitchFamily="18" charset="0"/>
              </a:rPr>
              <a:t>Empowering and Upholding Indigenous jurisdiction and self-determination in child and family services </a:t>
            </a:r>
            <a:endParaRPr lang="en-US" sz="2400" dirty="0">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CA" sz="2400" dirty="0">
                <a:effectLst/>
                <a:latin typeface="+mn-lt"/>
                <a:ea typeface="Calibri" panose="020F0502020204030204" pitchFamily="34" charset="0"/>
                <a:cs typeface="Times New Roman" panose="02020603050405020304" pitchFamily="18" charset="0"/>
              </a:rPr>
              <a:t>Using UNDRIP in jurisdiction plans and agreements</a:t>
            </a:r>
            <a:endParaRPr lang="en-US" sz="2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2489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5" name="Picture 2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7" name="Oval 2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9" name="Picture 2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1" name="Picture 3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3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A39EAE-D179-1BA0-4785-5E2A60A13790}"/>
              </a:ext>
            </a:extLst>
          </p:cNvPr>
          <p:cNvSpPr>
            <a:spLocks noGrp="1"/>
          </p:cNvSpPr>
          <p:nvPr>
            <p:ph type="title"/>
          </p:nvPr>
        </p:nvSpPr>
        <p:spPr>
          <a:xfrm>
            <a:off x="4872012" y="1447800"/>
            <a:ext cx="5565800" cy="3329581"/>
          </a:xfrm>
        </p:spPr>
        <p:txBody>
          <a:bodyPr vert="horz" lIns="91440" tIns="45720" rIns="91440" bIns="45720" rtlCol="0" anchor="b">
            <a:normAutofit/>
          </a:bodyPr>
          <a:lstStyle/>
          <a:p>
            <a:pPr>
              <a:lnSpc>
                <a:spcPct val="90000"/>
              </a:lnSpc>
            </a:pPr>
            <a:r>
              <a:rPr lang="en-US" sz="7200" b="0" i="0" kern="1200" dirty="0">
                <a:solidFill>
                  <a:srgbClr val="EBEBEB"/>
                </a:solidFill>
                <a:latin typeface="+mj-lt"/>
                <a:ea typeface="+mj-ea"/>
                <a:cs typeface="+mj-cs"/>
              </a:rPr>
              <a:t>Questions &amp; Discussion</a:t>
            </a:r>
          </a:p>
        </p:txBody>
      </p:sp>
      <p:sp>
        <p:nvSpPr>
          <p:cNvPr id="37"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9" name="Freeform: Shape 38">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Rectangle 40">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 name="Graphic 19" descr="Chat">
            <a:extLst>
              <a:ext uri="{FF2B5EF4-FFF2-40B4-BE49-F238E27FC236}">
                <a16:creationId xmlns:a16="http://schemas.microsoft.com/office/drawing/2014/main" id="{B0D523F4-2B74-631F-6431-892CC9DA86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7240" y="2074882"/>
            <a:ext cx="2936836" cy="2936836"/>
          </a:xfrm>
          <a:prstGeom prst="rect">
            <a:avLst/>
          </a:prstGeom>
          <a:effectLst/>
        </p:spPr>
      </p:pic>
    </p:spTree>
    <p:extLst>
      <p:ext uri="{BB962C8B-B14F-4D97-AF65-F5344CB8AC3E}">
        <p14:creationId xmlns:p14="http://schemas.microsoft.com/office/powerpoint/2010/main" val="250930735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9" name="Picture 1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3" name="Rectangle 2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627AE32-C6A8-56AE-008D-3DB08405DE12}"/>
              </a:ext>
            </a:extLst>
          </p:cNvPr>
          <p:cNvSpPr>
            <a:spLocks noGrp="1"/>
          </p:cNvSpPr>
          <p:nvPr>
            <p:ph type="title"/>
          </p:nvPr>
        </p:nvSpPr>
        <p:spPr>
          <a:xfrm>
            <a:off x="6742108" y="629266"/>
            <a:ext cx="3307744" cy="1641986"/>
          </a:xfrm>
        </p:spPr>
        <p:txBody>
          <a:bodyPr vert="horz" lIns="91440" tIns="45720" rIns="91440" bIns="45720" rtlCol="0" anchor="t">
            <a:normAutofit/>
          </a:bodyPr>
          <a:lstStyle/>
          <a:p>
            <a:r>
              <a:rPr lang="en-US"/>
              <a:t>Thank You!</a:t>
            </a:r>
          </a:p>
        </p:txBody>
      </p:sp>
      <p:pic>
        <p:nvPicPr>
          <p:cNvPr id="8" name="Picture 7" descr="A group of trees in a forest&#10;&#10;Description automatically generated">
            <a:extLst>
              <a:ext uri="{FF2B5EF4-FFF2-40B4-BE49-F238E27FC236}">
                <a16:creationId xmlns:a16="http://schemas.microsoft.com/office/drawing/2014/main" id="{0ED51EE5-554F-974A-3865-1FD3057844B4}"/>
              </a:ext>
            </a:extLst>
          </p:cNvPr>
          <p:cNvPicPr>
            <a:picLocks noChangeAspect="1"/>
          </p:cNvPicPr>
          <p:nvPr/>
        </p:nvPicPr>
        <p:blipFill>
          <a:blip r:embed="rId7">
            <a:extLst>
              <a:ext uri="{28A0092B-C50C-407E-A947-70E740481C1C}">
                <a14:useLocalDpi xmlns:a14="http://schemas.microsoft.com/office/drawing/2010/main" val="0"/>
              </a:ext>
            </a:extLst>
          </a:blip>
          <a:srcRect t="15603" r="2" b="2"/>
          <a:stretch/>
        </p:blipFill>
        <p:spPr>
          <a:xfrm>
            <a:off x="-2" y="10"/>
            <a:ext cx="6094407" cy="6857990"/>
          </a:xfrm>
          <a:prstGeom prst="rect">
            <a:avLst/>
          </a:prstGeom>
        </p:spPr>
      </p:pic>
      <p:sp>
        <p:nvSpPr>
          <p:cNvPr id="3" name="Content Placeholder 2">
            <a:extLst>
              <a:ext uri="{FF2B5EF4-FFF2-40B4-BE49-F238E27FC236}">
                <a16:creationId xmlns:a16="http://schemas.microsoft.com/office/drawing/2014/main" id="{E7FFF6A2-5D58-A80B-C457-D7E98A1B44F0}"/>
              </a:ext>
            </a:extLst>
          </p:cNvPr>
          <p:cNvSpPr>
            <a:spLocks noGrp="1"/>
          </p:cNvSpPr>
          <p:nvPr>
            <p:ph sz="half" idx="1"/>
          </p:nvPr>
        </p:nvSpPr>
        <p:spPr>
          <a:xfrm>
            <a:off x="6936088" y="1524000"/>
            <a:ext cx="4673320" cy="4957823"/>
          </a:xfrm>
        </p:spPr>
        <p:txBody>
          <a:bodyPr vert="horz" lIns="91440" tIns="45720" rIns="91440" bIns="45720" rtlCol="0">
            <a:normAutofit/>
          </a:bodyPr>
          <a:lstStyle/>
          <a:p>
            <a:pPr marL="0" indent="0"/>
            <a:endParaRPr lang="en-US" dirty="0"/>
          </a:p>
          <a:p>
            <a:pPr marL="0" indent="0"/>
            <a:endParaRPr lang="en-US" dirty="0"/>
          </a:p>
          <a:p>
            <a:pPr marL="0" indent="0">
              <a:buNone/>
            </a:pPr>
            <a:r>
              <a:rPr lang="en-US" dirty="0"/>
              <a:t>Dawn Johnson					</a:t>
            </a:r>
          </a:p>
          <a:p>
            <a:pPr marL="0" indent="0">
              <a:buNone/>
            </a:pPr>
            <a:r>
              <a:rPr lang="en-US" dirty="0">
                <a:hlinkClick r:id="rId8"/>
              </a:rPr>
              <a:t>dawn@mandellpinder.com</a:t>
            </a:r>
            <a:r>
              <a:rPr lang="en-US" dirty="0"/>
              <a:t>	</a:t>
            </a:r>
          </a:p>
          <a:p>
            <a:pPr marL="0" indent="0">
              <a:buNone/>
            </a:pPr>
            <a:endParaRPr lang="en-US" dirty="0"/>
          </a:p>
          <a:p>
            <a:pPr marL="0" indent="0">
              <a:buNone/>
            </a:pPr>
            <a:r>
              <a:rPr lang="en-US" dirty="0"/>
              <a:t>Judy Wilson</a:t>
            </a:r>
          </a:p>
          <a:p>
            <a:pPr marL="0" indent="0">
              <a:buNone/>
            </a:pPr>
            <a:r>
              <a:rPr lang="en-US" dirty="0"/>
              <a:t>[email]</a:t>
            </a:r>
          </a:p>
          <a:p>
            <a:pPr marL="0" indent="0">
              <a:buNone/>
            </a:pPr>
            <a:r>
              <a:rPr lang="en-US" dirty="0"/>
              <a:t>	</a:t>
            </a:r>
          </a:p>
        </p:txBody>
      </p:sp>
    </p:spTree>
    <p:extLst>
      <p:ext uri="{BB962C8B-B14F-4D97-AF65-F5344CB8AC3E}">
        <p14:creationId xmlns:p14="http://schemas.microsoft.com/office/powerpoint/2010/main" val="418928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4" name="Rectangle 3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3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709204B1-2867-750F-B965-ACA258BC2266}"/>
              </a:ext>
            </a:extLst>
          </p:cNvPr>
          <p:cNvSpPr>
            <a:spLocks noGrp="1"/>
          </p:cNvSpPr>
          <p:nvPr>
            <p:ph type="title"/>
          </p:nvPr>
        </p:nvSpPr>
        <p:spPr>
          <a:xfrm>
            <a:off x="1103312" y="452718"/>
            <a:ext cx="8947522" cy="1400530"/>
          </a:xfrm>
        </p:spPr>
        <p:txBody>
          <a:bodyPr anchor="ctr">
            <a:normAutofit/>
          </a:bodyPr>
          <a:lstStyle/>
          <a:p>
            <a:r>
              <a:rPr lang="en-US" b="1">
                <a:solidFill>
                  <a:srgbClr val="FFFFFF"/>
                </a:solidFill>
              </a:rPr>
              <a:t>Introduction: Terminology</a:t>
            </a:r>
          </a:p>
        </p:txBody>
      </p:sp>
      <p:sp>
        <p:nvSpPr>
          <p:cNvPr id="3" name="Content Placeholder 2">
            <a:extLst>
              <a:ext uri="{FF2B5EF4-FFF2-40B4-BE49-F238E27FC236}">
                <a16:creationId xmlns:a16="http://schemas.microsoft.com/office/drawing/2014/main" id="{200CB77B-E752-AF3F-DDED-DA36AE223204}"/>
              </a:ext>
            </a:extLst>
          </p:cNvPr>
          <p:cNvSpPr>
            <a:spLocks noGrp="1"/>
          </p:cNvSpPr>
          <p:nvPr>
            <p:ph idx="1"/>
          </p:nvPr>
        </p:nvSpPr>
        <p:spPr>
          <a:xfrm>
            <a:off x="1103312" y="2763520"/>
            <a:ext cx="8946541" cy="3484879"/>
          </a:xfrm>
        </p:spPr>
        <p:txBody>
          <a:bodyPr>
            <a:normAutofit/>
          </a:bodyPr>
          <a:lstStyle/>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900" b="1" dirty="0">
                <a:effectLst/>
                <a:latin typeface="+mn-lt"/>
                <a:ea typeface="Calibri" panose="020F0502020204030204" pitchFamily="34" charset="0"/>
                <a:cs typeface="Times New Roman" panose="02020603050405020304" pitchFamily="18" charset="0"/>
              </a:rPr>
              <a:t>Indigenous rights</a:t>
            </a:r>
            <a:r>
              <a:rPr lang="en-US" sz="1900" dirty="0">
                <a:effectLst/>
                <a:latin typeface="+mn-lt"/>
                <a:ea typeface="Calibri" panose="020F0502020204030204" pitchFamily="34" charset="0"/>
                <a:cs typeface="Times New Roman" panose="02020603050405020304" pitchFamily="18" charset="0"/>
              </a:rPr>
              <a:t> – inherent rights held by Indigenous peoples</a:t>
            </a: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900" b="1" dirty="0">
                <a:effectLst/>
                <a:latin typeface="+mn-lt"/>
                <a:ea typeface="Calibri" panose="020F0502020204030204" pitchFamily="34" charset="0"/>
                <a:cs typeface="Times New Roman" panose="02020603050405020304" pitchFamily="18" charset="0"/>
              </a:rPr>
              <a:t>Aboriginal Rights</a:t>
            </a:r>
            <a:r>
              <a:rPr lang="en-US" sz="1900" dirty="0">
                <a:effectLst/>
                <a:latin typeface="+mn-lt"/>
                <a:ea typeface="Calibri" panose="020F0502020204030204" pitchFamily="34" charset="0"/>
                <a:cs typeface="Times New Roman" panose="02020603050405020304" pitchFamily="18" charset="0"/>
              </a:rPr>
              <a:t> – judge made rights (</a:t>
            </a:r>
            <a:r>
              <a:rPr lang="en-US" sz="1900" dirty="0" err="1">
                <a:effectLst/>
                <a:latin typeface="+mn-lt"/>
                <a:ea typeface="Calibri" panose="020F0502020204030204" pitchFamily="34" charset="0"/>
                <a:cs typeface="Times New Roman" panose="02020603050405020304" pitchFamily="18" charset="0"/>
              </a:rPr>
              <a:t>ie</a:t>
            </a:r>
            <a:r>
              <a:rPr lang="en-US" sz="1900" dirty="0">
                <a:effectLst/>
                <a:latin typeface="+mn-lt"/>
                <a:ea typeface="Calibri" panose="020F0502020204030204" pitchFamily="34" charset="0"/>
                <a:cs typeface="Times New Roman" panose="02020603050405020304" pitchFamily="18" charset="0"/>
              </a:rPr>
              <a:t>: hunting, fishing, title to lands)</a:t>
            </a: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900" b="1" dirty="0">
                <a:effectLst/>
                <a:latin typeface="+mn-lt"/>
                <a:ea typeface="Calibri" panose="020F0502020204030204" pitchFamily="34" charset="0"/>
                <a:cs typeface="Times New Roman" panose="02020603050405020304" pitchFamily="18" charset="0"/>
              </a:rPr>
              <a:t>Indigenous Laws</a:t>
            </a:r>
            <a:r>
              <a:rPr lang="en-US" sz="1900" dirty="0">
                <a:effectLst/>
                <a:latin typeface="+mn-lt"/>
                <a:ea typeface="Calibri" panose="020F0502020204030204" pitchFamily="34" charset="0"/>
                <a:cs typeface="Times New Roman" panose="02020603050405020304" pitchFamily="18" charset="0"/>
              </a:rPr>
              <a:t> – legal orders created by Indigenous Nations and governments, past and present</a:t>
            </a: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900" b="1" dirty="0">
                <a:effectLst/>
                <a:latin typeface="+mn-lt"/>
                <a:ea typeface="Calibri" panose="020F0502020204030204" pitchFamily="34" charset="0"/>
                <a:cs typeface="Times New Roman" panose="02020603050405020304" pitchFamily="18" charset="0"/>
              </a:rPr>
              <a:t>Aboriginal Law</a:t>
            </a:r>
            <a:r>
              <a:rPr lang="en-US" sz="1900" dirty="0">
                <a:effectLst/>
                <a:latin typeface="+mn-lt"/>
                <a:ea typeface="Calibri" panose="020F0502020204030204" pitchFamily="34" charset="0"/>
                <a:cs typeface="Times New Roman" panose="02020603050405020304" pitchFamily="18" charset="0"/>
              </a:rPr>
              <a:t> – body of Canadian law that regulates the relationship between the Crown and Aboriginal Peoples </a:t>
            </a: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900" b="1" dirty="0">
                <a:effectLst/>
                <a:latin typeface="+mn-lt"/>
                <a:ea typeface="Calibri" panose="020F0502020204030204" pitchFamily="34" charset="0"/>
                <a:cs typeface="Times New Roman" panose="02020603050405020304" pitchFamily="18" charset="0"/>
              </a:rPr>
              <a:t>Aboriginal Peoples</a:t>
            </a:r>
            <a:r>
              <a:rPr lang="en-US" sz="1900" dirty="0">
                <a:effectLst/>
                <a:latin typeface="+mn-lt"/>
                <a:ea typeface="Calibri" panose="020F0502020204030204" pitchFamily="34" charset="0"/>
                <a:cs typeface="Times New Roman" panose="02020603050405020304" pitchFamily="18" charset="0"/>
              </a:rPr>
              <a:t> – In Canadian domestic law, refers to First Nations, Inuit and Metis</a:t>
            </a: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900" b="1" dirty="0">
                <a:effectLst/>
                <a:latin typeface="+mn-lt"/>
                <a:ea typeface="Calibri" panose="020F0502020204030204" pitchFamily="34" charset="0"/>
                <a:cs typeface="Times New Roman" panose="02020603050405020304" pitchFamily="18" charset="0"/>
              </a:rPr>
              <a:t>Inherent Rights Holders</a:t>
            </a:r>
            <a:r>
              <a:rPr lang="en-US" sz="1900" dirty="0">
                <a:effectLst/>
                <a:latin typeface="+mn-lt"/>
                <a:ea typeface="Calibri" panose="020F0502020204030204" pitchFamily="34" charset="0"/>
                <a:cs typeface="Times New Roman" panose="02020603050405020304" pitchFamily="18" charset="0"/>
              </a:rPr>
              <a:t> – Indigenous peoples who hold inherent title and rights</a:t>
            </a:r>
          </a:p>
          <a:p>
            <a:pPr marL="342900" marR="0" lvl="0" indent="-342900">
              <a:lnSpc>
                <a:spcPct val="90000"/>
              </a:lnSpc>
              <a:spcBef>
                <a:spcPts val="0"/>
              </a:spcBef>
              <a:spcAft>
                <a:spcPts val="0"/>
              </a:spcAft>
              <a:buFont typeface="Arial" panose="020B0604020202020204" pitchFamily="34" charset="0"/>
              <a:buChar char="•"/>
              <a:tabLst>
                <a:tab pos="457200" algn="l"/>
              </a:tabLst>
            </a:pPr>
            <a:r>
              <a:rPr lang="en-US" sz="1900" b="1" dirty="0">
                <a:effectLst/>
                <a:latin typeface="+mn-lt"/>
                <a:ea typeface="Calibri" panose="020F0502020204030204" pitchFamily="34" charset="0"/>
                <a:cs typeface="Times New Roman" panose="02020603050405020304" pitchFamily="18" charset="0"/>
              </a:rPr>
              <a:t>Indigenous Governing Bodies</a:t>
            </a:r>
            <a:r>
              <a:rPr lang="en-US" sz="1900" dirty="0">
                <a:effectLst/>
                <a:latin typeface="+mn-lt"/>
                <a:ea typeface="Calibri" panose="020F0502020204030204" pitchFamily="34" charset="0"/>
                <a:cs typeface="Times New Roman" panose="02020603050405020304" pitchFamily="18" charset="0"/>
              </a:rPr>
              <a:t> – term used in legislation to recognize Indigenous governments, as self-determined by Indigenous peoples.</a:t>
            </a:r>
            <a:r>
              <a:rPr lang="en-US" sz="1900" b="1" dirty="0">
                <a:effectLst/>
                <a:latin typeface="+mn-lt"/>
                <a:ea typeface="Calibri" panose="020F0502020204030204" pitchFamily="34" charset="0"/>
                <a:cs typeface="Times New Roman" panose="02020603050405020304" pitchFamily="18" charset="0"/>
              </a:rPr>
              <a:t> </a:t>
            </a:r>
            <a:endParaRPr lang="en-US" sz="1900" dirty="0">
              <a:effectLst/>
              <a:latin typeface="+mn-lt"/>
              <a:ea typeface="Calibri" panose="020F0502020204030204" pitchFamily="34" charset="0"/>
              <a:cs typeface="Times New Roman" panose="02020603050405020304" pitchFamily="18" charset="0"/>
            </a:endParaRPr>
          </a:p>
          <a:p>
            <a:pPr marL="0" indent="0">
              <a:lnSpc>
                <a:spcPct val="90000"/>
              </a:lnSpc>
              <a:buNone/>
            </a:pPr>
            <a:endParaRPr lang="en-US" sz="1900" dirty="0">
              <a:latin typeface="+mn-lt"/>
            </a:endParaRPr>
          </a:p>
        </p:txBody>
      </p:sp>
    </p:spTree>
    <p:extLst>
      <p:ext uri="{BB962C8B-B14F-4D97-AF65-F5344CB8AC3E}">
        <p14:creationId xmlns:p14="http://schemas.microsoft.com/office/powerpoint/2010/main" val="290931521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28119C-D1C0-CAC4-D0FD-846EB03F5924}"/>
              </a:ext>
            </a:extLst>
          </p:cNvPr>
          <p:cNvSpPr>
            <a:spLocks noGrp="1"/>
          </p:cNvSpPr>
          <p:nvPr>
            <p:ph type="title"/>
          </p:nvPr>
        </p:nvSpPr>
        <p:spPr>
          <a:xfrm>
            <a:off x="648930" y="629267"/>
            <a:ext cx="6188190" cy="918978"/>
          </a:xfrm>
        </p:spPr>
        <p:txBody>
          <a:bodyPr>
            <a:normAutofit/>
          </a:bodyPr>
          <a:lstStyle/>
          <a:p>
            <a:r>
              <a:rPr lang="en-US" sz="4000" b="1" dirty="0">
                <a:solidFill>
                  <a:srgbClr val="EBEBEB"/>
                </a:solidFill>
              </a:rPr>
              <a:t>Inherent Rights</a:t>
            </a:r>
          </a:p>
        </p:txBody>
      </p:sp>
      <p:sp>
        <p:nvSpPr>
          <p:cNvPr id="3" name="Content Placeholder 2">
            <a:extLst>
              <a:ext uri="{FF2B5EF4-FFF2-40B4-BE49-F238E27FC236}">
                <a16:creationId xmlns:a16="http://schemas.microsoft.com/office/drawing/2014/main" id="{230AE48D-1BEC-9878-2BE5-6B661CAE81D8}"/>
              </a:ext>
            </a:extLst>
          </p:cNvPr>
          <p:cNvSpPr>
            <a:spLocks noGrp="1"/>
          </p:cNvSpPr>
          <p:nvPr>
            <p:ph idx="1"/>
          </p:nvPr>
        </p:nvSpPr>
        <p:spPr>
          <a:xfrm>
            <a:off x="645525" y="1854820"/>
            <a:ext cx="5511724" cy="4450773"/>
          </a:xfrm>
        </p:spPr>
        <p:txBody>
          <a:bodyPr>
            <a:normAutofit/>
          </a:bodyPr>
          <a:lstStyle/>
          <a:p>
            <a:pPr marL="0" indent="0">
              <a:buNone/>
            </a:pPr>
            <a:r>
              <a:rPr lang="en-US" dirty="0">
                <a:solidFill>
                  <a:srgbClr val="FFFFFF"/>
                </a:solidFill>
              </a:rPr>
              <a:t>Arise from the pre-existing use and occupation of their lands and practiced their cultures long before colonization and the formation of Canada as a colonial state.</a:t>
            </a:r>
          </a:p>
          <a:p>
            <a:pPr marL="0" indent="0">
              <a:buNone/>
            </a:pPr>
            <a:endParaRPr lang="en-US" dirty="0">
              <a:solidFill>
                <a:srgbClr val="FFFFFF"/>
              </a:solidFill>
            </a:endParaRPr>
          </a:p>
          <a:p>
            <a:pPr marL="0" indent="0">
              <a:buNone/>
            </a:pPr>
            <a:r>
              <a:rPr lang="en-US" dirty="0">
                <a:solidFill>
                  <a:srgbClr val="FFFFFF"/>
                </a:solidFill>
              </a:rPr>
              <a:t>Includes the right of self-government, and the right of Indigenous peoples to maintain and develop their cultural practices, languages, spiritual beliefs, and knowledge systems.</a:t>
            </a:r>
          </a:p>
        </p:txBody>
      </p:sp>
      <p:sp>
        <p:nvSpPr>
          <p:cNvPr id="28"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 name="Picture 5" descr="A fire pit with rocks around it&#10;&#10;Description automatically generated">
            <a:extLst>
              <a:ext uri="{FF2B5EF4-FFF2-40B4-BE49-F238E27FC236}">
                <a16:creationId xmlns:a16="http://schemas.microsoft.com/office/drawing/2014/main" id="{EC69AF64-9DE0-E251-A255-D76C40BDCF64}"/>
              </a:ext>
            </a:extLst>
          </p:cNvPr>
          <p:cNvPicPr>
            <a:picLocks noChangeAspect="1"/>
          </p:cNvPicPr>
          <p:nvPr/>
        </p:nvPicPr>
        <p:blipFill>
          <a:blip r:embed="rId4">
            <a:extLst>
              <a:ext uri="{28A0092B-C50C-407E-A947-70E740481C1C}">
                <a14:useLocalDpi xmlns:a14="http://schemas.microsoft.com/office/drawing/2010/main" val="0"/>
              </a:ext>
            </a:extLst>
          </a:blip>
          <a:srcRect l="31400" r="1432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422363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616E64-A96A-3557-D5F2-C72D4C2D5AFE}"/>
              </a:ext>
            </a:extLst>
          </p:cNvPr>
          <p:cNvSpPr>
            <a:spLocks noGrp="1"/>
          </p:cNvSpPr>
          <p:nvPr>
            <p:ph type="title"/>
          </p:nvPr>
        </p:nvSpPr>
        <p:spPr>
          <a:xfrm>
            <a:off x="5283571" y="203335"/>
            <a:ext cx="5176405" cy="1542337"/>
          </a:xfrm>
        </p:spPr>
        <p:txBody>
          <a:bodyPr>
            <a:normAutofit/>
          </a:bodyPr>
          <a:lstStyle/>
          <a:p>
            <a:pPr>
              <a:lnSpc>
                <a:spcPct val="90000"/>
              </a:lnSpc>
            </a:pPr>
            <a:r>
              <a:rPr lang="en-US" sz="3600" b="1" dirty="0"/>
              <a:t>Section 35 of the </a:t>
            </a:r>
            <a:r>
              <a:rPr lang="en-US" sz="3600" b="1" i="1" dirty="0"/>
              <a:t>Constitution Act, 1982</a:t>
            </a:r>
            <a:endParaRPr lang="en-US" sz="3200" dirty="0"/>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Front steps and columns of a majestic city building">
            <a:extLst>
              <a:ext uri="{FF2B5EF4-FFF2-40B4-BE49-F238E27FC236}">
                <a16:creationId xmlns:a16="http://schemas.microsoft.com/office/drawing/2014/main" id="{9707C3E2-4BF0-630C-44CE-C00628B2698B}"/>
              </a:ext>
            </a:extLst>
          </p:cNvPr>
          <p:cNvPicPr>
            <a:picLocks noChangeAspect="1"/>
          </p:cNvPicPr>
          <p:nvPr/>
        </p:nvPicPr>
        <p:blipFill>
          <a:blip r:embed="rId4"/>
          <a:srcRect l="24623" r="26972" b="-1"/>
          <a:stretch/>
        </p:blipFill>
        <p:spPr>
          <a:xfrm>
            <a:off x="-11914" y="9"/>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60959F5-7D32-B67B-57D7-A5AE93AB4BBE}"/>
              </a:ext>
            </a:extLst>
          </p:cNvPr>
          <p:cNvSpPr>
            <a:spLocks noGrp="1"/>
          </p:cNvSpPr>
          <p:nvPr>
            <p:ph idx="1"/>
          </p:nvPr>
        </p:nvSpPr>
        <p:spPr>
          <a:xfrm>
            <a:off x="5560157" y="1758575"/>
            <a:ext cx="5806208" cy="4483850"/>
          </a:xfrm>
        </p:spPr>
        <p:txBody>
          <a:bodyPr>
            <a:normAutofit lnSpcReduction="10000"/>
          </a:bodyPr>
          <a:lstStyle/>
          <a:p>
            <a:pPr marL="0" indent="0">
              <a:lnSpc>
                <a:spcPct val="90000"/>
              </a:lnSpc>
              <a:buNone/>
            </a:pPr>
            <a:r>
              <a:rPr lang="en-US" dirty="0"/>
              <a:t>35(1) The existing aboriginal and treaty rights of the aboriginal peoples of Canada are hereby recognized and affirmed.</a:t>
            </a:r>
          </a:p>
          <a:p>
            <a:pPr marL="0" indent="0">
              <a:lnSpc>
                <a:spcPct val="90000"/>
              </a:lnSpc>
              <a:buNone/>
            </a:pPr>
            <a:r>
              <a:rPr lang="en-US" dirty="0"/>
              <a:t>	(2) In this Act, aboriginal peoples of 	Canada includes the Indian, Inuit and 	Métis peoples of Canada.</a:t>
            </a:r>
          </a:p>
          <a:p>
            <a:pPr marL="0" indent="0">
              <a:lnSpc>
                <a:spcPct val="90000"/>
              </a:lnSpc>
              <a:buNone/>
            </a:pPr>
            <a:r>
              <a:rPr lang="en-US" dirty="0"/>
              <a:t>	(3) For greater </a:t>
            </a:r>
            <a:r>
              <a:rPr lang="en-US" dirty="0">
                <a:latin typeface="+mn-lt"/>
              </a:rPr>
              <a:t>certainty</a:t>
            </a:r>
            <a:r>
              <a:rPr lang="en-US" dirty="0"/>
              <a:t>, in subsection (1) 	treaty rights includes rights that now exist 	by way of land claims agreements or 	may be so acquired.</a:t>
            </a:r>
          </a:p>
          <a:p>
            <a:pPr marL="0" indent="0">
              <a:lnSpc>
                <a:spcPct val="90000"/>
              </a:lnSpc>
              <a:buNone/>
            </a:pPr>
            <a:r>
              <a:rPr lang="en-US" dirty="0"/>
              <a:t>	(4) Notwithstanding any other provision of 	this Act, the aboriginal and treaty rights 	referred to in subsection (1) are  	guaranteed equally to male and female 	persons.”</a:t>
            </a:r>
          </a:p>
        </p:txBody>
      </p:sp>
    </p:spTree>
    <p:extLst>
      <p:ext uri="{BB962C8B-B14F-4D97-AF65-F5344CB8AC3E}">
        <p14:creationId xmlns:p14="http://schemas.microsoft.com/office/powerpoint/2010/main" val="365992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04D2CDB-D61C-ACC7-76CD-A656A5FDBDA0}"/>
              </a:ext>
            </a:extLst>
          </p:cNvPr>
          <p:cNvSpPr>
            <a:spLocks noGrp="1"/>
          </p:cNvSpPr>
          <p:nvPr>
            <p:ph type="title"/>
          </p:nvPr>
        </p:nvSpPr>
        <p:spPr>
          <a:xfrm>
            <a:off x="648930" y="629267"/>
            <a:ext cx="9252154" cy="1016654"/>
          </a:xfrm>
        </p:spPr>
        <p:txBody>
          <a:bodyPr>
            <a:normAutofit/>
          </a:bodyPr>
          <a:lstStyle/>
          <a:p>
            <a:r>
              <a:rPr lang="en-US" sz="4000" b="1" dirty="0">
                <a:solidFill>
                  <a:srgbClr val="EBEBEB"/>
                </a:solidFill>
              </a:rPr>
              <a:t>Background: History of UNDRIP</a:t>
            </a:r>
            <a:r>
              <a:rPr lang="en-US" sz="4000" dirty="0">
                <a:solidFill>
                  <a:srgbClr val="EBEBEB"/>
                </a:solidFill>
              </a:rPr>
              <a:t>		</a:t>
            </a:r>
          </a:p>
        </p:txBody>
      </p:sp>
      <p:sp>
        <p:nvSpPr>
          <p:cNvPr id="13" name="Rectangle 12">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CBE73730-E931-4D02-3694-0C3D4B1C508F}"/>
              </a:ext>
            </a:extLst>
          </p:cNvPr>
          <p:cNvGraphicFramePr>
            <a:graphicFrameLocks noGrp="1"/>
          </p:cNvGraphicFramePr>
          <p:nvPr>
            <p:ph idx="1"/>
            <p:extLst>
              <p:ext uri="{D42A27DB-BD31-4B8C-83A1-F6EECF244321}">
                <p14:modId xmlns:p14="http://schemas.microsoft.com/office/powerpoint/2010/main" val="1675137614"/>
              </p:ext>
            </p:extLst>
          </p:nvPr>
        </p:nvGraphicFramePr>
        <p:xfrm>
          <a:off x="648930" y="2603230"/>
          <a:ext cx="10895370" cy="3360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294312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6CED-EEC8-5A78-B696-72A043319DB9}"/>
              </a:ext>
            </a:extLst>
          </p:cNvPr>
          <p:cNvSpPr>
            <a:spLocks noGrp="1"/>
          </p:cNvSpPr>
          <p:nvPr>
            <p:ph type="title"/>
          </p:nvPr>
        </p:nvSpPr>
        <p:spPr/>
        <p:txBody>
          <a:bodyPr/>
          <a:lstStyle/>
          <a:p>
            <a:r>
              <a:rPr lang="en-US" sz="4000" b="1" dirty="0"/>
              <a:t>Background: Canada’s Adoption of UNDRIP</a:t>
            </a:r>
          </a:p>
        </p:txBody>
      </p:sp>
      <p:sp>
        <p:nvSpPr>
          <p:cNvPr id="3" name="Content Placeholder 2">
            <a:extLst>
              <a:ext uri="{FF2B5EF4-FFF2-40B4-BE49-F238E27FC236}">
                <a16:creationId xmlns:a16="http://schemas.microsoft.com/office/drawing/2014/main" id="{2B6F985F-D183-1723-40C0-B4A7E7CE97B8}"/>
              </a:ext>
            </a:extLst>
          </p:cNvPr>
          <p:cNvSpPr>
            <a:spLocks noGrp="1"/>
          </p:cNvSpPr>
          <p:nvPr>
            <p:ph idx="1"/>
          </p:nvPr>
        </p:nvSpPr>
        <p:spPr>
          <a:xfrm>
            <a:off x="1393638" y="2087417"/>
            <a:ext cx="9404723" cy="4193309"/>
          </a:xfrm>
        </p:spPr>
        <p:txBody>
          <a:bodyPr>
            <a:normAutofit lnSpcReduction="10000"/>
          </a:bodyPr>
          <a:lstStyle/>
          <a:p>
            <a:pPr marL="0" indent="0">
              <a:buNone/>
            </a:pPr>
            <a:r>
              <a:rPr lang="en-US" sz="2400" dirty="0"/>
              <a:t>Adopted by Canada in 2010 with reservations:</a:t>
            </a:r>
          </a:p>
          <a:p>
            <a:pPr marL="0" indent="0" algn="ctr">
              <a:buNone/>
            </a:pPr>
            <a:r>
              <a:rPr lang="en-US" sz="2400" dirty="0"/>
              <a:t>“The Declaration is an aspirational document which speaks to the individual and collective rights of Indigenous peoples, taking into account their specific cultural, social and economic circumstances.”</a:t>
            </a:r>
          </a:p>
          <a:p>
            <a:pPr marL="0" indent="0">
              <a:buNone/>
            </a:pPr>
            <a:r>
              <a:rPr lang="en-US" sz="2400" dirty="0"/>
              <a:t>May 2016, Canada announced its acceptance of UNDRIP without qualification:</a:t>
            </a:r>
          </a:p>
          <a:p>
            <a:pPr marL="0" indent="0" algn="ctr">
              <a:buNone/>
            </a:pPr>
            <a:r>
              <a:rPr lang="en-US" sz="2400" dirty="0"/>
              <a:t>“I’m here to announce, on behalf of Canada, that we are now a full supporter of the Declaration without qualification. We intend nothing less than to adopt and implement the declaration in accordance with the Canadian Constitution .”</a:t>
            </a:r>
          </a:p>
        </p:txBody>
      </p:sp>
    </p:spTree>
    <p:extLst>
      <p:ext uri="{BB962C8B-B14F-4D97-AF65-F5344CB8AC3E}">
        <p14:creationId xmlns:p14="http://schemas.microsoft.com/office/powerpoint/2010/main" val="2181594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EAD5-FCDE-D8BC-153E-F7D60C3EB07C}"/>
              </a:ext>
            </a:extLst>
          </p:cNvPr>
          <p:cNvSpPr>
            <a:spLocks noGrp="1"/>
          </p:cNvSpPr>
          <p:nvPr>
            <p:ph type="title"/>
          </p:nvPr>
        </p:nvSpPr>
        <p:spPr>
          <a:xfrm>
            <a:off x="646111" y="452718"/>
            <a:ext cx="9495416" cy="997391"/>
          </a:xfrm>
        </p:spPr>
        <p:txBody>
          <a:bodyPr/>
          <a:lstStyle/>
          <a:p>
            <a:r>
              <a:rPr lang="en-US" sz="4000" b="1" dirty="0"/>
              <a:t>UNDRIP Overview</a:t>
            </a:r>
          </a:p>
        </p:txBody>
      </p:sp>
      <p:sp>
        <p:nvSpPr>
          <p:cNvPr id="3" name="Content Placeholder 2">
            <a:extLst>
              <a:ext uri="{FF2B5EF4-FFF2-40B4-BE49-F238E27FC236}">
                <a16:creationId xmlns:a16="http://schemas.microsoft.com/office/drawing/2014/main" id="{4E600FC7-257C-C152-668A-400541C11BB9}"/>
              </a:ext>
            </a:extLst>
          </p:cNvPr>
          <p:cNvSpPr>
            <a:spLocks noGrp="1"/>
          </p:cNvSpPr>
          <p:nvPr>
            <p:ph idx="1"/>
          </p:nvPr>
        </p:nvSpPr>
        <p:spPr>
          <a:xfrm>
            <a:off x="1622729" y="1644786"/>
            <a:ext cx="8946541" cy="4195481"/>
          </a:xfrm>
        </p:spPr>
        <p:txBody>
          <a:bodyPr>
            <a:normAutofit fontScale="92500" lnSpcReduction="10000"/>
          </a:bodyPr>
          <a:lstStyle/>
          <a:p>
            <a:r>
              <a:rPr lang="en-US" sz="2600" dirty="0"/>
              <a:t>Establishes a universal framework of </a:t>
            </a:r>
            <a:r>
              <a:rPr lang="en-US" sz="2600" b="1" u="sng" dirty="0"/>
              <a:t>minimum standards</a:t>
            </a:r>
            <a:r>
              <a:rPr lang="en-US" sz="2600" b="1" dirty="0"/>
              <a:t> </a:t>
            </a:r>
            <a:r>
              <a:rPr lang="en-US" sz="2600" dirty="0"/>
              <a:t>for the survival, dignity and well-being of the indigenous peoples of the world.</a:t>
            </a:r>
          </a:p>
          <a:p>
            <a:r>
              <a:rPr lang="en-US" sz="2600" dirty="0"/>
              <a:t>Emphasizes self-determination, autonomy, and participation of Indigenous peoples in decisions that affect them.</a:t>
            </a:r>
          </a:p>
          <a:p>
            <a:r>
              <a:rPr lang="en-US" sz="2600" dirty="0"/>
              <a:t>Does not create new rights, but affirms the pre-existing and inherent rights of Indigenous Peoples worldwide </a:t>
            </a:r>
          </a:p>
          <a:p>
            <a:r>
              <a:rPr lang="en-US" sz="2600" dirty="0"/>
              <a:t>Collective and individual rights</a:t>
            </a:r>
          </a:p>
          <a:p>
            <a:r>
              <a:rPr lang="en-US" sz="2600" dirty="0"/>
              <a:t>Is not s. 35</a:t>
            </a:r>
          </a:p>
          <a:p>
            <a:pPr marL="0" indent="0">
              <a:buNone/>
            </a:pPr>
            <a:endParaRPr lang="en-US" dirty="0"/>
          </a:p>
        </p:txBody>
      </p:sp>
    </p:spTree>
    <p:extLst>
      <p:ext uri="{BB962C8B-B14F-4D97-AF65-F5344CB8AC3E}">
        <p14:creationId xmlns:p14="http://schemas.microsoft.com/office/powerpoint/2010/main" val="4235695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F1D112-2038-A9EC-8295-3D5CC47A2418}"/>
              </a:ext>
            </a:extLst>
          </p:cNvPr>
          <p:cNvSpPr>
            <a:spLocks noGrp="1"/>
          </p:cNvSpPr>
          <p:nvPr>
            <p:ph type="title"/>
          </p:nvPr>
        </p:nvSpPr>
        <p:spPr>
          <a:xfrm>
            <a:off x="648929" y="1063417"/>
            <a:ext cx="3505495" cy="4675396"/>
          </a:xfrm>
        </p:spPr>
        <p:txBody>
          <a:bodyPr anchor="ctr">
            <a:normAutofit/>
          </a:bodyPr>
          <a:lstStyle/>
          <a:p>
            <a:r>
              <a:rPr lang="en-US" sz="4000" b="1">
                <a:solidFill>
                  <a:srgbClr val="F2F2F2"/>
                </a:solidFill>
              </a:rPr>
              <a:t>Core Principles</a:t>
            </a:r>
            <a:endParaRPr lang="en-US" sz="4000" b="1" dirty="0">
              <a:solidFill>
                <a:srgbClr val="F2F2F2"/>
              </a:solidFill>
            </a:endParaRPr>
          </a:p>
        </p:txBody>
      </p:sp>
      <p:sp>
        <p:nvSpPr>
          <p:cNvPr id="11" name="Rectangle 10">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6B5A8096-5116-2BEC-4B39-CD834C34A253}"/>
              </a:ext>
            </a:extLst>
          </p:cNvPr>
          <p:cNvGraphicFramePr>
            <a:graphicFrameLocks noGrp="1"/>
          </p:cNvGraphicFramePr>
          <p:nvPr>
            <p:ph idx="1"/>
            <p:extLst>
              <p:ext uri="{D42A27DB-BD31-4B8C-83A1-F6EECF244321}">
                <p14:modId xmlns:p14="http://schemas.microsoft.com/office/powerpoint/2010/main" val="1759570575"/>
              </p:ext>
            </p:extLst>
          </p:nvPr>
        </p:nvGraphicFramePr>
        <p:xfrm>
          <a:off x="5123687" y="484632"/>
          <a:ext cx="6584099" cy="5888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7610629"/>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1375</TotalTime>
  <Words>2482</Words>
  <Application>Microsoft Macintosh PowerPoint</Application>
  <PresentationFormat>Widescreen</PresentationFormat>
  <Paragraphs>154</Paragraphs>
  <Slides>24</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Arial</vt:lpstr>
      <vt:lpstr>Century Gothic</vt:lpstr>
      <vt:lpstr>Symbol</vt:lpstr>
      <vt:lpstr>Wingdings</vt:lpstr>
      <vt:lpstr>Wingdings 3</vt:lpstr>
      <vt:lpstr>Ion</vt:lpstr>
      <vt:lpstr>UNDRIP 101</vt:lpstr>
      <vt:lpstr>Presentation Overview</vt:lpstr>
      <vt:lpstr>Introduction: Terminology</vt:lpstr>
      <vt:lpstr>Inherent Rights</vt:lpstr>
      <vt:lpstr>Section 35 of the Constitution Act, 1982</vt:lpstr>
      <vt:lpstr>Background: History of UNDRIP  </vt:lpstr>
      <vt:lpstr>Background: Canada’s Adoption of UNDRIP</vt:lpstr>
      <vt:lpstr>UNDRIP Overview</vt:lpstr>
      <vt:lpstr>Core Principles</vt:lpstr>
      <vt:lpstr>Domestic Implementation: Legislation  </vt:lpstr>
      <vt:lpstr>Bill 38: Indigenous Self-Government in Child and Family Services Amendment Act</vt:lpstr>
      <vt:lpstr>UNDRIPA and DRIPA Action Plans</vt:lpstr>
      <vt:lpstr>Domestic Implementation: Case Law</vt:lpstr>
      <vt:lpstr>Federal Act</vt:lpstr>
      <vt:lpstr>Domestic Implementation: Case Law</vt:lpstr>
      <vt:lpstr>Case Law</vt:lpstr>
      <vt:lpstr>Key Provisions related to Child &amp; Family Wellbeing </vt:lpstr>
      <vt:lpstr>Key Provisions related to Child &amp; Family Wellbeing </vt:lpstr>
      <vt:lpstr>Key Provisions related to Jurisdiction</vt:lpstr>
      <vt:lpstr>Key Provisions related to Shared Decision Making</vt:lpstr>
      <vt:lpstr>Importance of UNDRIP in Child and Family Services</vt:lpstr>
      <vt:lpstr>Strategies for Implementing UNDRIP in Child and Family Services</vt:lpstr>
      <vt:lpstr>Questions &amp; 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Dawn Johnson</dc:creator>
  <cp:lastModifiedBy>Michelle Doherty</cp:lastModifiedBy>
  <cp:revision>15</cp:revision>
  <dcterms:created xsi:type="dcterms:W3CDTF">2024-08-12T22:00:49Z</dcterms:created>
  <dcterms:modified xsi:type="dcterms:W3CDTF">2024-09-16T01:37:02Z</dcterms:modified>
</cp:coreProperties>
</file>