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308" r:id="rId7"/>
    <p:sldId id="311" r:id="rId8"/>
    <p:sldId id="325" r:id="rId9"/>
    <p:sldId id="323" r:id="rId10"/>
    <p:sldId id="314" r:id="rId11"/>
    <p:sldId id="287" r:id="rId12"/>
    <p:sldId id="315" r:id="rId13"/>
    <p:sldId id="324" r:id="rId14"/>
    <p:sldId id="317" r:id="rId15"/>
    <p:sldId id="326" r:id="rId16"/>
    <p:sldId id="320" r:id="rId17"/>
    <p:sldId id="321" r:id="rId18"/>
    <p:sldId id="271" r:id="rId19"/>
    <p:sldId id="303" r:id="rId20"/>
    <p:sldId id="327" r:id="rId21"/>
    <p:sldId id="322" r:id="rId22"/>
  </p:sldIdLst>
  <p:sldSz cx="12192000" cy="6858000"/>
  <p:notesSz cx="6858000" cy="9144000"/>
  <p:embeddedFontLst>
    <p:embeddedFont>
      <p:font typeface="Playfair Display" panose="00000500000000000000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675AB-7C45-438C-AB5D-7061289FA1EA}" v="57" dt="2026-07-15T05:13:42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 snapToObjects="1">
      <p:cViewPr>
        <p:scale>
          <a:sx n="70" d="100"/>
          <a:sy n="70" d="100"/>
        </p:scale>
        <p:origin x="5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98EF6-3F3A-482E-8699-C63F55CF87DE}" type="datetimeFigureOut">
              <a:rPr lang="en-CA" smtClean="0"/>
              <a:t>2026-07-15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12C81-958D-4E6C-82BC-90DD0C606F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216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society-my.sharepoint.com/personal/cblackst_fncaringsociety_com/_layouts/15/Doc.aspx?sourcedoc=%7B0C7207E9-0536-430E-B446-4D10A198C2A0%7D&amp;file=JuneComparing%20Canada%27s%20Plan%20and%20Loving%20Justice3.pptx&amp;action=edit&amp;mobileredirect=true&amp;DefaultItemOpen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Canadian Human Rights Tribunal is considering two plans to fully and permanently end Canada’s discrimination in First Nations Child &amp; Family Services:</a:t>
            </a:r>
          </a:p>
          <a:p>
            <a:r>
              <a:rPr lang="en-CA" dirty="0"/>
              <a:t>The First Nations-led Loving Justice plan and Canada’s Plan.</a:t>
            </a:r>
          </a:p>
          <a:p>
            <a:r>
              <a:rPr lang="en-CA" dirty="0"/>
              <a:t>Dr. Blackstock will share a lot of detail on the two plans, but I want to talk to you about Canada’s tactics. Canada is going trying to sell this plan to us. Let me tell you what I heard when Canada, when Lisa Legault, came to the Yukon to talk to Chiefs about this plan. I’m sure you’ve had similar experiences in your own regions.</a:t>
            </a:r>
          </a:p>
          <a:p>
            <a:r>
              <a:rPr lang="en-CA" b="1" dirty="0"/>
              <a:t>Describe meeting with Lisa Legault.</a:t>
            </a:r>
          </a:p>
          <a:p>
            <a:r>
              <a:rPr lang="en-CA" b="0" dirty="0"/>
              <a:t>You know what Canada is doing about clean water, major projects, pipelines through your territories, data centres, land claims, Jordan’s Principle—do you think Canada will do a better job of ending its own discrimination against our children?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21D65-15C6-4C16-B0BC-6D0FA619CE0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2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21D65-15C6-4C16-B0BC-6D0FA619CE0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5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note: discuss substantive equality as a guiding principle in Jordan’s Principle, but Canada has no operational definition and no decision matrix)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21D65-15C6-4C16-B0BC-6D0FA619CE0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1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2D3748"/>
                </a:solidFill>
                <a:latin typeface="+mn-lt"/>
              </a:rPr>
              <a:t>On previous slide, not included here: 2025 CHRT 80, para 61:</a:t>
            </a:r>
            <a:r>
              <a:rPr lang="en-US" sz="1200" b="0" i="0" dirty="0">
                <a:solidFill>
                  <a:srgbClr val="2D3748"/>
                </a:solidFill>
                <a:latin typeface="+mn-lt"/>
              </a:rPr>
              <a:t> Orders are meant to safeguard</a:t>
            </a:r>
            <a:r>
              <a:rPr lang="en-US" sz="1400" b="1" i="0" dirty="0">
                <a:solidFill>
                  <a:srgbClr val="2D3748"/>
                </a:solidFill>
                <a:latin typeface="+mn-lt"/>
              </a:rPr>
              <a:t> multiple generations</a:t>
            </a:r>
            <a:r>
              <a:rPr lang="en-US" sz="1200" b="0" i="0" dirty="0">
                <a:solidFill>
                  <a:srgbClr val="2D3748"/>
                </a:solidFill>
                <a:latin typeface="+mn-lt"/>
              </a:rPr>
              <a:t> — not just children in the system today.</a:t>
            </a:r>
            <a:r>
              <a:rPr lang="en-US" sz="1200" b="0" i="0" dirty="0">
                <a:solidFill>
                  <a:srgbClr val="2B5E80"/>
                </a:solidFill>
                <a:latin typeface="+mn-lt"/>
              </a:rPr>
              <a:t> </a:t>
            </a:r>
            <a:r>
              <a:rPr lang="en-US" sz="1200" b="0" i="0" dirty="0">
                <a:solidFill>
                  <a:srgbClr val="2B5E80"/>
                </a:solidFill>
                <a:latin typeface="+mn-lt"/>
                <a:hlinkClick r:id="rId3" tooltip="JuneComparing Canada's Plan and Loving Justice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[3]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21D65-15C6-4C16-B0BC-6D0FA619CE0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899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9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0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9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7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6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31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10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ici pour modifier le style de titre du modèle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aringsociety-my.sharepoint.com/personal/cblackst_fncaringsociety_com/_layouts/15/Doc.aspx?sourcedoc=%7B107D2FBD-C81F-4E04-A08B-EC97893EEBC9%7D&amp;file=April%2023%20Loving%20Justice%20and%20Canada%27s%20Plan%20.pptx&amp;action=edit&amp;mobileredirect=true&amp;DefaultItemOpen=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aringsociety-my.sharepoint.com/personal/cblackst_fncaringsociety_com/_layouts/15/Doc.aspx?sourcedoc=%7B74E9E4FE-8B98-43B8-80B8-5C9C112706DA%7D&amp;file=AFN%20Resolution%20Minimum%20Human%20Rights%20Standards%20for%20First%20Nations%20Child%20and%20Family%20Services%20Reform%201.docx&amp;action=default&amp;mobileredirect=true&amp;DefaultItemOpen=1" TargetMode="External"/><Relationship Id="rId5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urchildrenourway.ca/loving-justice-national-plan-to-end-canadas-discrimination-in-first-nations-child-and-family-servi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urchildrenourway.ca/wp-content/uploads/2026/02/2026-Jan-30-Webinar-NCCC-An-Overview-of-Loving-Justice-and-Canadas-Plan-Webinaire-CHRT-80-Apercu-des-plans-Loving-Justice-et-Canada-Presentatio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aringsociety-my.sharepoint.com/personal/cblackst_fncaringsociety_com/_layouts/15/Doc.aspx?sourcedoc=%7BE8DCB4D9-7B8A-4FA9-B6C7-59513CB3F16A%7D&amp;file=22026%20Jul%202%20Long-Term%20Reform%20of%20FNCFS%20-%20long.pptx&amp;action=edit&amp;mobileredirect=true&amp;DefaultItemOpen=1" TargetMode="Externa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" y="-272263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2167383"/>
            <a:ext cx="609600" cy="38100"/>
          </a:xfrm>
          <a:prstGeom prst="rect">
            <a:avLst/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4" name="Rectangle 3"/>
          <p:cNvSpPr/>
          <p:nvPr/>
        </p:nvSpPr>
        <p:spPr>
          <a:xfrm>
            <a:off x="457200" y="6238875"/>
            <a:ext cx="11277600" cy="9525"/>
          </a:xfrm>
          <a:prstGeom prst="rect">
            <a:avLst/>
          </a:prstGeom>
          <a:solidFill>
            <a:srgbClr val="4A7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457188" y="1843487"/>
            <a:ext cx="2398092" cy="152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CA" sz="992" b="1" i="0" noProof="0" dirty="0">
                <a:solidFill>
                  <a:srgbClr val="C17D3C"/>
                </a:solidFill>
                <a:latin typeface="Aptos"/>
              </a:rPr>
              <a:t>Séance plénière de l'APN — 16 juillet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8" y="2376874"/>
            <a:ext cx="6505858" cy="18870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fr-CA" sz="3467" b="1" i="0" noProof="0" dirty="0">
                <a:solidFill>
                  <a:srgbClr val="F4F1EC"/>
                </a:solidFill>
                <a:latin typeface="Playfair Display"/>
              </a:rPr>
              <a:t>Réforme à long terme des services à l’enfance et à la famille des Premières Nations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88" y="4431246"/>
            <a:ext cx="4066924" cy="2476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CA" sz="1457" b="0" i="0" noProof="0" dirty="0">
                <a:solidFill>
                  <a:srgbClr val="E8C882"/>
                </a:solidFill>
                <a:latin typeface="Aptos"/>
              </a:rPr>
              <a:t>Normes minimales pour mettre fin à la discrimination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88" y="6572481"/>
            <a:ext cx="6022483" cy="1327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CA" sz="863" b="0" i="0" noProof="0" dirty="0">
                <a:solidFill>
                  <a:srgbClr val="C8D2DC"/>
                </a:solidFill>
                <a:latin typeface="Aptos"/>
              </a:rPr>
              <a:t>Francis Verreault-Paul, Chef régional et responsable du dossier des services aux enfants et aux familles des Premières Nations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5517" y="6400639"/>
            <a:ext cx="4440318" cy="1327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CA" sz="863" b="0" i="0" noProof="0" dirty="0">
                <a:solidFill>
                  <a:srgbClr val="C8D2DC"/>
                </a:solidFill>
                <a:latin typeface="Aptos"/>
              </a:rPr>
              <a:t>La Cheffe Pauline Frost, présidente de la Commission nationale des Chefs pour les enfants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3156" y="6585737"/>
            <a:ext cx="3181961" cy="1327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CA" sz="863" b="0" i="0" noProof="0" dirty="0">
                <a:solidFill>
                  <a:srgbClr val="C8D2DC"/>
                </a:solidFill>
                <a:latin typeface="Aptos"/>
              </a:rPr>
              <a:t>Cindy Blackstock, PhD, directrice générale de la Société de soutien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153150" y="1924611"/>
            <a:ext cx="5593109" cy="4475015"/>
          </a:xfrm>
          <a:prstGeom prst="roundRect">
            <a:avLst>
              <a:gd name="adj" fmla="val 1734"/>
            </a:avLst>
          </a:prstGeom>
          <a:noFill/>
          <a:ln w="25400">
            <a:solidFill>
              <a:srgbClr val="9B2D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26690" y="1052141"/>
            <a:ext cx="11338619" cy="600372"/>
          </a:xfrm>
          <a:prstGeom prst="rect">
            <a:avLst/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26690" y="1042202"/>
            <a:ext cx="50800" cy="600372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426690" y="1919200"/>
            <a:ext cx="5593109" cy="4480665"/>
          </a:xfrm>
          <a:prstGeom prst="roundRect">
            <a:avLst>
              <a:gd name="adj" fmla="val 1734"/>
            </a:avLst>
          </a:prstGeom>
          <a:solidFill>
            <a:srgbClr val="F4F1EC"/>
          </a:solidFill>
          <a:ln w="25400">
            <a:solidFill>
              <a:srgbClr val="3A7D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445740" y="1924611"/>
            <a:ext cx="5555009" cy="737830"/>
          </a:xfrm>
          <a:prstGeom prst="rect">
            <a:avLst/>
          </a:prstGeom>
          <a:solidFill>
            <a:srgbClr val="3A7D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6180412" y="1919201"/>
            <a:ext cx="5555009" cy="747814"/>
          </a:xfrm>
          <a:prstGeom prst="rect">
            <a:avLst/>
          </a:prstGeom>
          <a:solidFill>
            <a:srgbClr val="9B2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307717" y="458134"/>
            <a:ext cx="11336437" cy="11079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FR" sz="3600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indépendante de la loi et suivi continu</a:t>
            </a:r>
          </a:p>
          <a:p>
            <a:pPr algn="l"/>
            <a:endParaRPr sz="3600" b="1" i="0" dirty="0">
              <a:solidFill>
                <a:srgbClr val="1A2C4E"/>
              </a:solidFill>
              <a:latin typeface="Playfair Display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689" y="969043"/>
            <a:ext cx="11434086" cy="769437"/>
          </a:xfrm>
          <a:prstGeom prst="rect">
            <a:avLst/>
          </a:prstGeom>
          <a:noFill/>
        </p:spPr>
        <p:txBody>
          <a:bodyPr wrap="square" lIns="137156" tIns="76198" rIns="137156" bIns="76198">
            <a:spAutoFit/>
          </a:bodyPr>
          <a:lstStyle/>
          <a:p>
            <a:pPr algn="l"/>
            <a:r>
              <a:rPr lang="fr-FR" sz="2000" b="0" i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L'histoire montre que le Canada retombera dans des schémas discriminatoires : la réforme rend-elle une telle récidive structurellement impossible 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821" y="2034287"/>
            <a:ext cx="327012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pour </a:t>
            </a:r>
            <a:r>
              <a:rPr lang="en-CA" b="1" i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CA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 </a:t>
            </a:r>
            <a:r>
              <a:rPr lang="en-CA" b="1" i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aimante</a:t>
            </a:r>
            <a:endParaRPr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hlinkClick r:id="rId3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071" y="3733579"/>
            <a:ext cx="5442678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contrôle exercé par le tribunal se poursuit 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pendant au moins cinq ans et jusqu’à ce qu’il soit démontré que la discrimination a pris fin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1821" y="2747340"/>
            <a:ext cx="455252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</a:t>
            </a: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indépendant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évaluation des résultats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136" y="3175666"/>
            <a:ext cx="5398914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Mécanisme alternatif 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règlement des litiges avec </a:t>
            </a:r>
          </a:p>
          <a:p>
            <a:pPr algn="l">
              <a:lnSpc>
                <a:spcPts val="2000"/>
              </a:lnSpc>
            </a:pP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recours devant le tribunal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1820" y="4596602"/>
            <a:ext cx="5348047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Fonds de défense en justice : 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dispositions </a:t>
            </a:r>
          </a:p>
          <a:p>
            <a:pPr algn="l">
              <a:lnSpc>
                <a:spcPts val="2000"/>
              </a:lnSpc>
            </a:pP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relatives à l'accès à la justice permettant </a:t>
            </a:r>
          </a:p>
          <a:p>
            <a:pPr algn="l">
              <a:lnSpc>
                <a:spcPts val="2000"/>
              </a:lnSpc>
            </a:pP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plaignants de faire valoir leurs droits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8071" y="5421195"/>
            <a:ext cx="4809009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Protections légales 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 les représailles au </a:t>
            </a:r>
          </a:p>
          <a:p>
            <a:pPr algn="l">
              <a:lnSpc>
                <a:spcPts val="2000"/>
              </a:lnSpc>
            </a:pP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06696" y="1985331"/>
            <a:ext cx="2680221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du Canada</a:t>
            </a:r>
            <a:endParaRPr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hlinkClick r:id="rId3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61614" y="2745038"/>
            <a:ext cx="513747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décisions existantes du TDCP sont </a:t>
            </a:r>
          </a:p>
          <a:p>
            <a:pPr algn="l"/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remplacées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le plan du Canada</a:t>
            </a:r>
            <a:endParaRPr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69479" y="3405242"/>
            <a:ext cx="5471691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de la compétence du TDCP 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aucune décision </a:t>
            </a:r>
          </a:p>
          <a:p>
            <a:pPr algn="l">
              <a:lnSpc>
                <a:spcPts val="2000"/>
              </a:lnSpc>
            </a:pP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Tribunal ne s'applique au CFS en dehors de </a:t>
            </a:r>
          </a:p>
          <a:p>
            <a:pPr algn="l">
              <a:lnSpc>
                <a:spcPts val="2000"/>
              </a:lnSpc>
            </a:pP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l'Ontario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69479" y="4292881"/>
            <a:ext cx="5206554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futurs litiges 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seront renvoyés devant un </a:t>
            </a:r>
          </a:p>
          <a:p>
            <a:pPr algn="l">
              <a:lnSpc>
                <a:spcPts val="2000"/>
              </a:lnSpc>
            </a:pP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 tribunal national de règlement des litiges, </a:t>
            </a:r>
          </a:p>
          <a:p>
            <a:pPr algn="l">
              <a:lnSpc>
                <a:spcPts val="2000"/>
              </a:lnSpc>
            </a:pP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le président sera désigné par le Canada</a:t>
            </a:r>
            <a:endParaRPr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6132" y="5177041"/>
            <a:ext cx="5450210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2000"/>
              </a:lnSpc>
            </a:pP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mise en œuvre </a:t>
            </a: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dépendra en grande partie 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</a:p>
          <a:p>
            <a:pPr algn="l">
              <a:lnSpc>
                <a:spcPts val="2000"/>
              </a:lnSpc>
            </a:pP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législation et des choix politiques à venir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6564" y="5836095"/>
            <a:ext cx="5397885" cy="7899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fonds de soutien aux litiges. </a:t>
            </a: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protections légales contre les représailles</a:t>
            </a:r>
          </a:p>
          <a:p>
            <a:pPr algn="l"/>
            <a:endParaRPr lang="en-CA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642830" y="6532200"/>
            <a:ext cx="115416" cy="1245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0" b="0" i="0">
                <a:solidFill>
                  <a:srgbClr val="5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50933-B5FE-E33C-746B-17A7C5647AF8}"/>
              </a:ext>
            </a:extLst>
          </p:cNvPr>
          <p:cNvSpPr txBox="1"/>
          <p:nvPr/>
        </p:nvSpPr>
        <p:spPr>
          <a:xfrm>
            <a:off x="543325" y="358071"/>
            <a:ext cx="1141338" cy="1442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937" b="1" i="0" dirty="0" err="1">
                <a:solidFill>
                  <a:srgbClr val="98622F"/>
                </a:solidFill>
                <a:latin typeface="Aptos"/>
              </a:rPr>
              <a:t>Norme</a:t>
            </a:r>
            <a:r>
              <a:rPr lang="en-CA" sz="937" b="1" i="0" dirty="0">
                <a:solidFill>
                  <a:srgbClr val="98622F"/>
                </a:solidFill>
                <a:latin typeface="Aptos"/>
              </a:rPr>
              <a:t> </a:t>
            </a:r>
            <a:r>
              <a:rPr lang="en-CA" sz="937" b="1" i="0" dirty="0" err="1">
                <a:solidFill>
                  <a:srgbClr val="98622F"/>
                </a:solidFill>
                <a:latin typeface="Aptos"/>
              </a:rPr>
              <a:t>minimale</a:t>
            </a:r>
            <a:r>
              <a:rPr lang="en-CA" sz="937" b="1" i="0" dirty="0">
                <a:solidFill>
                  <a:srgbClr val="98622F"/>
                </a:solidFill>
                <a:latin typeface="Aptos"/>
              </a:rPr>
              <a:t> n° 5</a:t>
            </a:r>
          </a:p>
        </p:txBody>
      </p:sp>
    </p:spTree>
    <p:extLst>
      <p:ext uri="{BB962C8B-B14F-4D97-AF65-F5344CB8AC3E}">
        <p14:creationId xmlns:p14="http://schemas.microsoft.com/office/powerpoint/2010/main" val="298181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18952"/>
            <a:ext cx="5686582" cy="346334"/>
          </a:xfrm>
          <a:prstGeom prst="rect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5000" y="2084456"/>
            <a:ext cx="190500" cy="19050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5000" y="3615039"/>
            <a:ext cx="190500" cy="190500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5000" y="5169994"/>
            <a:ext cx="190500" cy="190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62974" y="1600150"/>
            <a:ext cx="5761131" cy="346335"/>
          </a:xfrm>
          <a:prstGeom prst="rect">
            <a:avLst/>
          </a:prstGeom>
          <a:solidFill>
            <a:srgbClr val="2D5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243" y="3972795"/>
            <a:ext cx="369379" cy="36937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485" y="392132"/>
            <a:ext cx="10084492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Accès à la justice, protection contre les représailles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485" y="886467"/>
            <a:ext cx="10682615" cy="776366"/>
          </a:xfrm>
          <a:prstGeom prst="rect">
            <a:avLst/>
          </a:prstGeom>
          <a:noFill/>
        </p:spPr>
        <p:txBody>
          <a:bodyPr wrap="square" lIns="114297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La responsabilité du Canada doit être indépendante, contraignante et exécutoire — elle ne doit pas dépendre de la volonté du Canada de mettre en œuvre les recommandations formulées par des instances qu'il contrôle.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782" y="1623082"/>
            <a:ext cx="327012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pour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justice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aimante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4F1E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9000" y="2036419"/>
            <a:ext cx="4927600" cy="36933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mécanisme de règlement des litiges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fondé sur des principes, public et accessible, applicable tant aux plaintes systémiques qu’aux plaintes individuelles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 protection explicite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contre les représailles pour toute personne ayant recours au mécanisme de règlement des litiges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fonds dédié aux frais de justice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afin de garantir l’accès à la justice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65379" y="1667454"/>
            <a:ext cx="2680221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national du Canada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4F1E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41576" y="2079821"/>
            <a:ext cx="5467350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 de la compétence du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TDCP — les ordonnances existantes sont remplacées ; le CHRT ne supervise plus le CFS en dehors de l'Ontario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41576" y="2885313"/>
            <a:ext cx="5467350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nouveau Tribunal des litiges 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ne pas confondre avec le TCDP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: le Tribunal national de règlement des litiges, présidé par le président désigné par le Canada, sera chargé de traiter les futurs litiges.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56756" y="3969882"/>
            <a:ext cx="5467350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 dépendante de la législation future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des choix politiques : aucune protection juridique intégrée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41576" y="4785231"/>
            <a:ext cx="5117024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Organismes consultatifs régionaux — ils font part de leurs préoccupations,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 le Canada conserve le pouvoir de mise en œuvre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41576" y="5626589"/>
            <a:ext cx="5155257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 de fonds de défense en justice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pas 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d'équivalent à un fonds de défense en justice 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 de mesures de protection contre les représailles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536123" y="6486362"/>
            <a:ext cx="115416" cy="1245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srgbClr val="4A55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56" name="Picture 18" descr="image.png">
            <a:extLst>
              <a:ext uri="{FF2B5EF4-FFF2-40B4-BE49-F238E27FC236}">
                <a16:creationId xmlns:a16="http://schemas.microsoft.com/office/drawing/2014/main" id="{4206C57A-57D7-BFDC-4434-54ED08D38B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751" y="2863265"/>
            <a:ext cx="369379" cy="369379"/>
          </a:xfrm>
          <a:prstGeom prst="rect">
            <a:avLst/>
          </a:prstGeom>
        </p:spPr>
      </p:pic>
      <p:pic>
        <p:nvPicPr>
          <p:cNvPr id="58" name="Picture 18" descr="image.png">
            <a:extLst>
              <a:ext uri="{FF2B5EF4-FFF2-40B4-BE49-F238E27FC236}">
                <a16:creationId xmlns:a16="http://schemas.microsoft.com/office/drawing/2014/main" id="{25B4C6D2-2D02-341E-E122-0181E3F0CE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242" y="2150426"/>
            <a:ext cx="369379" cy="369379"/>
          </a:xfrm>
          <a:prstGeom prst="rect">
            <a:avLst/>
          </a:prstGeom>
        </p:spPr>
      </p:pic>
      <p:pic>
        <p:nvPicPr>
          <p:cNvPr id="60" name="Picture 18" descr="image.png">
            <a:extLst>
              <a:ext uri="{FF2B5EF4-FFF2-40B4-BE49-F238E27FC236}">
                <a16:creationId xmlns:a16="http://schemas.microsoft.com/office/drawing/2014/main" id="{9B22D161-C235-02FC-0216-6B5DE99811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243" y="4757538"/>
            <a:ext cx="369379" cy="369379"/>
          </a:xfrm>
          <a:prstGeom prst="rect">
            <a:avLst/>
          </a:prstGeom>
        </p:spPr>
      </p:pic>
      <p:pic>
        <p:nvPicPr>
          <p:cNvPr id="62" name="Picture 18" descr="image.png">
            <a:extLst>
              <a:ext uri="{FF2B5EF4-FFF2-40B4-BE49-F238E27FC236}">
                <a16:creationId xmlns:a16="http://schemas.microsoft.com/office/drawing/2014/main" id="{8F341960-604B-904D-43F3-22713AD3B4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243" y="5582202"/>
            <a:ext cx="369379" cy="369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1FDB2-2EC2-B5BD-3E60-FEDD5641E7B4}"/>
              </a:ext>
            </a:extLst>
          </p:cNvPr>
          <p:cNvSpPr txBox="1"/>
          <p:nvPr/>
        </p:nvSpPr>
        <p:spPr>
          <a:xfrm>
            <a:off x="533386" y="235365"/>
            <a:ext cx="1202252" cy="152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92" b="1" i="0" u="none" strike="noStrike" kern="1200" cap="none" spc="0" normalizeH="0" baseline="0" noProof="0" dirty="0" err="1">
                <a:ln>
                  <a:noFill/>
                </a:ln>
                <a:solidFill>
                  <a:srgbClr val="7A4E1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Norme</a:t>
            </a:r>
            <a:r>
              <a:rPr kumimoji="0" lang="en-CA" sz="992" b="1" i="0" u="none" strike="noStrike" kern="1200" cap="none" spc="0" normalizeH="0" baseline="0" noProof="0" dirty="0">
                <a:ln>
                  <a:noFill/>
                </a:ln>
                <a:solidFill>
                  <a:srgbClr val="7A4E1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r>
              <a:rPr kumimoji="0" lang="en-CA" sz="992" b="1" i="0" u="none" strike="noStrike" kern="1200" cap="none" spc="0" normalizeH="0" baseline="0" noProof="0" dirty="0" err="1">
                <a:ln>
                  <a:noFill/>
                </a:ln>
                <a:solidFill>
                  <a:srgbClr val="7A4E1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minimale</a:t>
            </a:r>
            <a:r>
              <a:rPr kumimoji="0" lang="en-CA" sz="992" b="1" i="0" u="none" strike="noStrike" kern="1200" cap="none" spc="0" normalizeH="0" baseline="0" noProof="0" dirty="0">
                <a:ln>
                  <a:noFill/>
                </a:ln>
                <a:solidFill>
                  <a:srgbClr val="7A4E1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n° </a:t>
            </a:r>
            <a:r>
              <a:rPr kumimoji="0" lang="en-CA" sz="992" b="1" i="0" u="none" strike="noStrike" kern="1200" cap="none" spc="0" normalizeH="0" baseline="0" noProof="0" dirty="0">
                <a:ln>
                  <a:noFill/>
                </a:ln>
                <a:solidFill>
                  <a:srgbClr val="7A4E1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6</a:t>
            </a:r>
            <a:endParaRPr kumimoji="0" sz="992" b="1" i="0" u="none" strike="noStrike" kern="1200" cap="none" spc="0" normalizeH="0" baseline="0" noProof="0" dirty="0">
              <a:ln>
                <a:noFill/>
              </a:ln>
              <a:solidFill>
                <a:srgbClr val="7A4E1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7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5673" y="1659928"/>
            <a:ext cx="11277600" cy="1114224"/>
          </a:xfrm>
          <a:prstGeom prst="roundRect">
            <a:avLst>
              <a:gd name="adj" fmla="val 5343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0300" y="2006600"/>
            <a:ext cx="10414000" cy="5375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Malgré l'augmentation des dépenses, le ministère ignore si les résultats se sont améliorés, notamment en ce qui concerne les inégalités socio-économiques. L'évaluation des résultats reste limitée. Le renforcement des capacités est essentiel.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1196" y="1755224"/>
            <a:ext cx="462497" cy="462585"/>
          </a:xfrm>
          <a:prstGeom prst="rect">
            <a:avLst/>
          </a:prstGeom>
        </p:spPr>
      </p:pic>
      <p:pic>
        <p:nvPicPr>
          <p:cNvPr id="13" name="Picture 12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200" y="1790700"/>
            <a:ext cx="165100" cy="1651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6905" y="6008077"/>
            <a:ext cx="11277600" cy="514052"/>
          </a:xfrm>
          <a:prstGeom prst="roundRect">
            <a:avLst>
              <a:gd name="adj" fmla="val 7866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31869" y="6041369"/>
            <a:ext cx="692743" cy="422671"/>
          </a:xfrm>
          <a:prstGeom prst="roundRect">
            <a:avLst>
              <a:gd name="adj" fmla="val 9014"/>
            </a:avLst>
          </a:prstGeom>
          <a:solidFill>
            <a:srgbClr val="4A7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35463" y="6028892"/>
            <a:ext cx="751926" cy="422671"/>
          </a:xfrm>
          <a:prstGeom prst="roundRect">
            <a:avLst>
              <a:gd name="adj" fmla="val 9014"/>
            </a:avLst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307" y="365943"/>
            <a:ext cx="638266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Renforcement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</a:t>
            </a:r>
            <a:r>
              <a:rPr kumimoji="0" lang="en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capacités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673" y="981496"/>
            <a:ext cx="11248832" cy="553998"/>
          </a:xfrm>
          <a:prstGeom prst="rect">
            <a:avLst/>
          </a:prstGeom>
          <a:noFill/>
        </p:spPr>
        <p:txBody>
          <a:bodyPr wrap="square" lIns="137156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l'absence d'un fonds dédié au renforcement des capacités, les Premières Nations et leurs organismes ne peuvent pas développer l'expertise et les infrastructures nécessaires pour gérer leurs propres systèmes.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3693" y="1717374"/>
            <a:ext cx="9779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 du vérificateur général du Canada (2026)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0436" y="6099504"/>
            <a:ext cx="358652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mot «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capacité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» </a:t>
            </a: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apparaît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E8C8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5953" y="6083429"/>
            <a:ext cx="654439" cy="338552"/>
          </a:xfrm>
          <a:prstGeom prst="rect">
            <a:avLst/>
          </a:prstGeom>
          <a:noFill/>
        </p:spPr>
        <p:txBody>
          <a:bodyPr wrap="square" lIns="106677" tIns="30479" rIns="106677" bIns="30479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F1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2×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79479" y="6082523"/>
            <a:ext cx="322505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9AA5B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national du Canada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9AA5B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41920" y="6083429"/>
            <a:ext cx="1200745" cy="338552"/>
          </a:xfrm>
          <a:prstGeom prst="rect">
            <a:avLst/>
          </a:prstGeom>
          <a:noFill/>
        </p:spPr>
        <p:txBody>
          <a:bodyPr wrap="square" lIns="106677" tIns="30479" rIns="106677" bIns="30479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F1E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04846" y="6084114"/>
            <a:ext cx="288813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9AA5B4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Justice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9AA5B4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aimante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9AA5B4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48921" y="5905781"/>
            <a:ext cx="13349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6D98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tooltip="22026 Jul 2 Long-Term Reform of FNCFS -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617232" y="6495887"/>
            <a:ext cx="117273" cy="1193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6" b="0" i="0" u="none" strike="noStrike" kern="1200" cap="none" spc="0" normalizeH="0" baseline="0" noProof="0">
                <a:ln>
                  <a:noFill/>
                </a:ln>
                <a:solidFill>
                  <a:srgbClr val="686F7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D5D4B-0E51-44F3-46F4-BFDAC49D9EE7}"/>
              </a:ext>
            </a:extLst>
          </p:cNvPr>
          <p:cNvSpPr txBox="1"/>
          <p:nvPr/>
        </p:nvSpPr>
        <p:spPr>
          <a:xfrm>
            <a:off x="531039" y="219509"/>
            <a:ext cx="976229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lvl="0"/>
            <a:r>
              <a:rPr lang="en-CA" sz="800" b="1" dirty="0" err="1">
                <a:solidFill>
                  <a:srgbClr val="7A4E1E"/>
                </a:solidFill>
                <a:latin typeface="Aptos"/>
              </a:rPr>
              <a:t>Norme</a:t>
            </a:r>
            <a:r>
              <a:rPr lang="en-CA" sz="800" b="1" dirty="0">
                <a:solidFill>
                  <a:srgbClr val="7A4E1E"/>
                </a:solidFill>
                <a:latin typeface="Aptos"/>
              </a:rPr>
              <a:t> </a:t>
            </a:r>
            <a:r>
              <a:rPr lang="en-CA" sz="800" b="1" dirty="0" err="1">
                <a:solidFill>
                  <a:srgbClr val="7A4E1E"/>
                </a:solidFill>
                <a:latin typeface="Aptos"/>
              </a:rPr>
              <a:t>minimale</a:t>
            </a:r>
            <a:r>
              <a:rPr lang="en-CA" sz="800" b="1" dirty="0">
                <a:solidFill>
                  <a:srgbClr val="7A4E1E"/>
                </a:solidFill>
                <a:latin typeface="Aptos"/>
              </a:rPr>
              <a:t> </a:t>
            </a:r>
            <a:r>
              <a:rPr lang="en-CA" sz="800" b="1" dirty="0">
                <a:solidFill>
                  <a:srgbClr val="98622F"/>
                </a:solidFill>
                <a:latin typeface="Aptos"/>
              </a:rPr>
              <a:t>n° 7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7A4E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E5E09-876A-8ADE-174D-8B5E688FE488}"/>
              </a:ext>
            </a:extLst>
          </p:cNvPr>
          <p:cNvSpPr/>
          <p:nvPr/>
        </p:nvSpPr>
        <p:spPr>
          <a:xfrm>
            <a:off x="419899" y="2895763"/>
            <a:ext cx="5609653" cy="367605"/>
          </a:xfrm>
          <a:prstGeom prst="rect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116CD-8D3A-AD30-1678-F217302F2CF1}"/>
              </a:ext>
            </a:extLst>
          </p:cNvPr>
          <p:cNvSpPr/>
          <p:nvPr/>
        </p:nvSpPr>
        <p:spPr>
          <a:xfrm>
            <a:off x="6195839" y="2897947"/>
            <a:ext cx="5471219" cy="367605"/>
          </a:xfrm>
          <a:prstGeom prst="rect">
            <a:avLst/>
          </a:prstGeom>
          <a:solidFill>
            <a:srgbClr val="2D5F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7F2A2-F156-12AB-7B4F-A505081611C7}"/>
              </a:ext>
            </a:extLst>
          </p:cNvPr>
          <p:cNvSpPr txBox="1"/>
          <p:nvPr/>
        </p:nvSpPr>
        <p:spPr>
          <a:xfrm>
            <a:off x="491176" y="2953324"/>
            <a:ext cx="253434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pour </a:t>
            </a:r>
            <a:r>
              <a:rPr kumimoji="0" lang="en-C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justice </a:t>
            </a:r>
            <a:r>
              <a:rPr kumimoji="0" lang="en-C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aimante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4F1E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225E0-A9E6-360D-C44A-E9B2BD420538}"/>
              </a:ext>
            </a:extLst>
          </p:cNvPr>
          <p:cNvSpPr txBox="1"/>
          <p:nvPr/>
        </p:nvSpPr>
        <p:spPr>
          <a:xfrm>
            <a:off x="598801" y="3473786"/>
            <a:ext cx="5326716" cy="22057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renforcement des capacités financé au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titre des besoins opérationnels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 ligne de financement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spécifique et distincte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consacrée au renforcement des capacités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 méthodologie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fondée sur les besoins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avec les données réelles comme filet de sécurité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DE26FC-0ACE-2D21-9F27-7E96DFD6ECC2}"/>
              </a:ext>
            </a:extLst>
          </p:cNvPr>
          <p:cNvSpPr txBox="1"/>
          <p:nvPr/>
        </p:nvSpPr>
        <p:spPr>
          <a:xfrm>
            <a:off x="6406298" y="2951016"/>
            <a:ext cx="2075889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national du Canada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4F1E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11" descr="image.png">
            <a:extLst>
              <a:ext uri="{FF2B5EF4-FFF2-40B4-BE49-F238E27FC236}">
                <a16:creationId xmlns:a16="http://schemas.microsoft.com/office/drawing/2014/main" id="{7C89A9DD-400A-17CB-8234-91C8971081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501" y="3473786"/>
            <a:ext cx="367605" cy="367605"/>
          </a:xfrm>
          <a:prstGeom prst="rect">
            <a:avLst/>
          </a:prstGeom>
        </p:spPr>
      </p:pic>
      <p:pic>
        <p:nvPicPr>
          <p:cNvPr id="36" name="Picture 19" descr="image.png">
            <a:extLst>
              <a:ext uri="{FF2B5EF4-FFF2-40B4-BE49-F238E27FC236}">
                <a16:creationId xmlns:a16="http://schemas.microsoft.com/office/drawing/2014/main" id="{88E5D260-9413-7860-EA48-E53D94647C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0863" y="3499022"/>
            <a:ext cx="352874" cy="35287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83AE52C-5D40-6B37-D579-3878BEF9FCFB}"/>
              </a:ext>
            </a:extLst>
          </p:cNvPr>
          <p:cNvSpPr txBox="1"/>
          <p:nvPr/>
        </p:nvSpPr>
        <p:spPr>
          <a:xfrm>
            <a:off x="6482865" y="3462890"/>
            <a:ext cx="51821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Enveloppe fixe :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absence de fonds spécifiques destinés au renforcement des capacités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collectivités sont confrontées à des choix difficiles :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investir dans le renforcement des capacités au détriment des services directs destinés aux enfants</a:t>
            </a:r>
            <a:endParaRPr kumimoji="0" lang="en-CA" sz="2000" i="0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Picture 11" descr="image.png">
            <a:extLst>
              <a:ext uri="{FF2B5EF4-FFF2-40B4-BE49-F238E27FC236}">
                <a16:creationId xmlns:a16="http://schemas.microsoft.com/office/drawing/2014/main" id="{AE23707B-228D-7411-1DD8-0AA8991943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34" y="4008748"/>
            <a:ext cx="367605" cy="367605"/>
          </a:xfrm>
          <a:prstGeom prst="rect">
            <a:avLst/>
          </a:prstGeom>
        </p:spPr>
      </p:pic>
      <p:pic>
        <p:nvPicPr>
          <p:cNvPr id="45" name="Picture 11" descr="image.png">
            <a:extLst>
              <a:ext uri="{FF2B5EF4-FFF2-40B4-BE49-F238E27FC236}">
                <a16:creationId xmlns:a16="http://schemas.microsoft.com/office/drawing/2014/main" id="{28DA2B84-85A6-A679-9043-9624992BFA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00" y="4619633"/>
            <a:ext cx="367605" cy="367605"/>
          </a:xfrm>
          <a:prstGeom prst="rect">
            <a:avLst/>
          </a:prstGeom>
        </p:spPr>
      </p:pic>
      <p:pic>
        <p:nvPicPr>
          <p:cNvPr id="47" name="Picture 19" descr="image.png">
            <a:extLst>
              <a:ext uri="{FF2B5EF4-FFF2-40B4-BE49-F238E27FC236}">
                <a16:creationId xmlns:a16="http://schemas.microsoft.com/office/drawing/2014/main" id="{2354583D-599A-A27D-26D7-D736D1AF08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4178" y="4118560"/>
            <a:ext cx="352874" cy="35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3583" y="2655242"/>
            <a:ext cx="5486400" cy="1179314"/>
          </a:xfrm>
          <a:prstGeom prst="roundRect">
            <a:avLst>
              <a:gd name="adj" fmla="val 323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7625"/>
          </a:xfrm>
          <a:prstGeom prst="rect">
            <a:avLst/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870" y="1024681"/>
            <a:ext cx="11500998" cy="676746"/>
          </a:xfrm>
          <a:prstGeom prst="rect">
            <a:avLst/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98" y="1024681"/>
            <a:ext cx="50800" cy="55245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4200" y="1827953"/>
            <a:ext cx="5486400" cy="656500"/>
          </a:xfrm>
          <a:prstGeom prst="roundRect">
            <a:avLst>
              <a:gd name="adj" fmla="val 11764"/>
            </a:avLst>
          </a:prstGeom>
          <a:solidFill>
            <a:srgbClr val="1A4A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4901" y="1877603"/>
            <a:ext cx="539520" cy="5395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3400" y="3910756"/>
            <a:ext cx="5486400" cy="874410"/>
          </a:xfrm>
          <a:prstGeom prst="roundRect">
            <a:avLst>
              <a:gd name="adj" fmla="val 323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2200" y="1811365"/>
            <a:ext cx="5486400" cy="691413"/>
          </a:xfrm>
          <a:prstGeom prst="roundRect">
            <a:avLst>
              <a:gd name="adj" fmla="val 11764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8562" y="1864581"/>
            <a:ext cx="586321" cy="58632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172200" y="2655242"/>
            <a:ext cx="5486400" cy="701575"/>
          </a:xfrm>
          <a:prstGeom prst="roundRect">
            <a:avLst>
              <a:gd name="adj" fmla="val 543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72200" y="3433018"/>
            <a:ext cx="5486400" cy="701575"/>
          </a:xfrm>
          <a:prstGeom prst="roundRect">
            <a:avLst>
              <a:gd name="adj" fmla="val 543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72200" y="4210794"/>
            <a:ext cx="5486400" cy="701575"/>
          </a:xfrm>
          <a:prstGeom prst="roundRect">
            <a:avLst>
              <a:gd name="adj" fmla="val 543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8519" y="306940"/>
            <a:ext cx="6785512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CA" sz="4000" b="1" dirty="0">
                <a:solidFill>
                  <a:srgbClr val="1A2C4E"/>
                </a:solidFill>
                <a:latin typeface="Playfair Display"/>
              </a:rPr>
              <a:t>Le modèle régional canadien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639" y="955077"/>
            <a:ext cx="11500999" cy="646327"/>
          </a:xfrm>
          <a:prstGeom prst="rect">
            <a:avLst/>
          </a:prstGeom>
          <a:noFill/>
        </p:spPr>
        <p:txBody>
          <a:bodyPr wrap="square" lIns="137156" tIns="76198" rIns="137156" bIns="76198">
            <a:spAutoFit/>
          </a:bodyPr>
          <a:lstStyle/>
          <a:p>
            <a:r>
              <a:rPr lang="fr-CA" sz="1600" i="1" dirty="0">
                <a:solidFill>
                  <a:srgbClr val="1A2C4E"/>
                </a:solidFill>
                <a:latin typeface="Aptos"/>
              </a:rPr>
              <a:t>Le modèle canadien régionalise </a:t>
            </a:r>
            <a:r>
              <a:rPr lang="fr-CA" sz="1600" b="1" i="1" dirty="0">
                <a:solidFill>
                  <a:srgbClr val="1A2C4E"/>
                </a:solidFill>
                <a:latin typeface="Aptos"/>
              </a:rPr>
              <a:t>la mise en œuvre </a:t>
            </a:r>
            <a:r>
              <a:rPr lang="fr-CA" sz="1600" i="1" dirty="0">
                <a:solidFill>
                  <a:srgbClr val="1A2C4E"/>
                </a:solidFill>
                <a:latin typeface="Aptos"/>
              </a:rPr>
              <a:t>d’un cadre national défini par le Canada : les régions négocient la manière de l’appliquer, et non la question de savoir si le cadre lui-même respecte les normes en matière de droits de la personne.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09584" y="1972069"/>
            <a:ext cx="299928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CA" sz="2400" b="1" dirty="0">
                <a:solidFill>
                  <a:srgbClr val="F4F1EC"/>
                </a:solidFill>
                <a:latin typeface="Aptos"/>
              </a:rPr>
              <a:t>Ce qui est négociable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8764" y="2566020"/>
            <a:ext cx="5549853" cy="3447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 le cadre canadien est-il appliqué?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modalités de mise en œuvre régionales et la prestation des services dans les limites de l’enveloppe budgétaire définie par le Canada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Secrétariats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régionaux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d'un secrétariat régional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Structures de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gouvernance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régionales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 d'étayer les </a:t>
            </a:r>
            <a:r>
              <a:rPr lang="fr-FR" sz="1600" b="1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</a:t>
            </a:r>
            <a:r>
              <a:rPr lang="fr-FR" sz="16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adressées au Canada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Évaluations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programmes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régionaux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 d'étayer les </a:t>
            </a:r>
            <a:r>
              <a:rPr lang="fr-FR" sz="1600" b="1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</a:t>
            </a:r>
            <a:r>
              <a:rPr lang="fr-FR" sz="16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adressées au Canada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8818" y="1984779"/>
            <a:ext cx="3849644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CA" sz="2400" b="1" dirty="0">
                <a:solidFill>
                  <a:srgbClr val="F4F1EC"/>
                </a:solidFill>
                <a:latin typeface="Aptos"/>
              </a:rPr>
              <a:t>Ce qui n’est PAS négociable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73707" y="2890457"/>
            <a:ext cx="4377802" cy="5057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Fixés par le Canada — les régions ne peuvent pas 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négocier les niveaux de financement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1A4A6E"/>
              </a:solidFill>
              <a:effectLst/>
              <a:uLnTx/>
              <a:uFillTx/>
              <a:latin typeface="Aptos"/>
              <a:ea typeface="+mn-ea"/>
              <a:cs typeface="+mn-cs"/>
              <a:hlinkClick r:id="rId4" tooltip="April 23 Loving Justice and Canada's Plan 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3457" y="2596096"/>
            <a:ext cx="556723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Montants et formules de financement de base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93292" y="3817321"/>
            <a:ext cx="5145747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Canada définit les orientations générales — les régions les mettent en œuvre dans le cadre national défini par le Canada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88619" y="3505339"/>
            <a:ext cx="264976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Architecture du cadre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47597" y="4969080"/>
            <a:ext cx="4760594" cy="7763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l'absence d'accord d'ici le 30 septembre 2026, le Canada mettra en œuvre le cadre national le 1er avril 2027.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88619" y="4663061"/>
            <a:ext cx="398025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pouvoir du Canada d'imposer</a:t>
            </a:r>
          </a:p>
        </p:txBody>
      </p:sp>
    </p:spTree>
    <p:extLst>
      <p:ext uri="{BB962C8B-B14F-4D97-AF65-F5344CB8AC3E}">
        <p14:creationId xmlns:p14="http://schemas.microsoft.com/office/powerpoint/2010/main" val="162410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rd Left"/>
          <p:cNvSpPr/>
          <p:nvPr/>
        </p:nvSpPr>
        <p:spPr>
          <a:xfrm>
            <a:off x="533400" y="1600200"/>
            <a:ext cx="5379720" cy="4739800"/>
          </a:xfrm>
          <a:prstGeom prst="roundRect">
            <a:avLst>
              <a:gd name="adj" fmla="val 800"/>
            </a:avLst>
          </a:prstGeom>
          <a:solidFill>
            <a:srgbClr val="F4F7FA"/>
          </a:solidFill>
          <a:ln w="12700">
            <a:solidFill>
              <a:srgbClr val="D5DEE6"/>
            </a:solidFill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rd Right"/>
          <p:cNvSpPr/>
          <p:nvPr/>
        </p:nvSpPr>
        <p:spPr>
          <a:xfrm>
            <a:off x="6278880" y="1600200"/>
            <a:ext cx="5379720" cy="4739800"/>
          </a:xfrm>
          <a:prstGeom prst="roundRect">
            <a:avLst>
              <a:gd name="adj" fmla="val 800"/>
            </a:avLst>
          </a:prstGeom>
          <a:solidFill>
            <a:srgbClr val="F4F7FA"/>
          </a:solidFill>
          <a:ln w="12700">
            <a:solidFill>
              <a:srgbClr val="D5DEE6"/>
            </a:solidFill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Header Band Left"/>
          <p:cNvSpPr/>
          <p:nvPr/>
        </p:nvSpPr>
        <p:spPr>
          <a:xfrm>
            <a:off x="533400" y="1600200"/>
            <a:ext cx="5379720" cy="620000"/>
          </a:xfrm>
          <a:prstGeom prst="roundRect">
            <a:avLst>
              <a:gd name="adj" fmla="val 6000"/>
            </a:avLst>
          </a:prstGeom>
          <a:solidFill>
            <a:srgbClr val="1A4A6E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Header Band Right"/>
          <p:cNvSpPr/>
          <p:nvPr/>
        </p:nvSpPr>
        <p:spPr>
          <a:xfrm>
            <a:off x="6278880" y="1600200"/>
            <a:ext cx="5379720" cy="620000"/>
          </a:xfrm>
          <a:prstGeom prst="roundRect">
            <a:avLst>
              <a:gd name="adj" fmla="val 6000"/>
            </a:avLst>
          </a:prstGeom>
          <a:solidFill>
            <a:srgbClr val="1A4A6E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55" y="386282"/>
            <a:ext cx="10265631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modèle régional du Plan pour une justice aimante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55" y="1093923"/>
            <a:ext cx="10930289" cy="307777"/>
          </a:xfrm>
          <a:prstGeom prst="rect">
            <a:avLst/>
          </a:prstGeom>
          <a:noFill/>
        </p:spPr>
        <p:txBody>
          <a:bodyPr wrap="square" lIns="121916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plan pour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justice 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aimante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établit un seuil minimal de droits non négociable.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Header Text Left"/>
          <p:cNvSpPr txBox="1"/>
          <p:nvPr/>
        </p:nvSpPr>
        <p:spPr>
          <a:xfrm>
            <a:off x="533400" y="1710200"/>
            <a:ext cx="5379720" cy="4000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 qui est 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négociable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Header Text Right"/>
          <p:cNvSpPr txBox="1"/>
          <p:nvPr/>
        </p:nvSpPr>
        <p:spPr>
          <a:xfrm>
            <a:off x="6278880" y="1710200"/>
            <a:ext cx="5379720" cy="4000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 qui n’est PAS négociable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386" y="6476837"/>
            <a:ext cx="4672788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3" b="0" i="0" u="none" strike="noStrike" kern="1200" cap="none" spc="0" normalizeH="0" baseline="0" noProof="0">
                <a:ln>
                  <a:noFill/>
                </a:ln>
                <a:solidFill>
                  <a:srgbClr val="686F7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Long-Term Reform of First Nations Child and Family Services — AFN Plenary, July 16, 2026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36123" y="6486362"/>
            <a:ext cx="122184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9" b="0" i="0" u="none" strike="noStrike" kern="1200" cap="none" spc="0" normalizeH="0" baseline="0" noProof="0">
                <a:ln>
                  <a:noFill/>
                </a:ln>
                <a:solidFill>
                  <a:srgbClr val="686F7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15</a:t>
            </a:r>
          </a:p>
        </p:txBody>
      </p:sp>
      <p:sp>
        <p:nvSpPr>
          <p:cNvPr id="20" name="Body Left"/>
          <p:cNvSpPr txBox="1"/>
          <p:nvPr/>
        </p:nvSpPr>
        <p:spPr>
          <a:xfrm>
            <a:off x="762000" y="2400000"/>
            <a:ext cx="4922520" cy="382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266700" marR="0" lvl="0" indent="-26670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Variations régionales tenant compte de la géographie, de la culture, des capacités et des modèles de prestation de services</a:t>
            </a:r>
          </a:p>
          <a:p>
            <a:pPr marL="266700" marR="0" lvl="0" indent="-26670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Renforcement du financement — ces variations peuvent permettre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d'augmenter ou d'adapter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financement au-delà des normes nationales minimales</a:t>
            </a:r>
          </a:p>
          <a:p>
            <a:pPr marL="266700" marR="0" lvl="0" indent="-26670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Structures de gouvernance régionales des Premières Nations, secrétariats techniques et mécanismes de contrôle</a:t>
            </a:r>
            <a:endParaRPr kumimoji="0" lang="en-CA" b="0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Body Right"/>
          <p:cNvSpPr txBox="1"/>
          <p:nvPr/>
        </p:nvSpPr>
        <p:spPr>
          <a:xfrm>
            <a:off x="6507480" y="2400000"/>
            <a:ext cx="4922520" cy="382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266700" marR="0" lvl="0" indent="-26670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Seuil minimal en matière de droits : 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droits de l'homme, l'égalité réelle et les normes minimales ne peuvent être revus à la baisse</a:t>
            </a:r>
          </a:p>
          <a:p>
            <a:pPr marL="266700" marR="0" lvl="0" indent="-26670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Seuil minimal de financement : 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l'approche réformée ne peut être ramenée en dessous des seuils minimaux nationaux</a:t>
            </a:r>
          </a:p>
          <a:p>
            <a:pPr marL="266700" marR="0" lvl="0" indent="-26670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Responsabilité : 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maintien de la compétence du TCDP ; mécanismes à plusieurs niveaux mis en place par les Premières Nations pour demander des comptes au Canada</a:t>
            </a:r>
          </a:p>
          <a:p>
            <a:pPr marL="266700" marR="0" lvl="0" indent="-26670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rgbClr val="905E2D"/>
              </a:buClr>
              <a:buSzPct val="99999"/>
              <a:buFont typeface="Aptos" charset="0"/>
              <a:buChar char="●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Gouvernance : 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supervision assurée par les Premières Nations aux niveaux national et régional</a:t>
            </a:r>
          </a:p>
        </p:txBody>
      </p:sp>
    </p:spTree>
    <p:extLst>
      <p:ext uri="{BB962C8B-B14F-4D97-AF65-F5344CB8AC3E}">
        <p14:creationId xmlns:p14="http://schemas.microsoft.com/office/powerpoint/2010/main" val="140753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12192000" cy="25400"/>
          </a:xfrm>
          <a:prstGeom prst="rect">
            <a:avLst/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438400"/>
            <a:ext cx="4826000" cy="1494364"/>
          </a:xfrm>
          <a:prstGeom prst="roundRect">
            <a:avLst>
              <a:gd name="adj" fmla="val 3873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713" y="2525955"/>
            <a:ext cx="50800" cy="11684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0713" y="4659100"/>
            <a:ext cx="202223" cy="177790"/>
          </a:xfrm>
          <a:prstGeom prst="ellipse">
            <a:avLst/>
          </a:prstGeom>
          <a:solidFill>
            <a:srgbClr val="4A7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8038" y="5317107"/>
            <a:ext cx="202223" cy="177790"/>
          </a:xfrm>
          <a:prstGeom prst="ellipse">
            <a:avLst/>
          </a:prstGeom>
          <a:solidFill>
            <a:srgbClr val="4A7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1904" y="6031682"/>
            <a:ext cx="202223" cy="177790"/>
          </a:xfrm>
          <a:prstGeom prst="ellipse">
            <a:avLst/>
          </a:prstGeom>
          <a:solidFill>
            <a:srgbClr val="4A7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7392" y="2768600"/>
            <a:ext cx="6019800" cy="711200"/>
          </a:xfrm>
          <a:prstGeom prst="roundRect">
            <a:avLst>
              <a:gd name="adj" fmla="val 8773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7392" y="3683000"/>
            <a:ext cx="6019800" cy="799448"/>
          </a:xfrm>
          <a:prstGeom prst="roundRect">
            <a:avLst>
              <a:gd name="adj" fmla="val 6759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83292" y="3987800"/>
            <a:ext cx="88900" cy="889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867392" y="4597400"/>
            <a:ext cx="6019800" cy="711200"/>
          </a:xfrm>
          <a:prstGeom prst="roundRect">
            <a:avLst>
              <a:gd name="adj" fmla="val 8773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2179" y="4902200"/>
            <a:ext cx="111125" cy="889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67392" y="5511800"/>
            <a:ext cx="6019800" cy="711200"/>
          </a:xfrm>
          <a:prstGeom prst="roundRect">
            <a:avLst>
              <a:gd name="adj" fmla="val 6759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2179" y="5816600"/>
            <a:ext cx="111125" cy="88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127000"/>
            <a:ext cx="1776127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8A84A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Résolution n° 12/2026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7024" y="355600"/>
            <a:ext cx="11732576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Clarté, exactitude et respect envers les Premières Nations dans les communications relatives à la réforme à long terme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1369621"/>
            <a:ext cx="11176000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Le Canada ne doit pas donner une image fausse de l’état d’avancement des négociations ou des positions aux Premières Nations ou au Tribunal — la présente résolution protège l’intégrité du pouvoir de décision collectif.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2373868"/>
            <a:ext cx="1277979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90592D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Context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90592D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90592D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900" y="2697041"/>
            <a:ext cx="4686300" cy="12824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Canada négocie activement des accords régionaux et communique l’état d’avancement de son projet aux Premières Nations — dans certains cas avant même que le Tribunal n’ait donné son accord.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7024" y="3982115"/>
            <a:ext cx="4888326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06F84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État d’avancement des deux plans devant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06F84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le Tribunal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0898" y="4622915"/>
            <a:ext cx="4318000" cy="495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Plan pour une justice aimante est devant le Tribunal —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aucun plan n’a été approuvé 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2A5A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199" y="5279613"/>
            <a:ext cx="4635501" cy="495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plan national du Canada est devant le Tribunal —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aucun plan n’a été approuvé 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2A5A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0898" y="6009433"/>
            <a:ext cx="431800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CA" sz="1600" dirty="0">
                <a:solidFill>
                  <a:srgbClr val="2D3748"/>
                </a:solidFill>
                <a:latin typeface="Aptos"/>
              </a:rPr>
              <a:t>La compétence du Tribunal reste </a:t>
            </a:r>
            <a:r>
              <a:rPr lang="fr-CA" sz="1600" b="1" dirty="0">
                <a:solidFill>
                  <a:srgbClr val="2D3748"/>
                </a:solidFill>
                <a:latin typeface="Aptos"/>
              </a:rPr>
              <a:t>pleinement en vigueur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67392" y="2438400"/>
            <a:ext cx="545200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La résolution 12 demande au Canada :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5A7A"/>
              </a:solidFill>
              <a:effectLst/>
              <a:uLnTx/>
              <a:uFillTx/>
              <a:latin typeface="Aptos"/>
              <a:ea typeface="+mn-ea"/>
              <a:cs typeface="+mn-cs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2179" y="2870200"/>
            <a:ext cx="5692535" cy="518602"/>
          </a:xfrm>
          <a:prstGeom prst="rect">
            <a:avLst/>
          </a:prstGeom>
          <a:noFill/>
        </p:spPr>
        <p:txBody>
          <a:bodyPr wrap="square" lIns="0" tIns="22859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Garantir le consentement libre, préalable et éclairé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toutes les communications relatives à la réforme à long terme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3706953"/>
            <a:ext cx="5397492" cy="775083"/>
          </a:xfrm>
          <a:prstGeom prst="rect">
            <a:avLst/>
          </a:prstGeom>
          <a:noFill/>
        </p:spPr>
        <p:txBody>
          <a:bodyPr wrap="square" lIns="0" tIns="22859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 pas présenter les accords régionaux ou les négociations de plans comme ayant été approuvés par le Tribunal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alors qu’aucune approbation n’a été accordée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72179" y="4699000"/>
            <a:ext cx="5459413" cy="536043"/>
          </a:xfrm>
          <a:prstGeom prst="rect">
            <a:avLst/>
          </a:prstGeom>
          <a:noFill/>
        </p:spPr>
        <p:txBody>
          <a:bodyPr wrap="square" lIns="0" tIns="22859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Respecter l’autorité des Chefs-en-Assemblée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définir collectivement des normes et des positions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5494135"/>
            <a:ext cx="5435592" cy="775083"/>
          </a:xfrm>
          <a:prstGeom prst="rect">
            <a:avLst/>
          </a:prstGeom>
          <a:noFill/>
        </p:spPr>
        <p:txBody>
          <a:bodyPr wrap="square" lIns="0" tIns="22859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Présente avec exactitude l’état d’avancement des deux plans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le Plan pour une justice aimante et le Plan national du Canada — en attendant la décision du Tribunal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64715" y="6669267"/>
            <a:ext cx="122184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9" b="0" i="0" u="none" strike="noStrike" kern="1200" cap="none" spc="0" normalizeH="0" baseline="0" noProof="0">
                <a:ln>
                  <a:noFill/>
                </a:ln>
                <a:solidFill>
                  <a:srgbClr val="686F7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86871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yebrow"/>
          <p:cNvSpPr txBox="1"/>
          <p:nvPr/>
        </p:nvSpPr>
        <p:spPr>
          <a:xfrm>
            <a:off x="533386" y="335152"/>
            <a:ext cx="1513235" cy="152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92" b="1" i="0" u="none" strike="noStrike" kern="1200" cap="none" spc="0" normalizeH="0" baseline="0" noProof="0" dirty="0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Résumé — Pour les Chiefs</a:t>
            </a:r>
          </a:p>
        </p:txBody>
      </p:sp>
      <p:sp>
        <p:nvSpPr>
          <p:cNvPr id="17" name="Title"/>
          <p:cNvSpPr txBox="1"/>
          <p:nvPr/>
        </p:nvSpPr>
        <p:spPr>
          <a:xfrm>
            <a:off x="533386" y="514188"/>
            <a:ext cx="5382884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Deux plans, côte à côte</a:t>
            </a:r>
          </a:p>
        </p:txBody>
      </p:sp>
      <p:sp>
        <p:nvSpPr>
          <p:cNvPr id="2" name="Rule"/>
          <p:cNvSpPr/>
          <p:nvPr/>
        </p:nvSpPr>
        <p:spPr>
          <a:xfrm>
            <a:off x="533400" y="1239532"/>
            <a:ext cx="11125200" cy="9525"/>
          </a:xfrm>
          <a:prstGeom prst="rect">
            <a:avLst/>
          </a:prstGeom>
          <a:solidFill>
            <a:srgbClr val="C8BFB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Compariso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49233"/>
              </p:ext>
            </p:extLst>
          </p:nvPr>
        </p:nvGraphicFramePr>
        <p:xfrm>
          <a:off x="533400" y="1360000"/>
          <a:ext cx="11125200" cy="3527168"/>
        </p:xfrm>
        <a:graphic>
          <a:graphicData uri="http://schemas.openxmlformats.org/drawingml/2006/table">
            <a:tbl>
              <a:tblPr firstRow="1"/>
              <a:tblGrid>
                <a:gridCol w="27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000">
                <a:tc>
                  <a:txBody>
                    <a:bodyPr/>
                    <a:lstStyle/>
                    <a:p>
                      <a:pPr algn="l"/>
                      <a:r>
                        <a:rPr lang="en-CA" sz="1050" b="1" i="0" dirty="0" err="1">
                          <a:solidFill>
                            <a:srgbClr val="686F79"/>
                          </a:solidFill>
                          <a:latin typeface="Aptos"/>
                        </a:rPr>
                        <a:t>Enjeu</a:t>
                      </a:r>
                      <a:r>
                        <a:rPr lang="en-CA" sz="1050" b="1" i="0" dirty="0">
                          <a:solidFill>
                            <a:srgbClr val="686F79"/>
                          </a:solidFill>
                          <a:latin typeface="Aptos"/>
                        </a:rPr>
                        <a:t> </a:t>
                      </a:r>
                      <a:r>
                        <a:rPr lang="en-CA" sz="1050" b="1" i="0" dirty="0" err="1">
                          <a:solidFill>
                            <a:srgbClr val="686F79"/>
                          </a:solidFill>
                          <a:latin typeface="Aptos"/>
                        </a:rPr>
                        <a:t>majeur</a:t>
                      </a:r>
                      <a:endParaRPr lang="en-CA" sz="1050" b="1" i="0" dirty="0">
                        <a:solidFill>
                          <a:srgbClr val="686F79"/>
                        </a:solidFill>
                        <a:latin typeface="Aptos"/>
                      </a:endParaRP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i="0" dirty="0">
                          <a:solidFill>
                            <a:srgbClr val="FFFFFF"/>
                          </a:solidFill>
                          <a:latin typeface="Aptos"/>
                        </a:rPr>
                        <a:t>Plan pour </a:t>
                      </a:r>
                      <a:r>
                        <a:rPr lang="en-CA" sz="1600" b="1" i="0" dirty="0" err="1">
                          <a:solidFill>
                            <a:srgbClr val="FFFFFF"/>
                          </a:solidFill>
                          <a:latin typeface="Aptos"/>
                        </a:rPr>
                        <a:t>une</a:t>
                      </a:r>
                      <a:r>
                        <a:rPr lang="en-CA" sz="1600" b="1" i="0" dirty="0">
                          <a:solidFill>
                            <a:srgbClr val="FFFFFF"/>
                          </a:solidFill>
                          <a:latin typeface="Aptos"/>
                        </a:rPr>
                        <a:t> justice </a:t>
                      </a:r>
                      <a:r>
                        <a:rPr lang="en-CA" sz="1600" b="1" i="0" dirty="0" err="1">
                          <a:solidFill>
                            <a:srgbClr val="FFFFFF"/>
                          </a:solidFill>
                          <a:latin typeface="Aptos"/>
                        </a:rPr>
                        <a:t>aimante</a:t>
                      </a:r>
                      <a:endParaRPr sz="1050" b="0" i="0" dirty="0">
                        <a:solidFill>
                          <a:srgbClr val="E8C882"/>
                        </a:solidFill>
                        <a:latin typeface="Aptos"/>
                      </a:endParaRPr>
                    </a:p>
                  </a:txBody>
                  <a:tcPr marL="137160" marR="137160" marT="36576" marB="36576" anchor="ctr">
                    <a:solidFill>
                      <a:srgbClr val="1A2C4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i="0" dirty="0">
                          <a:solidFill>
                            <a:srgbClr val="FFFFFF"/>
                          </a:solidFill>
                          <a:latin typeface="Aptos"/>
                        </a:rPr>
                        <a:t>Plan national du Canada</a:t>
                      </a:r>
                      <a:endParaRPr sz="1050" b="0" i="0" dirty="0">
                        <a:solidFill>
                          <a:srgbClr val="D8DDE2"/>
                        </a:solidFill>
                        <a:latin typeface="Aptos"/>
                      </a:endParaRPr>
                    </a:p>
                  </a:txBody>
                  <a:tcPr marL="137160" marR="137160" marT="36576" marB="36576" anchor="ctr">
                    <a:solidFill>
                      <a:srgbClr val="6B72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00">
                <a:tc>
                  <a:txBody>
                    <a:bodyPr/>
                    <a:lstStyle/>
                    <a:p>
                      <a:pPr algn="l"/>
                      <a:r>
                        <a:rPr lang="en-CA" sz="1300" b="1" i="0" dirty="0" err="1">
                          <a:solidFill>
                            <a:srgbClr val="1A2C4E"/>
                          </a:solidFill>
                          <a:latin typeface="Aptos"/>
                        </a:rPr>
                        <a:t>Pouvoir</a:t>
                      </a:r>
                      <a:r>
                        <a:rPr lang="en-CA" sz="1300" b="1" i="0" dirty="0">
                          <a:solidFill>
                            <a:srgbClr val="1A2C4E"/>
                          </a:solidFill>
                          <a:latin typeface="Aptos"/>
                        </a:rPr>
                        <a:t> de </a:t>
                      </a:r>
                      <a:r>
                        <a:rPr lang="en-CA" sz="1300" b="1" i="0" dirty="0" err="1">
                          <a:solidFill>
                            <a:srgbClr val="1A2C4E"/>
                          </a:solidFill>
                          <a:latin typeface="Aptos"/>
                        </a:rPr>
                        <a:t>décision</a:t>
                      </a:r>
                      <a:endParaRPr lang="en-CA" sz="1300" b="1" i="0" dirty="0">
                        <a:solidFill>
                          <a:srgbClr val="1A2C4E"/>
                        </a:solidFill>
                        <a:latin typeface="Aptos"/>
                      </a:endParaRP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2D37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 sont les Premières Nations qui prennent les décisions concernant la prise en charge et les services destinés aux enfants.</a:t>
                      </a:r>
                    </a:p>
                  </a:txBody>
                  <a:tcPr marL="137160" marR="137160" marT="36576" marB="36576" anchor="ctr">
                    <a:solidFill>
                      <a:srgbClr val="F7F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4A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C'est le Canada qui a le dernier mot sur les décisions clés.</a:t>
                      </a:r>
                    </a:p>
                  </a:txBody>
                  <a:tcPr marL="137160" marR="137160" marT="36576" marB="36576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000">
                <a:tc>
                  <a:txBody>
                    <a:bodyPr/>
                    <a:lstStyle/>
                    <a:p>
                      <a:pPr algn="l"/>
                      <a:r>
                        <a:rPr lang="en-CA" sz="1300" b="1" i="0" dirty="0" err="1">
                          <a:solidFill>
                            <a:srgbClr val="1A2C4E"/>
                          </a:solidFill>
                          <a:latin typeface="Aptos"/>
                        </a:rPr>
                        <a:t>Approche</a:t>
                      </a:r>
                      <a:r>
                        <a:rPr lang="en-CA" sz="1300" b="1" i="0" dirty="0">
                          <a:solidFill>
                            <a:srgbClr val="1A2C4E"/>
                          </a:solidFill>
                          <a:latin typeface="Aptos"/>
                        </a:rPr>
                        <a:t> de </a:t>
                      </a:r>
                      <a:r>
                        <a:rPr lang="en-CA" sz="1300" b="1" i="0" dirty="0" err="1">
                          <a:solidFill>
                            <a:srgbClr val="1A2C4E"/>
                          </a:solidFill>
                          <a:latin typeface="Aptos"/>
                        </a:rPr>
                        <a:t>financement</a:t>
                      </a:r>
                      <a:endParaRPr lang="en-CA" sz="1300" b="1" i="0" dirty="0">
                        <a:solidFill>
                          <a:srgbClr val="1A2C4E"/>
                        </a:solidFill>
                        <a:latin typeface="Aptos"/>
                      </a:endParaRP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2D37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financement suit les besoins réels et évolutifs, en s'appuyant sur les chiffres réels comme référence.</a:t>
                      </a:r>
                    </a:p>
                  </a:txBody>
                  <a:tcPr marL="137160" marR="137160" marT="36576" marB="36576" anchor="ctr">
                    <a:solidFill>
                      <a:srgbClr val="F7F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4A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C'est le Canada qui fixe les montants et les conditions de financement ; tout financement supplémentaire doit lui être demandé, et il peut refuser de l'accorder.</a:t>
                      </a:r>
                    </a:p>
                  </a:txBody>
                  <a:tcPr marL="137160" marR="137160" marT="36576" marB="36576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00">
                <a:tc>
                  <a:txBody>
                    <a:bodyPr/>
                    <a:lstStyle/>
                    <a:p>
                      <a:pPr algn="l"/>
                      <a:r>
                        <a:rPr lang="en-CA" sz="1300" b="1" i="0" dirty="0" err="1">
                          <a:solidFill>
                            <a:srgbClr val="1A2C4E"/>
                          </a:solidFill>
                          <a:latin typeface="Aptos"/>
                        </a:rPr>
                        <a:t>Capacité</a:t>
                      </a:r>
                      <a:r>
                        <a:rPr lang="en-CA" sz="1300" b="1" i="0" dirty="0">
                          <a:solidFill>
                            <a:srgbClr val="1A2C4E"/>
                          </a:solidFill>
                          <a:latin typeface="Aptos"/>
                        </a:rPr>
                        <a:t> </a:t>
                      </a:r>
                      <a:r>
                        <a:rPr lang="en-CA" sz="1300" b="1" i="0" dirty="0" err="1">
                          <a:solidFill>
                            <a:srgbClr val="1A2C4E"/>
                          </a:solidFill>
                          <a:latin typeface="Aptos"/>
                        </a:rPr>
                        <a:t>communautaire</a:t>
                      </a:r>
                      <a:endParaRPr lang="en-CA" sz="1300" b="1" i="0" dirty="0">
                        <a:solidFill>
                          <a:srgbClr val="1A2C4E"/>
                        </a:solidFill>
                        <a:latin typeface="Aptos"/>
                      </a:endParaRP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2D37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fonds dédié renforce les capacités de la communauté à fournir des soins.</a:t>
                      </a:r>
                    </a:p>
                  </a:txBody>
                  <a:tcPr marL="137160" marR="137160" marT="36576" marB="36576" anchor="ctr">
                    <a:solidFill>
                      <a:srgbClr val="F7F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4A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de fonds dédié au renforcement des capacités — le renforcement des capacités entre en concurrence avec les services directs.</a:t>
                      </a:r>
                    </a:p>
                  </a:txBody>
                  <a:tcPr marL="137160" marR="137160" marT="36576" marB="36576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000">
                <a:tc>
                  <a:txBody>
                    <a:bodyPr/>
                    <a:lstStyle/>
                    <a:p>
                      <a:pPr algn="l"/>
                      <a:r>
                        <a:rPr lang="en-CA" sz="1300" b="1" i="0" dirty="0">
                          <a:solidFill>
                            <a:srgbClr val="1A2C4E"/>
                          </a:solidFill>
                          <a:latin typeface="Aptos"/>
                        </a:rPr>
                        <a:t>Durée de </a:t>
                      </a:r>
                      <a:r>
                        <a:rPr lang="en-CA" sz="1300" b="1" i="0" dirty="0" err="1">
                          <a:solidFill>
                            <a:srgbClr val="1A2C4E"/>
                          </a:solidFill>
                          <a:latin typeface="Aptos"/>
                        </a:rPr>
                        <a:t>l'engagement</a:t>
                      </a:r>
                      <a:endParaRPr lang="en-CA" sz="1300" b="1" i="0" dirty="0">
                        <a:solidFill>
                          <a:srgbClr val="1A2C4E"/>
                        </a:solidFill>
                        <a:latin typeface="Aptos"/>
                      </a:endParaRP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2D37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protection permanente contre la discrimination, réexaminée tous les cinq ans.</a:t>
                      </a:r>
                    </a:p>
                  </a:txBody>
                  <a:tcPr marL="137160" marR="137160" marT="36576" marB="36576" anchor="ctr">
                    <a:solidFill>
                      <a:srgbClr val="F7F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4A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L'engagement financier prend fin en 2034 ; c'est le Canada qui supervise la réforme.</a:t>
                      </a:r>
                    </a:p>
                  </a:txBody>
                  <a:tcPr marL="137160" marR="137160" marT="36576" marB="36576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000">
                <a:tc>
                  <a:txBody>
                    <a:bodyPr/>
                    <a:lstStyle/>
                    <a:p>
                      <a:pPr algn="l"/>
                      <a:r>
                        <a:rPr lang="fr-FR" sz="1300" b="1" i="0" dirty="0">
                          <a:solidFill>
                            <a:srgbClr val="1A2C4E"/>
                          </a:solidFill>
                          <a:latin typeface="Aptos"/>
                        </a:rPr>
                        <a:t>Contrôle et application de la réglementation</a:t>
                      </a:r>
                    </a:p>
                  </a:txBody>
                  <a:tcPr marL="137160" marR="137160" marT="36576" marB="36576" anchor="ctr">
                    <a:solidFill>
                      <a:srgbClr val="EDE8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2D37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tribunal reste en place, doté d'un fonds destiné aux frais de justice et d'une protection contre les représailles.</a:t>
                      </a:r>
                    </a:p>
                  </a:txBody>
                  <a:tcPr marL="137160" marR="137160" marT="36576" marB="36576" anchor="ctr">
                    <a:solidFill>
                      <a:srgbClr val="F7F5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i="0" dirty="0">
                          <a:solidFill>
                            <a:srgbClr val="4A4A4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supervision exercée par le tribunal prend fin ; un organisme désigné par le Canada le remplace, sans fonds dédié aux litiges.</a:t>
                      </a:r>
                    </a:p>
                  </a:txBody>
                  <a:tcPr marL="137160" marR="137160" marT="36576" marB="36576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akeaway Band"/>
          <p:cNvSpPr/>
          <p:nvPr/>
        </p:nvSpPr>
        <p:spPr>
          <a:xfrm>
            <a:off x="533400" y="5010000"/>
            <a:ext cx="11125200" cy="1230000"/>
          </a:xfrm>
          <a:prstGeom prst="roundRect">
            <a:avLst>
              <a:gd name="adj" fmla="val 6467"/>
            </a:avLst>
          </a:prstGeom>
          <a:solidFill>
            <a:srgbClr val="1A2C4E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akeaway Label"/>
          <p:cNvSpPr txBox="1"/>
          <p:nvPr/>
        </p:nvSpPr>
        <p:spPr>
          <a:xfrm>
            <a:off x="700962" y="5130000"/>
            <a:ext cx="169777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Pour un enfant</a:t>
            </a:r>
          </a:p>
        </p:txBody>
      </p:sp>
      <p:sp>
        <p:nvSpPr>
          <p:cNvPr id="61" name="Takeaway Text"/>
          <p:cNvSpPr txBox="1"/>
          <p:nvPr/>
        </p:nvSpPr>
        <p:spPr>
          <a:xfrm>
            <a:off x="700962" y="5470000"/>
            <a:ext cx="10256676" cy="66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un enfant, ce qui compte, c’est de savoir qui détient le pouvoir de le protéger — et si ce pouvoir est durable. Le </a:t>
            </a:r>
            <a:r>
              <a:rPr lang="fr-FR" sz="160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pour une justice aimante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confie définitivement les décisions, le financement et la mise en œuvre aux Premières Nations ; le plan du Canada, lui, les laisse entre les mains d’Ottawa.</a:t>
            </a:r>
          </a:p>
        </p:txBody>
      </p:sp>
    </p:spTree>
    <p:extLst>
      <p:ext uri="{BB962C8B-B14F-4D97-AF65-F5344CB8AC3E}">
        <p14:creationId xmlns:p14="http://schemas.microsoft.com/office/powerpoint/2010/main" val="154197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8606" y="1100589"/>
            <a:ext cx="10998199" cy="620298"/>
          </a:xfrm>
          <a:prstGeom prst="rect">
            <a:avLst/>
          </a:prstGeom>
          <a:noFill/>
        </p:spPr>
        <p:txBody>
          <a:bodyPr wrap="square" lIns="152396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C8D6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enfants comptent sur nous pour défendre leurs droits et veiller à ce que cette protection perdure pour les générations à venir.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6000" y="6360000"/>
            <a:ext cx="9000000" cy="20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9" b="0" i="0" u="none" strike="noStrike" kern="1200" cap="none" spc="0" normalizeH="0" baseline="0" noProof="0">
                <a:ln>
                  <a:noFill/>
                </a:ln>
                <a:solidFill>
                  <a:srgbClr val="598AAD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RC Francis Verreault-Paul | Chief Pauline Frost | Cindy Blackstock, PhD</a:t>
            </a:r>
            <a:endParaRPr kumimoji="0" lang="en-CA" sz="809" b="0" i="0" u="none" strike="noStrike" kern="1200" cap="none" spc="0" normalizeH="0" baseline="0" noProof="0">
              <a:ln>
                <a:noFill/>
              </a:ln>
              <a:solidFill>
                <a:srgbClr val="598AAD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809" y="2187162"/>
            <a:ext cx="10540022" cy="26673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400"/>
              </a:lnSpc>
              <a:spcBef>
                <a:spcPts val="800"/>
              </a:spcBef>
              <a:spcAft>
                <a:spcPts val="0"/>
              </a:spcAft>
              <a:buClr>
                <a:srgbClr val="C17D3C"/>
              </a:buClr>
              <a:buSzPct val="70000"/>
              <a:buFont typeface="Aptos" charset="0"/>
              <a:buChar char="●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Deux projets sont soumis au Tribunal — et </a:t>
            </a:r>
            <a:r>
              <a:rPr lang="fr-FR" sz="2000" b="1" dirty="0">
                <a:solidFill>
                  <a:srgbClr val="E8C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 n’a encore été approuvé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C’est maintenant que le niveau minimum sera fixé…ou abaissé. Le Tribunal écoute les titulaires de droits ; le vote de l’Assemblée déterminera l’avenir.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28600" lvl="0" indent="-228600" defTabSz="914400">
              <a:lnSpc>
                <a:spcPts val="2400"/>
              </a:lnSpc>
              <a:spcBef>
                <a:spcPts val="800"/>
              </a:spcBef>
              <a:buClr>
                <a:srgbClr val="C17D3C"/>
              </a:buClr>
              <a:buSzPct val="70000"/>
              <a:buFont typeface="Aptos" charset="0"/>
              <a:buChar char="●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choix qui s’offre à cette Assemblée : </a:t>
            </a:r>
            <a:r>
              <a:rPr lang="fr-FR" sz="2000" b="1" dirty="0">
                <a:solidFill>
                  <a:srgbClr val="E8C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confirmer les normes minimales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D6E2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 mettront définitivement fin à la discrimination exercée par le Canada à l’encontre des enfants des Premières Nations.</a:t>
            </a:r>
            <a:endParaRPr lang="en-CA" sz="2000" dirty="0">
              <a:solidFill>
                <a:srgbClr val="D6E2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defTabSz="914400">
              <a:lnSpc>
                <a:spcPts val="2400"/>
              </a:lnSpc>
              <a:spcBef>
                <a:spcPts val="800"/>
              </a:spcBef>
              <a:buSzPct val="70000"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/>
            </a:pPr>
            <a:r>
              <a:rPr lang="en-CA" sz="2000" dirty="0">
                <a:solidFill>
                  <a:srgbClr val="D6E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plus </a:t>
            </a:r>
            <a:r>
              <a:rPr lang="en-CA" sz="2000" dirty="0" err="1">
                <a:solidFill>
                  <a:srgbClr val="D6E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d’informations</a:t>
            </a:r>
            <a:r>
              <a:rPr lang="en-CA" sz="2000" dirty="0">
                <a:solidFill>
                  <a:srgbClr val="D6E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NationalChildrensChiefsCommission.org  fncaringsociety.com</a:t>
            </a:r>
          </a:p>
        </p:txBody>
      </p:sp>
      <p:sp>
        <p:nvSpPr>
          <p:cNvPr id="30" name="Accent Bar"/>
          <p:cNvSpPr/>
          <p:nvPr/>
        </p:nvSpPr>
        <p:spPr>
          <a:xfrm>
            <a:off x="586509" y="3320000"/>
            <a:ext cx="54000" cy="570000"/>
          </a:xfrm>
          <a:prstGeom prst="roundRect">
            <a:avLst>
              <a:gd name="adj" fmla="val 50000"/>
            </a:avLst>
          </a:prstGeom>
          <a:solidFill>
            <a:srgbClr val="E8C882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itle Accent"/>
          <p:cNvSpPr/>
          <p:nvPr/>
        </p:nvSpPr>
        <p:spPr>
          <a:xfrm>
            <a:off x="731002" y="1840000"/>
            <a:ext cx="1300000" cy="46000"/>
          </a:xfrm>
          <a:prstGeom prst="roundRect">
            <a:avLst>
              <a:gd name="adj" fmla="val 50000"/>
            </a:avLst>
          </a:prstGeom>
          <a:solidFill>
            <a:srgbClr val="E8C882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7911" y="5420000"/>
            <a:ext cx="854240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Miigwech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  · 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Mahsi Cho  · 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Thank you  ·  Merci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  ·  Huy 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chexw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 a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E8C882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54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35415" y="1815112"/>
            <a:ext cx="457200" cy="28575"/>
          </a:xfrm>
          <a:prstGeom prst="roundRect">
            <a:avLst>
              <a:gd name="adj" fmla="val 50000"/>
            </a:avLst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92" y="525739"/>
            <a:ext cx="6892913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Pourquoi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sommes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-nous </a:t>
            </a: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ici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292" y="1184713"/>
            <a:ext cx="10550879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La présente Assemblée est une instance décisionnelle. Ce que les Chefs affirmeront aujourd’hui déterminera le déroulement des travaux du Tribunal, les obligations du Canada et l’avenir des enfants des Premières Nations.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73339" y="5302762"/>
            <a:ext cx="91440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9" b="0" i="0" u="none" strike="noStrike" kern="1200" cap="none" spc="0" normalizeH="0" baseline="0" noProof="0">
                <a:ln>
                  <a:noFill/>
                </a:ln>
                <a:solidFill>
                  <a:srgbClr val="686F7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161" y="3524491"/>
            <a:ext cx="5055198" cy="21581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ts val="1800"/>
              </a:lnSpc>
              <a:spcBef>
                <a:spcPts val="599"/>
              </a:spcBef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Deux plans sont actuellement examinés par le Tribunal canadien des droits de la personne : Plan pour une justice aimante (dirigé par les Premières Nations) et le plan national du Canada. Aucun plan n’a encore été approuvé.</a:t>
            </a:r>
          </a:p>
          <a:p>
            <a:pPr marL="228600" marR="0" lvl="0" indent="-228600" algn="l" defTabSz="457200" rtl="0" eaLnBrk="1" fontAlgn="auto" latinLnBrk="0" hangingPunct="1">
              <a:lnSpc>
                <a:spcPts val="1800"/>
              </a:lnSpc>
              <a:spcBef>
                <a:spcPts val="599"/>
              </a:spcBef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Canada négocie activement des accords régionaux et vante les mérites de son plan auprès des Premières Nations avant même que le Tribunal ne l’ait approuvé.</a:t>
            </a:r>
            <a:endParaRPr kumimoji="0" sz="917" b="0" i="0" u="none" strike="noStrike" kern="1200" cap="none" spc="0" normalizeH="0" baseline="0" noProof="0" dirty="0">
              <a:ln>
                <a:noFill/>
              </a:ln>
              <a:solidFill>
                <a:srgbClr val="437396"/>
              </a:solidFill>
              <a:effectLst/>
              <a:uLnTx/>
              <a:uFillTx/>
              <a:latin typeface="Aptos"/>
              <a:ea typeface="+mn-ea"/>
              <a:cs typeface="+mn-cs"/>
              <a:hlinkClick r:id="rId3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7A3DC-8CB9-D520-9F7B-0F4305458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885" y="3496322"/>
            <a:ext cx="5614060" cy="2962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6C40DB-8794-B7E1-30C3-C49983E5C564}"/>
              </a:ext>
            </a:extLst>
          </p:cNvPr>
          <p:cNvSpPr txBox="1"/>
          <p:nvPr/>
        </p:nvSpPr>
        <p:spPr>
          <a:xfrm>
            <a:off x="465992" y="2104476"/>
            <a:ext cx="1066517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Aptos" charset="0"/>
              <a:buChar char="●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est demandé aux Chefs-en-Assemblée de définir les normes minimales en matière de droits de la personne auxquelles tout plan de réforme doit satisfaire pour obtenir leur soutien.</a:t>
            </a:r>
          </a:p>
          <a:p>
            <a:pPr marL="228600" marR="0" lvl="0" indent="-22860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Aptos" charset="0"/>
              <a:buChar char="●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question qui se pose à la présente Assemblée n’est pas de savoir quel plan est le meilleur, mais quelles conditions doivent être remplies pour qu’un plan puisse mettre définitivement fin à la discrimination du Canada à l’égard des enfants et des familles des Premières Nations.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8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611815" y="2908300"/>
            <a:ext cx="4229100" cy="965200"/>
          </a:xfrm>
          <a:prstGeom prst="roundRect">
            <a:avLst>
              <a:gd name="adj" fmla="val 10139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6611815" y="3975100"/>
            <a:ext cx="4229100" cy="965200"/>
          </a:xfrm>
          <a:prstGeom prst="roundRect">
            <a:avLst>
              <a:gd name="adj" fmla="val 10139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33400" y="1239532"/>
            <a:ext cx="11125200" cy="9525"/>
          </a:xfrm>
          <a:prstGeom prst="rect">
            <a:avLst/>
          </a:prstGeom>
          <a:solidFill>
            <a:srgbClr val="C8B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571485" y="5330695"/>
            <a:ext cx="10787837" cy="1289294"/>
          </a:xfrm>
          <a:prstGeom prst="roundRect">
            <a:avLst>
              <a:gd name="adj" fmla="val 6467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6611815" y="1841500"/>
            <a:ext cx="4229100" cy="965200"/>
          </a:xfrm>
          <a:prstGeom prst="roundRect">
            <a:avLst>
              <a:gd name="adj" fmla="val 10139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510215" y="1841500"/>
            <a:ext cx="50800" cy="9652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6789615" y="2006600"/>
            <a:ext cx="635000" cy="635000"/>
          </a:xfrm>
          <a:prstGeom prst="ellipse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86465" y="2131060"/>
            <a:ext cx="241300" cy="386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10215" y="2908300"/>
            <a:ext cx="50800" cy="9652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6789615" y="3011856"/>
            <a:ext cx="635000" cy="635000"/>
          </a:xfrm>
          <a:prstGeom prst="ellipse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665" y="3157906"/>
            <a:ext cx="342900" cy="342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10215" y="3975100"/>
            <a:ext cx="50800" cy="9652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6789615" y="4140200"/>
            <a:ext cx="635000" cy="635000"/>
          </a:xfrm>
          <a:prstGeom prst="ellipse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9465" y="4260850"/>
            <a:ext cx="495300" cy="393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386" y="335152"/>
            <a:ext cx="1341714" cy="152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992" b="1" i="0" dirty="0">
                <a:solidFill>
                  <a:srgbClr val="98622F"/>
                </a:solidFill>
                <a:latin typeface="Aptos"/>
              </a:rPr>
              <a:t>Le </a:t>
            </a:r>
            <a:r>
              <a:rPr lang="en-CA" sz="992" b="1" i="0" dirty="0" err="1">
                <a:solidFill>
                  <a:srgbClr val="98622F"/>
                </a:solidFill>
                <a:latin typeface="Aptos"/>
              </a:rPr>
              <a:t>fondement</a:t>
            </a:r>
            <a:r>
              <a:rPr lang="en-CA" sz="992" b="1" i="0" dirty="0">
                <a:solidFill>
                  <a:srgbClr val="98622F"/>
                </a:solidFill>
                <a:latin typeface="Aptos"/>
              </a:rPr>
              <a:t> </a:t>
            </a:r>
            <a:r>
              <a:rPr lang="en-CA" sz="992" b="1" i="0" dirty="0" err="1">
                <a:solidFill>
                  <a:srgbClr val="98622F"/>
                </a:solidFill>
                <a:latin typeface="Aptos"/>
              </a:rPr>
              <a:t>juridique</a:t>
            </a:r>
            <a:endParaRPr lang="en-CA" sz="992" b="1" i="0" dirty="0">
              <a:solidFill>
                <a:srgbClr val="98622F"/>
              </a:solidFill>
              <a:latin typeface="Apto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386" y="514188"/>
            <a:ext cx="7066037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CA" sz="4000" b="1" dirty="0">
                <a:solidFill>
                  <a:srgbClr val="1A2C4E"/>
                </a:solidFill>
                <a:latin typeface="Playfair Display"/>
              </a:rPr>
              <a:t>En quoi consiste cette affaire?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0962" y="5375392"/>
            <a:ext cx="2035814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2000" b="1" i="0" dirty="0">
                <a:solidFill>
                  <a:srgbClr val="E8C882"/>
                </a:solidFill>
                <a:latin typeface="Aptos"/>
              </a:rPr>
              <a:t>Objectif </a:t>
            </a:r>
            <a:r>
              <a:rPr lang="en-CA" sz="2000" b="1" i="0" dirty="0" err="1">
                <a:solidFill>
                  <a:srgbClr val="E8C882"/>
                </a:solidFill>
                <a:latin typeface="Aptos"/>
              </a:rPr>
              <a:t>juridique</a:t>
            </a:r>
            <a:endParaRPr lang="en-CA" sz="2000" b="1" i="0" dirty="0">
              <a:solidFill>
                <a:srgbClr val="E8C882"/>
              </a:solidFill>
              <a:latin typeface="Aptos"/>
            </a:endParaRPr>
          </a:p>
          <a:p>
            <a:pPr algn="l"/>
            <a:endParaRPr sz="2000" b="1" i="0" dirty="0">
              <a:solidFill>
                <a:srgbClr val="E8C882"/>
              </a:solidFill>
              <a:latin typeface="Apto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962" y="5678366"/>
            <a:ext cx="1018391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fr-FR" sz="2000" b="0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définitivement fin à la discrimination à l’égard des enfants, des jeunes et des familles des Premières Nations dans le cadre des services à l’enfance et à la famille des Premières Nations et du principe de Jordan.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1403" y="1257325"/>
            <a:ext cx="614546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FR" sz="2000" b="1" i="0" u="sng" dirty="0">
                <a:solidFill>
                  <a:srgbClr val="98622F"/>
                </a:solidFill>
                <a:latin typeface="Aptos"/>
              </a:rPr>
              <a:t>Les trois causes profondes désignées par le Tribunal </a:t>
            </a:r>
            <a:endParaRPr sz="2000" b="0" i="0" u="sng" dirty="0">
              <a:solidFill>
                <a:srgbClr val="437396"/>
              </a:solidFill>
              <a:latin typeface="Aptos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7815" y="1968500"/>
            <a:ext cx="960199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1400" b="1" i="0" dirty="0">
                <a:solidFill>
                  <a:srgbClr val="905E2D"/>
                </a:solidFill>
                <a:latin typeface="Aptos"/>
              </a:rPr>
              <a:t>Cause n° 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7815" y="2247900"/>
            <a:ext cx="305275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b="1" i="0" dirty="0">
                <a:solidFill>
                  <a:srgbClr val="1A2C4E"/>
                </a:solidFill>
                <a:latin typeface="Aptos"/>
              </a:rPr>
              <a:t>Sous-</a:t>
            </a:r>
            <a:r>
              <a:rPr lang="en-CA" b="1" i="0" dirty="0" err="1">
                <a:solidFill>
                  <a:srgbClr val="1A2C4E"/>
                </a:solidFill>
                <a:latin typeface="Aptos"/>
              </a:rPr>
              <a:t>financement</a:t>
            </a:r>
            <a:r>
              <a:rPr lang="en-CA" b="1" i="0" dirty="0">
                <a:solidFill>
                  <a:srgbClr val="1A2C4E"/>
                </a:solidFill>
                <a:latin typeface="Aptos"/>
              </a:rPr>
              <a:t> chronique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7815" y="2973756"/>
            <a:ext cx="960199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1400" b="1" i="0" dirty="0">
                <a:solidFill>
                  <a:srgbClr val="905E2D"/>
                </a:solidFill>
                <a:latin typeface="Aptos"/>
              </a:rPr>
              <a:t>Cause n° 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7815" y="3213400"/>
            <a:ext cx="3022943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FR" b="1" i="0" dirty="0">
                <a:solidFill>
                  <a:srgbClr val="1A2C4E"/>
                </a:solidFill>
                <a:latin typeface="Aptos"/>
              </a:rPr>
              <a:t>Gestion, prise de décision et </a:t>
            </a:r>
          </a:p>
          <a:p>
            <a:pPr algn="l"/>
            <a:r>
              <a:rPr lang="fr-FR" b="1" i="0" dirty="0">
                <a:solidFill>
                  <a:srgbClr val="1A2C4E"/>
                </a:solidFill>
                <a:latin typeface="Aptos"/>
              </a:rPr>
              <a:t>contrôle au sein de SAC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7815" y="4102100"/>
            <a:ext cx="960199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1400" b="1" i="0" dirty="0">
                <a:solidFill>
                  <a:srgbClr val="905E2D"/>
                </a:solidFill>
                <a:latin typeface="Aptos"/>
              </a:rPr>
              <a:t>Cause n° 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7815" y="4311927"/>
            <a:ext cx="3155672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FR" b="1" i="0" dirty="0">
                <a:solidFill>
                  <a:srgbClr val="1A2C4E"/>
                </a:solidFill>
                <a:latin typeface="Aptos"/>
              </a:rPr>
              <a:t>Choix de ne pas agir alors que </a:t>
            </a:r>
          </a:p>
          <a:p>
            <a:pPr algn="l"/>
            <a:r>
              <a:rPr lang="fr-FR" b="1" i="0" dirty="0">
                <a:solidFill>
                  <a:srgbClr val="1A2C4E"/>
                </a:solidFill>
                <a:latin typeface="Aptos"/>
              </a:rPr>
              <a:t>les préjudices étaient connus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536123" y="6440673"/>
            <a:ext cx="122184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09" b="0" i="0">
                <a:solidFill>
                  <a:srgbClr val="686F79"/>
                </a:solidFill>
                <a:latin typeface="Aptos"/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0277" y="1627762"/>
            <a:ext cx="5309616" cy="35907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ts val="2000"/>
              </a:lnSpc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fr-FR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L'affaire portée devant le TCDP est une décision judiciaire contraignante visant à mettre définitivement fin à la discrimination pratiquée par le Canada — il ne s'agit ni d'un examen de programme ni d'une négociation de financement.</a:t>
            </a:r>
          </a:p>
          <a:p>
            <a:pPr marL="228600" indent="-228600">
              <a:lnSpc>
                <a:spcPts val="2000"/>
              </a:lnSpc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fr-FR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TCDP 2 </a:t>
            </a:r>
            <a:r>
              <a:rPr lang="fr-FR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ordonnances qui ont suivi, le Tribunal a déclaré le Canada coupable de discrimination systémique délibérée et imprudente à l’encontre des enfants et des familles des Premières Nations dans le cadre du programme des services.</a:t>
            </a:r>
            <a:endParaRPr lang="en-US" dirty="0">
              <a:solidFill>
                <a:srgbClr val="1A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fr-FR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Tribunal a ordonné au Canada de mettre </a:t>
            </a:r>
            <a:r>
              <a:rPr lang="fr-FR" b="1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immédiatement fin </a:t>
            </a:r>
            <a:r>
              <a:rPr lang="fr-FR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ce comportement</a:t>
            </a:r>
            <a:endParaRPr b="0" i="0" dirty="0">
              <a:solidFill>
                <a:srgbClr val="437396"/>
              </a:solidFill>
              <a:latin typeface="Arial" panose="020B0604020202020204" pitchFamily="34" charset="0"/>
              <a:cs typeface="Arial" panose="020B0604020202020204" pitchFamily="34" charset="0"/>
              <a:hlinkClick r:id="rId6" tooltip="AFN Resolution Minimum Human Rights Standards for Fir...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40457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Eyebrow"/>
          <p:cNvSpPr txBox="1"/>
          <p:nvPr/>
        </p:nvSpPr>
        <p:spPr>
          <a:xfrm>
            <a:off x="533386" y="335152"/>
            <a:ext cx="452047" cy="1526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992" b="1" i="0" dirty="0">
                <a:solidFill>
                  <a:srgbClr val="98622F"/>
                </a:solidFill>
                <a:latin typeface="Aptos"/>
              </a:rPr>
              <a:t>Le </a:t>
            </a:r>
            <a:r>
              <a:rPr lang="en-CA" sz="992" b="1" i="0" dirty="0" err="1">
                <a:solidFill>
                  <a:srgbClr val="98622F"/>
                </a:solidFill>
                <a:latin typeface="Aptos"/>
              </a:rPr>
              <a:t>bilan</a:t>
            </a:r>
            <a:endParaRPr sz="992" b="1" i="0" dirty="0">
              <a:solidFill>
                <a:srgbClr val="98622F"/>
              </a:solidFill>
              <a:latin typeface="Aptos"/>
            </a:endParaRPr>
          </a:p>
        </p:txBody>
      </p:sp>
      <p:sp>
        <p:nvSpPr>
          <p:cNvPr id="17" name="TextBox Title"/>
          <p:cNvSpPr txBox="1"/>
          <p:nvPr/>
        </p:nvSpPr>
        <p:spPr>
          <a:xfrm>
            <a:off x="533386" y="514188"/>
            <a:ext cx="11349261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FR" sz="3200" b="1" i="0" dirty="0">
                <a:solidFill>
                  <a:srgbClr val="1A2C4E"/>
                </a:solidFill>
                <a:latin typeface="Playfair Display"/>
              </a:rPr>
              <a:t>Respect des dispositions uniquement sur décision judiciaire</a:t>
            </a:r>
          </a:p>
        </p:txBody>
      </p:sp>
      <p:sp>
        <p:nvSpPr>
          <p:cNvPr id="2" name="Rule"/>
          <p:cNvSpPr/>
          <p:nvPr/>
        </p:nvSpPr>
        <p:spPr>
          <a:xfrm>
            <a:off x="533400" y="1239532"/>
            <a:ext cx="11125200" cy="9525"/>
          </a:xfrm>
          <a:prstGeom prst="rect">
            <a:avLst/>
          </a:prstGeom>
          <a:solidFill>
            <a:srgbClr val="C8BFB0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Left Card"/>
          <p:cNvSpPr/>
          <p:nvPr/>
        </p:nvSpPr>
        <p:spPr>
          <a:xfrm>
            <a:off x="579120" y="1400000"/>
            <a:ext cx="5280000" cy="3560000"/>
          </a:xfrm>
          <a:prstGeom prst="roundRect">
            <a:avLst>
              <a:gd name="adj" fmla="val 3800"/>
            </a:avLst>
          </a:prstGeom>
          <a:solidFill>
            <a:srgbClr val="EDE8E0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Left Accent"/>
          <p:cNvSpPr/>
          <p:nvPr/>
        </p:nvSpPr>
        <p:spPr>
          <a:xfrm>
            <a:off x="533400" y="1400000"/>
            <a:ext cx="50800" cy="35600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Left Label"/>
          <p:cNvSpPr txBox="1"/>
          <p:nvPr/>
        </p:nvSpPr>
        <p:spPr>
          <a:xfrm>
            <a:off x="789120" y="1610000"/>
            <a:ext cx="2648161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FR" sz="1100" b="1" i="0" dirty="0">
                <a:solidFill>
                  <a:srgbClr val="905E2D"/>
                </a:solidFill>
                <a:latin typeface="Aptos"/>
              </a:rPr>
              <a:t>VALIDÉ PAR LA JUSTICE — DE 2016 À 2026</a:t>
            </a:r>
          </a:p>
        </p:txBody>
      </p:sp>
      <p:sp>
        <p:nvSpPr>
          <p:cNvPr id="43" name="Left Heading"/>
          <p:cNvSpPr txBox="1"/>
          <p:nvPr/>
        </p:nvSpPr>
        <p:spPr>
          <a:xfrm>
            <a:off x="789120" y="1830000"/>
            <a:ext cx="495372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FR" b="1" i="0" dirty="0">
                <a:solidFill>
                  <a:srgbClr val="1A2C4E"/>
                </a:solidFill>
                <a:latin typeface="Aptos"/>
              </a:rPr>
              <a:t>Historique des préjudices et des manquements</a:t>
            </a:r>
          </a:p>
        </p:txBody>
      </p:sp>
      <p:sp>
        <p:nvSpPr>
          <p:cNvPr id="44" name="Left Bullets"/>
          <p:cNvSpPr txBox="1"/>
          <p:nvPr/>
        </p:nvSpPr>
        <p:spPr>
          <a:xfrm>
            <a:off x="789119" y="2320000"/>
            <a:ext cx="4826489" cy="252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fr-FR" sz="16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Pensionnats indiens, « Scoop des années 60 »</a:t>
            </a:r>
          </a:p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fr-FR"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TCDP 2 : </a:t>
            </a:r>
            <a:r>
              <a:rPr lang="fr-FR" sz="14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Canada a été condamné à mettre fin immédiatement à ses pratiques discriminatoires — il s’agit d’une ordonnance permanente, et non d’une simple constatation ponctuelle.</a:t>
            </a:r>
          </a:p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CA"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TCDP</a:t>
            </a:r>
            <a:r>
              <a:rPr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39: </a:t>
            </a:r>
            <a:r>
              <a:rPr lang="fr-FR"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comportement a été jugé « délibéré et imprudent » — la sanction maximale prévue par la loi    (40 000 dollars par victime)</a:t>
            </a:r>
            <a:r>
              <a:rPr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lnSpc>
                <a:spcPts val="1600"/>
              </a:lnSpc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fr-FR" sz="1400" b="1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20 ordonnances depuis </a:t>
            </a:r>
            <a:r>
              <a:rPr lang="fr-FR" sz="140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Tribunal a rendu plus de vingt autres ordonnances, « contraignant » le Canada à se conformer à ses obligations étape par étape.</a:t>
            </a:r>
          </a:p>
          <a:p>
            <a:pPr marL="228600" indent="-228600">
              <a:lnSpc>
                <a:spcPts val="1600"/>
              </a:lnSpc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endParaRPr sz="1400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ight Card"/>
          <p:cNvSpPr/>
          <p:nvPr/>
        </p:nvSpPr>
        <p:spPr>
          <a:xfrm>
            <a:off x="6378600" y="1400000"/>
            <a:ext cx="5280000" cy="3560000"/>
          </a:xfrm>
          <a:prstGeom prst="roundRect">
            <a:avLst>
              <a:gd name="adj" fmla="val 3800"/>
            </a:avLst>
          </a:prstGeom>
          <a:solidFill>
            <a:srgbClr val="EDE8E0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Right Accent"/>
          <p:cNvSpPr/>
          <p:nvPr/>
        </p:nvSpPr>
        <p:spPr>
          <a:xfrm>
            <a:off x="6332880" y="1400000"/>
            <a:ext cx="50800" cy="3560000"/>
          </a:xfrm>
          <a:prstGeom prst="rect">
            <a:avLst/>
          </a:prstGeom>
          <a:solidFill>
            <a:srgbClr val="C17D3C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Right Label"/>
          <p:cNvSpPr txBox="1"/>
          <p:nvPr/>
        </p:nvSpPr>
        <p:spPr>
          <a:xfrm>
            <a:off x="6588600" y="1610000"/>
            <a:ext cx="2152833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fr-FR" sz="1100" b="1" i="0" dirty="0">
                <a:solidFill>
                  <a:srgbClr val="905E2D"/>
                </a:solidFill>
                <a:latin typeface="Aptos"/>
              </a:rPr>
              <a:t>EN CE MOMENT — DE 2024 À 2026</a:t>
            </a:r>
          </a:p>
        </p:txBody>
      </p:sp>
      <p:sp>
        <p:nvSpPr>
          <p:cNvPr id="53" name="Right Heading"/>
          <p:cNvSpPr txBox="1"/>
          <p:nvPr/>
        </p:nvSpPr>
        <p:spPr>
          <a:xfrm>
            <a:off x="6588600" y="1830000"/>
            <a:ext cx="3772251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2200" b="1" i="0" dirty="0">
                <a:solidFill>
                  <a:srgbClr val="1A2C4E"/>
                </a:solidFill>
                <a:latin typeface="Aptos"/>
              </a:rPr>
              <a:t>Le </a:t>
            </a:r>
            <a:r>
              <a:rPr lang="en-CA" sz="2200" b="1" i="0" dirty="0" err="1">
                <a:solidFill>
                  <a:srgbClr val="1A2C4E"/>
                </a:solidFill>
                <a:latin typeface="Aptos"/>
              </a:rPr>
              <a:t>même</a:t>
            </a:r>
            <a:r>
              <a:rPr lang="en-CA" sz="2200" b="1" i="0" dirty="0">
                <a:solidFill>
                  <a:srgbClr val="1A2C4E"/>
                </a:solidFill>
                <a:latin typeface="Aptos"/>
              </a:rPr>
              <a:t> </a:t>
            </a:r>
            <a:r>
              <a:rPr lang="en-CA" sz="2200" b="1" i="0" dirty="0" err="1">
                <a:solidFill>
                  <a:srgbClr val="1A2C4E"/>
                </a:solidFill>
                <a:latin typeface="Aptos"/>
              </a:rPr>
              <a:t>schéma</a:t>
            </a:r>
            <a:r>
              <a:rPr lang="en-CA" sz="2200" b="1" i="0" dirty="0">
                <a:solidFill>
                  <a:srgbClr val="1A2C4E"/>
                </a:solidFill>
                <a:latin typeface="Aptos"/>
              </a:rPr>
              <a:t> </a:t>
            </a:r>
            <a:r>
              <a:rPr lang="en-CA" sz="2200" b="1" i="0" dirty="0" err="1">
                <a:solidFill>
                  <a:srgbClr val="1A2C4E"/>
                </a:solidFill>
                <a:latin typeface="Aptos"/>
              </a:rPr>
              <a:t>aujourd'hui</a:t>
            </a:r>
            <a:endParaRPr lang="en-CA" sz="2200" b="1" i="0" dirty="0">
              <a:solidFill>
                <a:srgbClr val="1A2C4E"/>
              </a:solidFill>
              <a:latin typeface="Aptos"/>
            </a:endParaRPr>
          </a:p>
        </p:txBody>
      </p:sp>
      <p:sp>
        <p:nvSpPr>
          <p:cNvPr id="54" name="Right Bullets"/>
          <p:cNvSpPr txBox="1"/>
          <p:nvPr/>
        </p:nvSpPr>
        <p:spPr>
          <a:xfrm>
            <a:off x="6588599" y="2180854"/>
            <a:ext cx="4814281" cy="252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fr-FR"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Violation du principe de Jordan : </a:t>
            </a:r>
            <a:r>
              <a:rPr lang="fr-FR" sz="14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de définition de l’égalité de fond, absence de cadre décisionnel et élaboration unilatérale des politiques</a:t>
            </a:r>
          </a:p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fr-FR" sz="1400" b="1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Réductions et restrictions unilatérales concernant les services de protection de l’enfance </a:t>
            </a:r>
          </a:p>
          <a:p>
            <a:pPr marL="228600" indent="-228600">
              <a:lnSpc>
                <a:spcPts val="1600"/>
              </a:lnSpc>
              <a:spcAft>
                <a:spcPts val="80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fr-FR"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Septembre 2025 : </a:t>
            </a:r>
            <a:r>
              <a:rPr lang="fr-FR" sz="14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juridictionnel. Le Canada a décidé de contester 2025 TCDP 80 — une démarche qualifiée de « nouvelle manœuvre dilatoire qui porte préjudice à nos enfants ».</a:t>
            </a:r>
          </a:p>
          <a:p>
            <a:pPr marL="228600" indent="-228600">
              <a:lnSpc>
                <a:spcPts val="1600"/>
              </a:lnSpc>
              <a:spcAft>
                <a:spcPts val="0"/>
              </a:spcAft>
              <a:buClr>
                <a:srgbClr val="98622F"/>
              </a:buClr>
              <a:buSzPct val="70000"/>
              <a:buFont typeface="Aptos" charset="0"/>
              <a:buChar char="●"/>
            </a:pPr>
            <a:r>
              <a:rPr lang="fr-FR"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Accords régionaux, approbation préalable : </a:t>
            </a:r>
            <a:r>
              <a:rPr lang="fr-FR" sz="1400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Canada négocie des accords régionaux avant même que le Tribunal n’ait approuvé une réforme </a:t>
            </a:r>
            <a:r>
              <a:rPr lang="fr-FR" sz="1400" b="1" i="0" dirty="0">
                <a:solidFill>
                  <a:srgbClr val="1A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long terme.</a:t>
            </a:r>
            <a:endParaRPr sz="1400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ution Band"/>
          <p:cNvSpPr/>
          <p:nvPr/>
        </p:nvSpPr>
        <p:spPr>
          <a:xfrm>
            <a:off x="533400" y="5090000"/>
            <a:ext cx="11125200" cy="1230000"/>
          </a:xfrm>
          <a:prstGeom prst="roundRect">
            <a:avLst>
              <a:gd name="adj" fmla="val 6467"/>
            </a:avLst>
          </a:prstGeom>
          <a:solidFill>
            <a:srgbClr val="1A2C4E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Caution Label"/>
          <p:cNvSpPr txBox="1"/>
          <p:nvPr/>
        </p:nvSpPr>
        <p:spPr>
          <a:xfrm>
            <a:off x="700962" y="5140366"/>
            <a:ext cx="1697388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lang="en-CA" sz="2000" b="1" i="0" dirty="0" err="1">
                <a:solidFill>
                  <a:srgbClr val="E8C882"/>
                </a:solidFill>
                <a:latin typeface="Aptos"/>
              </a:rPr>
              <a:t>Avertissement</a:t>
            </a:r>
            <a:endParaRPr lang="en-CA" sz="2000" b="1" i="0" dirty="0">
              <a:solidFill>
                <a:srgbClr val="E8C882"/>
              </a:solidFill>
              <a:latin typeface="Aptos"/>
            </a:endParaRPr>
          </a:p>
        </p:txBody>
      </p:sp>
      <p:sp>
        <p:nvSpPr>
          <p:cNvPr id="61" name="Caution Text"/>
          <p:cNvSpPr txBox="1"/>
          <p:nvPr/>
        </p:nvSpPr>
        <p:spPr>
          <a:xfrm>
            <a:off x="700962" y="5480366"/>
            <a:ext cx="10256676" cy="64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pPr algn="l">
              <a:lnSpc>
                <a:spcPts val="2000"/>
              </a:lnSpc>
            </a:pPr>
            <a:r>
              <a:rPr lang="fr-FR" sz="1600" b="0" i="0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force d'un plan dépend entièrement de la volonté du Canada de le respecter. Depuis une décennie, les progrès n'ont été réalisés que sous l'impulsion de décisions de justice ; les normes minimales doivent donc être juridiquement contraignantes et applicables, et ne pas dépendre de la bonne volonté du Canada.</a:t>
            </a:r>
          </a:p>
        </p:txBody>
      </p:sp>
      <p:sp>
        <p:nvSpPr>
          <p:cNvPr id="28" name="Footer"/>
          <p:cNvSpPr txBox="1"/>
          <p:nvPr/>
        </p:nvSpPr>
        <p:spPr>
          <a:xfrm>
            <a:off x="533386" y="6431148"/>
            <a:ext cx="4593465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63" b="0" i="0">
                <a:solidFill>
                  <a:srgbClr val="686F79"/>
                </a:solidFill>
                <a:latin typeface="Aptos"/>
              </a:rPr>
              <a:t>Long-Term Reform of First Nations Child and Family Services | AFN Plenary, July 16, 2026</a:t>
            </a:r>
          </a:p>
        </p:txBody>
      </p:sp>
    </p:spTree>
    <p:extLst>
      <p:ext uri="{BB962C8B-B14F-4D97-AF65-F5344CB8AC3E}">
        <p14:creationId xmlns:p14="http://schemas.microsoft.com/office/powerpoint/2010/main" val="240457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29E248-68FC-4DAB-475D-110ABEF341B4}"/>
              </a:ext>
            </a:extLst>
          </p:cNvPr>
          <p:cNvSpPr txBox="1"/>
          <p:nvPr/>
        </p:nvSpPr>
        <p:spPr>
          <a:xfrm>
            <a:off x="465992" y="196555"/>
            <a:ext cx="366767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Résolution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 n°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98C2E-961C-AC54-22A6-D4A37A69B953}"/>
              </a:ext>
            </a:extLst>
          </p:cNvPr>
          <p:cNvSpPr txBox="1"/>
          <p:nvPr/>
        </p:nvSpPr>
        <p:spPr>
          <a:xfrm>
            <a:off x="580292" y="828097"/>
            <a:ext cx="10550879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La résolution 11 établit le seuil minimal non dérogatoire — les normes minimales qui doivent être juridiquement contraignantes dans tout cadre de réforme, quelle que soit la voie choisie par une nation.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5F181-F7F1-9F1B-A493-B27BEB85E4F0}"/>
              </a:ext>
            </a:extLst>
          </p:cNvPr>
          <p:cNvSpPr txBox="1"/>
          <p:nvPr/>
        </p:nvSpPr>
        <p:spPr>
          <a:xfrm>
            <a:off x="465992" y="2193928"/>
            <a:ext cx="10665179" cy="4461286"/>
          </a:xfrm>
          <a:prstGeom prst="rect">
            <a:avLst/>
          </a:prstGeom>
          <a:solidFill>
            <a:srgbClr val="EDE8E0"/>
          </a:solidFill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Surveillance dirigée par les Premières Nations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véritable pouvoir de décision sur la conception, la gestion et l’évaluation du financement, y compris le pouvoir de cerner et de remédier immédiatement à toute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mesurecausant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 risquant d’entraîner une discrimination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rights principles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Including substantive equality, intergenerational equity, the best interests of the child, and cultural continuity.</a:t>
            </a:r>
          </a:p>
          <a:p>
            <a:pPr marL="514350" marR="0" lvl="0" indent="-51435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Needs-based funding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must meet the actual, evolving and distinct needs and circumstances of First Nations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514350" marR="0" lvl="0" indent="-51435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Durability against ongoing or new discrimination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Protect reforms from fiscal restraint, policy changes or political cycles.</a:t>
            </a:r>
          </a:p>
          <a:p>
            <a:pPr marL="514350" marR="0" lvl="0" indent="-51435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 enforcement and continued oversight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Independent enforcement is essential to ensure compliance and prevent recurrence of discrimination.</a:t>
            </a:r>
          </a:p>
          <a:p>
            <a:pPr marL="514350" marR="0" lvl="0" indent="-51435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to justice and protection from retaliation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Guaranteed access to remedies and enforcement with explicit protections from retaliation.</a:t>
            </a:r>
          </a:p>
          <a:p>
            <a:pPr marL="514350" marR="0" lvl="0" indent="-51435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Capacity as a Crown obligation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Timely and sustained funding and technical supports to enable First Nations to meet these minimum standards.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95A51-89C6-81D0-2070-D5AF1CF1C225}"/>
              </a:ext>
            </a:extLst>
          </p:cNvPr>
          <p:cNvSpPr txBox="1"/>
          <p:nvPr/>
        </p:nvSpPr>
        <p:spPr>
          <a:xfrm>
            <a:off x="465992" y="1788112"/>
            <a:ext cx="10665179" cy="4922951"/>
          </a:xfrm>
          <a:prstGeom prst="rect">
            <a:avLst/>
          </a:prstGeom>
          <a:solidFill>
            <a:srgbClr val="EDE8E0"/>
          </a:solidFill>
        </p:spPr>
        <p:txBody>
          <a:bodyPr wrap="square">
            <a:spAutoFit/>
          </a:bodyPr>
          <a:lstStyle/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fr-FR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dirigée par les Premières Nations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véritable pouvoir de décision sur la conception, la gestion et l’évaluation du financement, y compris le pouvoir de cerner et de remédier immédiatement à toute </a:t>
            </a:r>
            <a:r>
              <a:rPr lang="fr-FR" sz="1400" b="0" i="0" dirty="0" err="1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mesurecausant</a:t>
            </a:r>
            <a:r>
              <a:rPr lang="fr-FR" sz="1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risquant d’entraîner une discrimination</a:t>
            </a:r>
            <a:endParaRPr lang="en-GB" sz="1400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fr-FR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principes relatifs aux droits de l'homme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1400" dirty="0" err="1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otamment</a:t>
            </a:r>
            <a:r>
              <a:rPr lang="fr-FR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l'égalité de fond, l'équité intergénérationnelle, l'intérêt supérieur de l'enfant et la continuité culturelle.</a:t>
            </a:r>
            <a:endParaRPr lang="en-GB" sz="140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fr-FR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 en fonction des besoins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financement doit répondre aux besoins et aux réalités concrets, changeants et spécifiques des Premières Nations.</a:t>
            </a:r>
            <a:endParaRPr lang="en-GB" b="0" i="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fr-FR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Résistance face à la discrimination persistante ou à de nouvelles formes de discrimination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Protéger les réformes contre les restrictions budgétaires, les changements de politique ou les cycles politiques</a:t>
            </a:r>
            <a:r>
              <a:rPr lang="en-GB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fr-FR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indépendante de la réglementation et surveillance continue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mise en œuvre indépendante est essentielle pour garantir le respect de la réglementation et empêcher que la discrimination ne se reproduise.</a:t>
            </a:r>
            <a:endParaRPr lang="en-GB" sz="140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fr-FR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à la justice et protection contre les représailles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garanti aux voies de recours et à l'application de la loi, assorti de protections explicites contre les représailles.</a:t>
            </a:r>
            <a:endParaRPr lang="en-GB" sz="140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rgbClr val="98622F"/>
              </a:buClr>
              <a:buSzPct val="70000"/>
              <a:buFont typeface="+mj-lt"/>
              <a:buAutoNum type="romanLcPeriod"/>
            </a:pPr>
            <a:r>
              <a:rPr lang="fr-FR" sz="2400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capacité en tant qu'obligation de la Couronne</a:t>
            </a:r>
            <a:br>
              <a:rPr lang="en-GB" b="0" i="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financement et un soutien technique afin de permettre aux Premières Nations de respecter ces normes minimales.</a:t>
            </a:r>
            <a:endParaRPr lang="en-GB" sz="140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42111" y="482369"/>
            <a:ext cx="11146469" cy="116955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Prise de décision dirigée par les Premières Nations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985E1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213" y="1183211"/>
            <a:ext cx="10889260" cy="276999"/>
          </a:xfrm>
          <a:prstGeom prst="rect">
            <a:avLst/>
          </a:prstGeom>
          <a:noFill/>
        </p:spPr>
        <p:txBody>
          <a:bodyPr wrap="none" lIns="114297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Ce sont les structures de gouvernance qui détermineront si toutes les autres normes peuvent être respectées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782" y="1637857"/>
            <a:ext cx="213232" cy="17061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B7E53A4-09E8-E9C1-5C64-C8EB471CE6CE}"/>
              </a:ext>
            </a:extLst>
          </p:cNvPr>
          <p:cNvGrpSpPr/>
          <p:nvPr/>
        </p:nvGrpSpPr>
        <p:grpSpPr>
          <a:xfrm>
            <a:off x="542112" y="1575759"/>
            <a:ext cx="5600542" cy="4277237"/>
            <a:chOff x="533400" y="1448097"/>
            <a:chExt cx="5589769" cy="3487158"/>
          </a:xfrm>
        </p:grpSpPr>
        <p:sp>
          <p:nvSpPr>
            <p:cNvPr id="3" name="Rounded Rectangle 2"/>
            <p:cNvSpPr/>
            <p:nvPr/>
          </p:nvSpPr>
          <p:spPr>
            <a:xfrm>
              <a:off x="533400" y="1448097"/>
              <a:ext cx="5448300" cy="3487158"/>
            </a:xfrm>
            <a:prstGeom prst="roundRect">
              <a:avLst>
                <a:gd name="adj" fmla="val 1256"/>
              </a:avLst>
            </a:prstGeom>
            <a:solidFill>
              <a:srgbClr val="EDE8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1517544"/>
              <a:ext cx="5448300" cy="550366"/>
            </a:xfrm>
            <a:prstGeom prst="rect">
              <a:avLst/>
            </a:prstGeom>
            <a:solidFill>
              <a:srgbClr val="1A2C4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9436" y="1546798"/>
              <a:ext cx="3515024" cy="25092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4F1EC"/>
                  </a:solidFill>
                  <a:effectLst/>
                  <a:uLnTx/>
                  <a:uFillTx/>
                  <a:latin typeface="Playfair Display"/>
                  <a:ea typeface="+mn-ea"/>
                  <a:cs typeface="+mn-cs"/>
                </a:rPr>
                <a:t>Plan pour une justice aimante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5246" y="1754639"/>
              <a:ext cx="4237163" cy="3011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8C882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Conseil national de surveillance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9615" y="2122235"/>
              <a:ext cx="5233554" cy="45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1A2C4E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Mandaté par les titulaires de droits — </a:t>
              </a:r>
              <a:r>
                <a:rPr kumimoji="0" lang="fr-FR" i="0" u="none" strike="noStrike" kern="1200" cap="none" spc="0" normalizeH="0" baseline="0" noProof="0" dirty="0">
                  <a:ln>
                    <a:noFill/>
                  </a:ln>
                  <a:solidFill>
                    <a:srgbClr val="1A2C4E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l’autorité émane des Premières Nations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3837" y="2632732"/>
              <a:ext cx="5006657" cy="6774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1A2C4E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Supervise la conception, la gestion et le contrôle </a:t>
              </a:r>
              <a:r>
                <a:rPr kumimoji="0" lang="fr-FR" i="0" u="none" strike="noStrike" kern="1200" cap="none" spc="0" normalizeH="0" baseline="0" noProof="0" dirty="0">
                  <a:ln>
                    <a:noFill/>
                  </a:ln>
                  <a:solidFill>
                    <a:srgbClr val="1A2C4E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du FNCFS à l’échelle nationale et régionale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3757" y="3351402"/>
              <a:ext cx="5109574" cy="4516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srgbClr val="1A2C4E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Le Canada est tenu de mettre en œuvre </a:t>
              </a:r>
              <a:r>
                <a:rPr kumimoji="0" lang="fr-FR" i="0" u="none" strike="noStrike" kern="1200" cap="none" spc="0" normalizeH="0" baseline="0" noProof="0" dirty="0">
                  <a:ln>
                    <a:noFill/>
                  </a:ln>
                  <a:solidFill>
                    <a:srgbClr val="1A2C4E"/>
                  </a:solidFill>
                  <a:effectLst/>
                  <a:uLnTx/>
                  <a:uFillTx/>
                  <a:latin typeface="Aptos"/>
                  <a:ea typeface="+mn-ea"/>
                  <a:cs typeface="+mn-cs"/>
                </a:rPr>
                <a:t>les recommandations du Conseil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155694" y="1709573"/>
            <a:ext cx="5448300" cy="4549824"/>
          </a:xfrm>
          <a:prstGeom prst="roundRect">
            <a:avLst>
              <a:gd name="adj" fmla="val 1256"/>
            </a:avLst>
          </a:prstGeom>
          <a:solidFill>
            <a:srgbClr val="EDE8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0349" y="1659046"/>
            <a:ext cx="5448300" cy="669949"/>
          </a:xfrm>
          <a:prstGeom prst="rect">
            <a:avLst/>
          </a:prstGeom>
          <a:solidFill>
            <a:srgbClr val="2B5A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653" y="2666506"/>
            <a:ext cx="352737" cy="35273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42112" y="5858907"/>
            <a:ext cx="11125200" cy="947747"/>
          </a:xfrm>
          <a:prstGeom prst="roundRect">
            <a:avLst>
              <a:gd name="adj" fmla="val 16523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295" y="6021439"/>
            <a:ext cx="348206" cy="2790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00696" y="1689489"/>
            <a:ext cx="295421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Plan national du Canada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3041" y="1942058"/>
            <a:ext cx="5133328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Organismes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de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gouvernance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régionaux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4F1EC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0172" y="2485703"/>
            <a:ext cx="4508784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Les Premières Nations participent, dans le cadre d’accords régionaux,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à la mise en œuvre du cadre canadien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D3748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38909" y="4271417"/>
            <a:ext cx="4896620" cy="15388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Les instances régionales formulent des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recommandations à l’intention du Canada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; le Canada conserve le pouvoir de décision et de discrétion sur les éléments essentiels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D5E7E"/>
              </a:solidFill>
              <a:effectLst/>
              <a:uLnTx/>
              <a:uFillTx/>
              <a:latin typeface="Aptos"/>
              <a:ea typeface="+mn-ea"/>
              <a:cs typeface="+mn-cs"/>
              <a:hlinkClick r:id="rId6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52004" y="3509304"/>
            <a:ext cx="469255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Le Canada conserve le contrôle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des décisions et des politiques clés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4062" y="5898329"/>
            <a:ext cx="273196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Question standard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minimale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95314" y="6120099"/>
            <a:ext cx="9977924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CA" i="1" dirty="0">
                <a:solidFill>
                  <a:srgbClr val="F4F1EC"/>
                </a:solidFill>
                <a:latin typeface="Aptos"/>
              </a:rPr>
              <a:t>Cette structure de gouvernance confère-t-elle aux titulaires de droits un véritable pouvoir de décision </a:t>
            </a:r>
          </a:p>
          <a:p>
            <a:r>
              <a:rPr lang="fr-CA" i="1" dirty="0">
                <a:solidFill>
                  <a:srgbClr val="F4F1EC"/>
                </a:solidFill>
                <a:latin typeface="Aptos"/>
              </a:rPr>
              <a:t>ou des droits de consultation?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97141" y="6495887"/>
            <a:ext cx="91440" cy="13334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9" b="0" i="0" u="none" strike="noStrike" kern="1200" cap="none" spc="0" normalizeH="0" baseline="0" noProof="0">
                <a:ln>
                  <a:noFill/>
                </a:ln>
                <a:solidFill>
                  <a:srgbClr val="5A667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8</a:t>
            </a:r>
          </a:p>
        </p:txBody>
      </p:sp>
      <p:pic>
        <p:nvPicPr>
          <p:cNvPr id="60" name="Picture 9" descr="image.png">
            <a:extLst>
              <a:ext uri="{FF2B5EF4-FFF2-40B4-BE49-F238E27FC236}">
                <a16:creationId xmlns:a16="http://schemas.microsoft.com/office/drawing/2014/main" id="{728270A7-D7EB-0621-04BC-B3D4F6F321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350" y="2465126"/>
            <a:ext cx="309790" cy="3097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348BE7-5E18-62B1-2DA1-E88B1B5CA1BC}"/>
              </a:ext>
            </a:extLst>
          </p:cNvPr>
          <p:cNvSpPr txBox="1"/>
          <p:nvPr/>
        </p:nvSpPr>
        <p:spPr>
          <a:xfrm>
            <a:off x="533386" y="304792"/>
            <a:ext cx="1141338" cy="1442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37" b="1" i="0" u="none" strike="noStrike" kern="1200" cap="none" spc="0" normalizeH="0" baseline="0" noProof="0" dirty="0" err="1">
                <a:ln>
                  <a:noFill/>
                </a:ln>
                <a:solidFill>
                  <a:srgbClr val="985E1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Norme</a:t>
            </a:r>
            <a:r>
              <a:rPr kumimoji="0" lang="en-CA" sz="937" b="1" i="0" u="none" strike="noStrike" kern="1200" cap="none" spc="0" normalizeH="0" baseline="0" noProof="0" dirty="0">
                <a:ln>
                  <a:noFill/>
                </a:ln>
                <a:solidFill>
                  <a:srgbClr val="985E1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r>
              <a:rPr kumimoji="0" lang="en-CA" sz="937" b="1" i="0" u="none" strike="noStrike" kern="1200" cap="none" spc="0" normalizeH="0" baseline="0" noProof="0" dirty="0" err="1">
                <a:ln>
                  <a:noFill/>
                </a:ln>
                <a:solidFill>
                  <a:srgbClr val="985E1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minimale</a:t>
            </a:r>
            <a:r>
              <a:rPr kumimoji="0" lang="en-CA" sz="937" b="1" i="0" u="none" strike="noStrike" kern="1200" cap="none" spc="0" normalizeH="0" baseline="0" noProof="0" dirty="0">
                <a:ln>
                  <a:noFill/>
                </a:ln>
                <a:solidFill>
                  <a:srgbClr val="985E1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n° 1</a:t>
            </a:r>
          </a:p>
        </p:txBody>
      </p:sp>
      <p:pic>
        <p:nvPicPr>
          <p:cNvPr id="7" name="Picture 9" descr="image.png">
            <a:extLst>
              <a:ext uri="{FF2B5EF4-FFF2-40B4-BE49-F238E27FC236}">
                <a16:creationId xmlns:a16="http://schemas.microsoft.com/office/drawing/2014/main" id="{4447B7D3-F0EC-DFA7-E766-B683A3E445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726" y="3084663"/>
            <a:ext cx="309790" cy="309790"/>
          </a:xfrm>
          <a:prstGeom prst="rect">
            <a:avLst/>
          </a:prstGeom>
        </p:spPr>
      </p:pic>
      <p:pic>
        <p:nvPicPr>
          <p:cNvPr id="9" name="Picture 9" descr="image.png">
            <a:extLst>
              <a:ext uri="{FF2B5EF4-FFF2-40B4-BE49-F238E27FC236}">
                <a16:creationId xmlns:a16="http://schemas.microsoft.com/office/drawing/2014/main" id="{AF690059-5B27-BA0C-080B-9EEA20532D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726" y="3949368"/>
            <a:ext cx="309790" cy="309790"/>
          </a:xfrm>
          <a:prstGeom prst="rect">
            <a:avLst/>
          </a:prstGeom>
        </p:spPr>
      </p:pic>
      <p:pic>
        <p:nvPicPr>
          <p:cNvPr id="45" name="Picture 9" descr="image.png">
            <a:extLst>
              <a:ext uri="{FF2B5EF4-FFF2-40B4-BE49-F238E27FC236}">
                <a16:creationId xmlns:a16="http://schemas.microsoft.com/office/drawing/2014/main" id="{2CF54D10-3057-C7EE-25A4-4E75607B10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041" y="4519211"/>
            <a:ext cx="309790" cy="30979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2DF2CCD-EAB6-5707-53F7-9A94F95F6ADB}"/>
              </a:ext>
            </a:extLst>
          </p:cNvPr>
          <p:cNvSpPr txBox="1"/>
          <p:nvPr/>
        </p:nvSpPr>
        <p:spPr>
          <a:xfrm>
            <a:off x="916578" y="4500013"/>
            <a:ext cx="511942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Soutenu par des experts techniques 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et des secrétariats nationaux et régionaux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BEAE6A-D867-B08A-6A99-703C2CF7084C}"/>
              </a:ext>
            </a:extLst>
          </p:cNvPr>
          <p:cNvSpPr txBox="1"/>
          <p:nvPr/>
        </p:nvSpPr>
        <p:spPr>
          <a:xfrm>
            <a:off x="929832" y="5149366"/>
            <a:ext cx="511942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Participation obligatoire des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aînés et des jeunes</a:t>
            </a:r>
          </a:p>
        </p:txBody>
      </p:sp>
      <p:pic>
        <p:nvPicPr>
          <p:cNvPr id="51" name="Picture 9" descr="image.png">
            <a:extLst>
              <a:ext uri="{FF2B5EF4-FFF2-40B4-BE49-F238E27FC236}">
                <a16:creationId xmlns:a16="http://schemas.microsoft.com/office/drawing/2014/main" id="{D4C67D7E-A859-C498-DA42-BD8FEDB60B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356" y="5198385"/>
            <a:ext cx="309790" cy="309790"/>
          </a:xfrm>
          <a:prstGeom prst="rect">
            <a:avLst/>
          </a:prstGeom>
        </p:spPr>
      </p:pic>
      <p:pic>
        <p:nvPicPr>
          <p:cNvPr id="53" name="Picture 15" descr="image.png">
            <a:extLst>
              <a:ext uri="{FF2B5EF4-FFF2-40B4-BE49-F238E27FC236}">
                <a16:creationId xmlns:a16="http://schemas.microsoft.com/office/drawing/2014/main" id="{8C1A792D-6BB9-F38E-B1B7-CBDB9AA6CE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6029" y="3514645"/>
            <a:ext cx="352737" cy="352737"/>
          </a:xfrm>
          <a:prstGeom prst="rect">
            <a:avLst/>
          </a:prstGeom>
        </p:spPr>
      </p:pic>
      <p:pic>
        <p:nvPicPr>
          <p:cNvPr id="55" name="Picture 15" descr="image.png">
            <a:extLst>
              <a:ext uri="{FF2B5EF4-FFF2-40B4-BE49-F238E27FC236}">
                <a16:creationId xmlns:a16="http://schemas.microsoft.com/office/drawing/2014/main" id="{FAFA953A-7621-2FFA-76D1-326B3668AE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9405" y="4293210"/>
            <a:ext cx="352737" cy="3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B5A628-EB55-EB21-C94C-9FCC2620FD00}"/>
              </a:ext>
            </a:extLst>
          </p:cNvPr>
          <p:cNvSpPr txBox="1"/>
          <p:nvPr/>
        </p:nvSpPr>
        <p:spPr>
          <a:xfrm>
            <a:off x="542111" y="482369"/>
            <a:ext cx="978464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Principes relatifs aux droits de l'homme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Qu'est-ce qui prime : les droits ou les programmes/politiques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9DB33-851B-DE4D-99F3-DF4BFF52D353}"/>
              </a:ext>
            </a:extLst>
          </p:cNvPr>
          <p:cNvSpPr txBox="1"/>
          <p:nvPr/>
        </p:nvSpPr>
        <p:spPr>
          <a:xfrm>
            <a:off x="533386" y="304792"/>
            <a:ext cx="1141338" cy="1442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en-CA" sz="937" b="1" dirty="0" err="1">
                <a:solidFill>
                  <a:srgbClr val="985E1E"/>
                </a:solidFill>
                <a:latin typeface="Aptos"/>
              </a:rPr>
              <a:t>Norme</a:t>
            </a:r>
            <a:r>
              <a:rPr lang="en-CA" sz="937" b="1" dirty="0">
                <a:solidFill>
                  <a:srgbClr val="985E1E"/>
                </a:solidFill>
                <a:latin typeface="Aptos"/>
              </a:rPr>
              <a:t> </a:t>
            </a:r>
            <a:r>
              <a:rPr lang="en-CA" sz="937" b="1" dirty="0" err="1">
                <a:solidFill>
                  <a:srgbClr val="985E1E"/>
                </a:solidFill>
                <a:latin typeface="Aptos"/>
              </a:rPr>
              <a:t>minimale</a:t>
            </a:r>
            <a:r>
              <a:rPr lang="en-CA" sz="937" b="1" dirty="0">
                <a:solidFill>
                  <a:srgbClr val="985E1E"/>
                </a:solidFill>
                <a:latin typeface="Aptos"/>
              </a:rPr>
              <a:t> n° 2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6DE360D-D38E-8EDA-5E3A-8E5D172A1AE8}"/>
              </a:ext>
            </a:extLst>
          </p:cNvPr>
          <p:cNvSpPr/>
          <p:nvPr/>
        </p:nvSpPr>
        <p:spPr>
          <a:xfrm>
            <a:off x="457200" y="1948307"/>
            <a:ext cx="5524500" cy="4427323"/>
          </a:xfrm>
          <a:prstGeom prst="roundRect">
            <a:avLst>
              <a:gd name="adj" fmla="val 2014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26A86-2630-84C4-19E9-EAB5A9AFA2FD}"/>
              </a:ext>
            </a:extLst>
          </p:cNvPr>
          <p:cNvSpPr/>
          <p:nvPr/>
        </p:nvSpPr>
        <p:spPr>
          <a:xfrm>
            <a:off x="476250" y="1967358"/>
            <a:ext cx="5486400" cy="668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BEC1EA4A-5A4E-CFE3-4ACA-31A11BE6529E}"/>
              </a:ext>
            </a:extLst>
          </p:cNvPr>
          <p:cNvSpPr/>
          <p:nvPr/>
        </p:nvSpPr>
        <p:spPr>
          <a:xfrm>
            <a:off x="6210300" y="1948308"/>
            <a:ext cx="5524500" cy="4427322"/>
          </a:xfrm>
          <a:prstGeom prst="roundRect">
            <a:avLst>
              <a:gd name="adj" fmla="val 2014"/>
            </a:avLst>
          </a:prstGeom>
          <a:noFill/>
          <a:ln w="25400">
            <a:solidFill>
              <a:srgbClr val="5C2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748F4D-6C36-0149-B26B-E553B0279DBC}"/>
              </a:ext>
            </a:extLst>
          </p:cNvPr>
          <p:cNvSpPr/>
          <p:nvPr/>
        </p:nvSpPr>
        <p:spPr>
          <a:xfrm>
            <a:off x="6229350" y="1967358"/>
            <a:ext cx="5486400" cy="668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712EE6-D4EA-C6E0-7D0E-35A6A08E345F}"/>
              </a:ext>
            </a:extLst>
          </p:cNvPr>
          <p:cNvSpPr txBox="1"/>
          <p:nvPr/>
        </p:nvSpPr>
        <p:spPr>
          <a:xfrm>
            <a:off x="603633" y="1985472"/>
            <a:ext cx="363080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pour une justice aimante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F80DF4-73DB-F098-33BC-03870B58FC7B}"/>
              </a:ext>
            </a:extLst>
          </p:cNvPr>
          <p:cNvSpPr txBox="1"/>
          <p:nvPr/>
        </p:nvSpPr>
        <p:spPr>
          <a:xfrm>
            <a:off x="603633" y="2312626"/>
            <a:ext cx="4985339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Dirigé par les Premières Nations · Les droits avant tout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7AEDB7-CC76-9C32-6F57-5A3AB68D3E43}"/>
              </a:ext>
            </a:extLst>
          </p:cNvPr>
          <p:cNvSpPr txBox="1"/>
          <p:nvPr/>
        </p:nvSpPr>
        <p:spPr>
          <a:xfrm>
            <a:off x="603633" y="2765306"/>
            <a:ext cx="5049312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Fondement :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 Les droits avant tout » — normes nationales minimales en matière de droits de l'homme : un seuil non négociable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34EC73-6417-9F16-C30E-66132EF823D6}"/>
              </a:ext>
            </a:extLst>
          </p:cNvPr>
          <p:cNvSpPr txBox="1"/>
          <p:nvPr/>
        </p:nvSpPr>
        <p:spPr>
          <a:xfrm>
            <a:off x="6425844" y="1985451"/>
            <a:ext cx="360274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national du Canada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92D413-1113-6B1A-6FE2-D4D1FD562121}"/>
              </a:ext>
            </a:extLst>
          </p:cNvPr>
          <p:cNvSpPr txBox="1"/>
          <p:nvPr/>
        </p:nvSpPr>
        <p:spPr>
          <a:xfrm>
            <a:off x="6425845" y="2344420"/>
            <a:ext cx="2211070" cy="291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Sous l'impulsion du gouvernement · Priorité aux politiques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0D1E4E-E47A-7C3A-195A-D248491F6CEF}"/>
              </a:ext>
            </a:extLst>
          </p:cNvPr>
          <p:cNvSpPr txBox="1"/>
          <p:nvPr/>
        </p:nvSpPr>
        <p:spPr>
          <a:xfrm>
            <a:off x="6356860" y="2765306"/>
            <a:ext cx="523150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Fondement :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 approche fondée sur un programme de contrôle fédéral qui définit et encadre les droits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8334FA-BC9C-3221-6FC7-C57341318A70}"/>
              </a:ext>
            </a:extLst>
          </p:cNvPr>
          <p:cNvSpPr txBox="1"/>
          <p:nvPr/>
        </p:nvSpPr>
        <p:spPr>
          <a:xfrm>
            <a:off x="603633" y="3546336"/>
            <a:ext cx="498680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Gouvernance :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supervision et pouvoir décisionnel assurés par les Premières Nations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9F8AD9-A36E-DF62-FA39-43151CEBBB37}"/>
              </a:ext>
            </a:extLst>
          </p:cNvPr>
          <p:cNvSpPr txBox="1"/>
          <p:nvPr/>
        </p:nvSpPr>
        <p:spPr>
          <a:xfrm>
            <a:off x="603633" y="4125655"/>
            <a:ext cx="5049312" cy="14465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Financement :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financement responsable sur le plan financier, souple et adapté aux besoins, avec les dépenses réelles comme filet de sécurité — répondant aux besoins réels, et non à des coûts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fixes.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3" tooltip="Update: Now available - Loving Justice National Plan ...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3" tooltip="Update: Now available - Loving Justice National Plan ...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3" tooltip="Update: Now available - Loving Justice National Plan ...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EA9A59-3A57-1BE4-6134-59826A0CE7B7}"/>
              </a:ext>
            </a:extLst>
          </p:cNvPr>
          <p:cNvSpPr txBox="1"/>
          <p:nvPr/>
        </p:nvSpPr>
        <p:spPr>
          <a:xfrm>
            <a:off x="603633" y="5132043"/>
            <a:ext cx="4648827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Ancrage local :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105 séances de consultation avec les titulaires de droits des Premières Nations, les aînés, les jeunes et les experts de la SEFPN à travers le Canada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DEDE4B-69AF-9068-8595-DFD762371C45}"/>
              </a:ext>
            </a:extLst>
          </p:cNvPr>
          <p:cNvSpPr txBox="1"/>
          <p:nvPr/>
        </p:nvSpPr>
        <p:spPr>
          <a:xfrm>
            <a:off x="6356860" y="3334894"/>
            <a:ext cx="523150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Gouvernance :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rôle consultatif des Premières Nations — Le Canada conserve le pouvoir de décision concernant les paramètres du programme et les critères d'éligibilité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D3CAE1-5F25-0E2A-6014-749C70D8E3FE}"/>
              </a:ext>
            </a:extLst>
          </p:cNvPr>
          <p:cNvSpPr txBox="1"/>
          <p:nvPr/>
        </p:nvSpPr>
        <p:spPr>
          <a:xfrm>
            <a:off x="6356859" y="4168862"/>
            <a:ext cx="5231505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Financement :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l'ISC a contrôlé les niveaux de financement, les modalités et conditions, ainsi que le financement fixe ajusté en fonction de la population et de l'inflation (pour certains éléments)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A74DCC-6952-9FA2-3FFF-B112D1FF3F47}"/>
              </a:ext>
            </a:extLst>
          </p:cNvPr>
          <p:cNvSpPr txBox="1"/>
          <p:nvPr/>
        </p:nvSpPr>
        <p:spPr>
          <a:xfrm>
            <a:off x="6356600" y="5261150"/>
            <a:ext cx="4993887" cy="6991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lvl="0"/>
            <a:r>
              <a:rPr lang="fr-FR" sz="1600" b="1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Ancrage local :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Aucune consultation des Premières Nations ou des jeunes n'a été signalée dans le cadre du plan canadien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4" tooltip="Loving Justice Plan &amp; Canada’s Plan 2025 CHRT"/>
            </a:endParaRPr>
          </a:p>
        </p:txBody>
      </p:sp>
    </p:spTree>
    <p:extLst>
      <p:ext uri="{BB962C8B-B14F-4D97-AF65-F5344CB8AC3E}">
        <p14:creationId xmlns:p14="http://schemas.microsoft.com/office/powerpoint/2010/main" val="23044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49866" y="903457"/>
            <a:ext cx="11292268" cy="1077214"/>
          </a:xfrm>
          <a:prstGeom prst="rect">
            <a:avLst/>
          </a:prstGeom>
          <a:noFill/>
        </p:spPr>
        <p:txBody>
          <a:bodyPr wrap="square" lIns="152396" tIns="76198" rIns="152396" bIns="7619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Tous les financements accordés par la FNCFS doivent répondre aux besoins et aux réalités concrets, changeants et spécifiques des Premières Nations à travers le Canada.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1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243780"/>
            <a:ext cx="11125200" cy="38100"/>
          </a:xfrm>
          <a:prstGeom prst="roundRect">
            <a:avLst>
              <a:gd name="adj" fmla="val 50000"/>
            </a:avLst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106" y="1633491"/>
            <a:ext cx="5609653" cy="367605"/>
          </a:xfrm>
          <a:prstGeom prst="rect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8273" y="5533908"/>
            <a:ext cx="367605" cy="3676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95839" y="1625736"/>
            <a:ext cx="5471219" cy="367605"/>
          </a:xfrm>
          <a:prstGeom prst="rect">
            <a:avLst/>
          </a:prstGeom>
          <a:solidFill>
            <a:srgbClr val="2D5F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4494" y="3831239"/>
            <a:ext cx="352874" cy="35287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33400" y="6086772"/>
            <a:ext cx="11125200" cy="707384"/>
          </a:xfrm>
          <a:prstGeom prst="roundRect">
            <a:avLst>
              <a:gd name="adj" fmla="val 16856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984" y="6110426"/>
            <a:ext cx="345610" cy="2769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3386" y="464974"/>
            <a:ext cx="8576066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Financement fondé sur les besoins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0383" y="1691052"/>
            <a:ext cx="253434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F4F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pour une j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ustice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aimante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4F1E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529" y="2132008"/>
            <a:ext cx="5129293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Financement fondé sur les besoins,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avec les données réelles comme filet de sécurité (méthodologie IFSD plus seuil de coût réel) </a:t>
            </a:r>
            <a:endParaRPr kumimoji="0" sz="1600" i="0" u="none" strike="noStrike" kern="1200" cap="none" spc="0" normalizeH="0" baseline="0" noProof="0" dirty="0">
              <a:ln>
                <a:noFill/>
              </a:ln>
              <a:solidFill>
                <a:srgbClr val="406D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3548" y="2914495"/>
            <a:ext cx="5084864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Flux de financement distinct et dédié au renforcement des capacités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ne provenant pas des fonds alloués aux services de prévention destinés aux enfants </a:t>
            </a:r>
            <a:endParaRPr kumimoji="0" sz="1600" i="0" u="none" strike="noStrike" kern="1200" cap="none" spc="0" normalizeH="0" baseline="0" noProof="0" dirty="0">
              <a:ln>
                <a:noFill/>
              </a:ln>
              <a:solidFill>
                <a:srgbClr val="406D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627" y="3977567"/>
            <a:ext cx="5365120" cy="7520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Financement au coût réel des dépenses d’investissement, des services post-majorité, des représentants des bandes et du renforcement des capacités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406D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7679" y="4794446"/>
            <a:ext cx="5365119" cy="10164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2000"/>
              </a:lnSpc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Premières Nations exercent leur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pouvoir de décision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fonction des besoins réels; examens indépendants du financement </a:t>
            </a:r>
          </a:p>
          <a:p>
            <a:pPr lvl="0">
              <a:lnSpc>
                <a:spcPts val="2000"/>
              </a:lnSpc>
            </a:pPr>
            <a:r>
              <a:rPr lang="fr-CA" sz="1600" b="1" dirty="0">
                <a:solidFill>
                  <a:srgbClr val="1A2C4E"/>
                </a:solidFill>
                <a:latin typeface="Aptos"/>
              </a:rPr>
              <a:t>Financement durable </a:t>
            </a:r>
            <a:r>
              <a:rPr lang="fr-CA" sz="1600" dirty="0">
                <a:solidFill>
                  <a:srgbClr val="2D3748"/>
                </a:solidFill>
                <a:latin typeface="Aptos"/>
              </a:rPr>
              <a:t>— sans limitation de durée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406D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6298" y="1678805"/>
            <a:ext cx="2075889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national du Canada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4F1E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43385" y="2139828"/>
            <a:ext cx="5084864" cy="7763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Financement basé sur une formule;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Canada conserve le pouvoir de décision sur les montants, les délais et les normes </a:t>
            </a:r>
            <a:endParaRPr kumimoji="0" sz="1600" i="0" u="none" strike="noStrike" kern="1200" cap="none" spc="0" normalizeH="0" baseline="0" noProof="0" dirty="0">
              <a:ln>
                <a:noFill/>
              </a:ln>
              <a:solidFill>
                <a:srgbClr val="406D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39641" y="3041788"/>
            <a:ext cx="4820422" cy="495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Répartition régionale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selon les calculs du Canada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demandes d’ajustement à la discrétion du Canada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406D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9641" y="3711561"/>
            <a:ext cx="4996482" cy="7520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Fonds de renforcement des capacités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prélevés sur les crédits alloués aux services de prévention destinés aux enfants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D37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— pas de source de financement distincte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39641" y="4672772"/>
            <a:ext cx="5371663" cy="4955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9B2D2D"/>
                </a:solidFill>
                <a:effectLst/>
                <a:highlight>
                  <a:srgbClr val="F2D9D9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B2D2D"/>
                </a:solidFill>
                <a:effectLst/>
                <a:highlight>
                  <a:srgbClr val="F2D9D9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 milliards de dollars (2027-2034), </a:t>
            </a:r>
            <a:r>
              <a:rPr lang="fr-FR" sz="16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B2D2D"/>
                </a:solidFill>
                <a:effectLst/>
                <a:highlight>
                  <a:srgbClr val="F2D9D9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$4,4 milliards 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B2D2D"/>
                </a:solidFill>
                <a:effectLst/>
                <a:highlight>
                  <a:srgbClr val="F2D9D9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an après 2034 </a:t>
            </a:r>
            <a:r>
              <a:rPr lang="fr-FR" sz="1600" dirty="0">
                <a:solidFill>
                  <a:srgbClr val="2D37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enveloppe fédérale fixe </a:t>
            </a:r>
            <a:endParaRPr sz="1600" dirty="0">
              <a:solidFill>
                <a:srgbClr val="2D3748"/>
              </a:solidFill>
              <a:latin typeface="Arial" panose="020B0604020202020204" pitchFamily="34" charset="0"/>
              <a:cs typeface="Arial" panose="020B0604020202020204" pitchFamily="34" charset="0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39641" y="5376589"/>
            <a:ext cx="5371663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 de mécanisme de rattrapage en fonction des coûts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réels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406D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5" tooltip="22026 Jul 2 Long-Term Reform of FNCFS - lon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7758" y="6123916"/>
            <a:ext cx="172483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minimale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15407" y="6110922"/>
            <a:ext cx="7835478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niveaux de financement peuvent-ils être remis en cause et corrigés lorsqu’ils sont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inférieurs aux besoins réels?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536123" y="6541725"/>
            <a:ext cx="10900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srgbClr val="686F7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10</a:t>
            </a:r>
          </a:p>
        </p:txBody>
      </p:sp>
      <p:pic>
        <p:nvPicPr>
          <p:cNvPr id="43" name="Picture 11" descr="image.png">
            <a:extLst>
              <a:ext uri="{FF2B5EF4-FFF2-40B4-BE49-F238E27FC236}">
                <a16:creationId xmlns:a16="http://schemas.microsoft.com/office/drawing/2014/main" id="{CBA498F0-BE38-F395-3732-F0F60E36BE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5093" y="4794446"/>
            <a:ext cx="367605" cy="367605"/>
          </a:xfrm>
          <a:prstGeom prst="rect">
            <a:avLst/>
          </a:prstGeom>
        </p:spPr>
      </p:pic>
      <p:pic>
        <p:nvPicPr>
          <p:cNvPr id="45" name="Picture 11" descr="image.png">
            <a:extLst>
              <a:ext uri="{FF2B5EF4-FFF2-40B4-BE49-F238E27FC236}">
                <a16:creationId xmlns:a16="http://schemas.microsoft.com/office/drawing/2014/main" id="{868B7716-5306-5AFD-E7F6-E6BA08D71F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0302" y="3985522"/>
            <a:ext cx="367605" cy="367605"/>
          </a:xfrm>
          <a:prstGeom prst="rect">
            <a:avLst/>
          </a:prstGeom>
        </p:spPr>
      </p:pic>
      <p:pic>
        <p:nvPicPr>
          <p:cNvPr id="47" name="Picture 11" descr="image.png">
            <a:extLst>
              <a:ext uri="{FF2B5EF4-FFF2-40B4-BE49-F238E27FC236}">
                <a16:creationId xmlns:a16="http://schemas.microsoft.com/office/drawing/2014/main" id="{F8CD9028-32B4-EF35-4DDA-ACECB844A7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4096" y="2936781"/>
            <a:ext cx="367605" cy="367605"/>
          </a:xfrm>
          <a:prstGeom prst="rect">
            <a:avLst/>
          </a:prstGeom>
        </p:spPr>
      </p:pic>
      <p:pic>
        <p:nvPicPr>
          <p:cNvPr id="49" name="Picture 11" descr="image.png">
            <a:extLst>
              <a:ext uri="{FF2B5EF4-FFF2-40B4-BE49-F238E27FC236}">
                <a16:creationId xmlns:a16="http://schemas.microsoft.com/office/drawing/2014/main" id="{85913333-4652-2D22-E6FD-56C20C8F3D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4160" y="2140860"/>
            <a:ext cx="367605" cy="367605"/>
          </a:xfrm>
          <a:prstGeom prst="rect">
            <a:avLst/>
          </a:prstGeom>
        </p:spPr>
      </p:pic>
      <p:pic>
        <p:nvPicPr>
          <p:cNvPr id="51" name="Picture 19" descr="image.png">
            <a:extLst>
              <a:ext uri="{FF2B5EF4-FFF2-40B4-BE49-F238E27FC236}">
                <a16:creationId xmlns:a16="http://schemas.microsoft.com/office/drawing/2014/main" id="{27202AAD-4D9E-D8F8-3010-B27D36098B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747" y="5421928"/>
            <a:ext cx="352874" cy="352874"/>
          </a:xfrm>
          <a:prstGeom prst="rect">
            <a:avLst/>
          </a:prstGeom>
        </p:spPr>
      </p:pic>
      <p:pic>
        <p:nvPicPr>
          <p:cNvPr id="53" name="Picture 19" descr="image.png">
            <a:extLst>
              <a:ext uri="{FF2B5EF4-FFF2-40B4-BE49-F238E27FC236}">
                <a16:creationId xmlns:a16="http://schemas.microsoft.com/office/drawing/2014/main" id="{DD916506-7DD4-AE7B-6BF3-5AE2B2F055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4920" y="4645770"/>
            <a:ext cx="352874" cy="352874"/>
          </a:xfrm>
          <a:prstGeom prst="rect">
            <a:avLst/>
          </a:prstGeom>
        </p:spPr>
      </p:pic>
      <p:pic>
        <p:nvPicPr>
          <p:cNvPr id="55" name="Picture 19" descr="image.png">
            <a:extLst>
              <a:ext uri="{FF2B5EF4-FFF2-40B4-BE49-F238E27FC236}">
                <a16:creationId xmlns:a16="http://schemas.microsoft.com/office/drawing/2014/main" id="{C8069AE8-1CFE-0C91-9D67-CADC2958A8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4920" y="3044897"/>
            <a:ext cx="352874" cy="352874"/>
          </a:xfrm>
          <a:prstGeom prst="rect">
            <a:avLst/>
          </a:prstGeom>
        </p:spPr>
      </p:pic>
      <p:pic>
        <p:nvPicPr>
          <p:cNvPr id="57" name="Picture 19" descr="image.png">
            <a:extLst>
              <a:ext uri="{FF2B5EF4-FFF2-40B4-BE49-F238E27FC236}">
                <a16:creationId xmlns:a16="http://schemas.microsoft.com/office/drawing/2014/main" id="{8CB37431-C46C-114E-C538-0DD1C6EC72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747" y="2215315"/>
            <a:ext cx="352874" cy="352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EE715-DF52-9D88-F7E0-AAAD0E12505C}"/>
              </a:ext>
            </a:extLst>
          </p:cNvPr>
          <p:cNvSpPr txBox="1"/>
          <p:nvPr/>
        </p:nvSpPr>
        <p:spPr>
          <a:xfrm>
            <a:off x="533386" y="358071"/>
            <a:ext cx="1141338" cy="1442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37" b="1" i="0" u="none" strike="noStrike" kern="1200" cap="none" spc="0" normalizeH="0" baseline="0" noProof="0" dirty="0" err="1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Norme</a:t>
            </a:r>
            <a:r>
              <a:rPr kumimoji="0" lang="en-CA" sz="937" b="1" i="0" u="none" strike="noStrike" kern="1200" cap="none" spc="0" normalizeH="0" baseline="0" noProof="0" dirty="0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r>
              <a:rPr kumimoji="0" lang="en-CA" sz="937" b="1" i="0" u="none" strike="noStrike" kern="1200" cap="none" spc="0" normalizeH="0" baseline="0" noProof="0" dirty="0" err="1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minimale</a:t>
            </a:r>
            <a:r>
              <a:rPr kumimoji="0" lang="en-CA" sz="937" b="1" i="0" u="none" strike="noStrike" kern="1200" cap="none" spc="0" normalizeH="0" baseline="0" noProof="0" dirty="0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n° 3</a:t>
            </a:r>
            <a:endParaRPr kumimoji="0" sz="937" b="1" i="0" u="none" strike="noStrike" kern="1200" cap="none" spc="0" normalizeH="0" baseline="0" noProof="0" dirty="0">
              <a:ln>
                <a:noFill/>
              </a:ln>
              <a:solidFill>
                <a:srgbClr val="98622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70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27655-A081-C869-5346-DCCA26AF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ED131C7-D269-7B82-18CF-1531E0E9293B}"/>
              </a:ext>
            </a:extLst>
          </p:cNvPr>
          <p:cNvSpPr txBox="1"/>
          <p:nvPr/>
        </p:nvSpPr>
        <p:spPr>
          <a:xfrm>
            <a:off x="533386" y="464974"/>
            <a:ext cx="7356181" cy="12311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Résistance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la discrimination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98622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7BCD4D-1AED-D3FA-0683-26CFF3862118}"/>
              </a:ext>
            </a:extLst>
          </p:cNvPr>
          <p:cNvSpPr txBox="1"/>
          <p:nvPr/>
        </p:nvSpPr>
        <p:spPr>
          <a:xfrm>
            <a:off x="449866" y="933274"/>
            <a:ext cx="11292268" cy="769437"/>
          </a:xfrm>
          <a:prstGeom prst="rect">
            <a:avLst/>
          </a:prstGeom>
          <a:noFill/>
        </p:spPr>
        <p:txBody>
          <a:bodyPr wrap="square" lIns="152396" tIns="76198" rIns="152396" bIns="7619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Protéger les réformes contre les restrictions budgétaires, les changements de politique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ou les cycles politiques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D31C3F-B803-8FE8-3EAC-9CFE43A58B4B}"/>
              </a:ext>
            </a:extLst>
          </p:cNvPr>
          <p:cNvSpPr/>
          <p:nvPr/>
        </p:nvSpPr>
        <p:spPr>
          <a:xfrm>
            <a:off x="533400" y="243780"/>
            <a:ext cx="11125200" cy="38100"/>
          </a:xfrm>
          <a:prstGeom prst="roundRect">
            <a:avLst>
              <a:gd name="adj" fmla="val 50000"/>
            </a:avLst>
          </a:prstGeom>
          <a:solidFill>
            <a:srgbClr val="C17D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5491C-D516-A0B2-B20F-3D13A2DF90A3}"/>
              </a:ext>
            </a:extLst>
          </p:cNvPr>
          <p:cNvSpPr/>
          <p:nvPr/>
        </p:nvSpPr>
        <p:spPr>
          <a:xfrm>
            <a:off x="549106" y="1633491"/>
            <a:ext cx="5609653" cy="367605"/>
          </a:xfrm>
          <a:prstGeom prst="rect">
            <a:avLst/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305084-AA7B-7514-F4E9-6C3DEB169411}"/>
              </a:ext>
            </a:extLst>
          </p:cNvPr>
          <p:cNvSpPr/>
          <p:nvPr/>
        </p:nvSpPr>
        <p:spPr>
          <a:xfrm>
            <a:off x="6195839" y="1625736"/>
            <a:ext cx="5471219" cy="367605"/>
          </a:xfrm>
          <a:prstGeom prst="rect">
            <a:avLst/>
          </a:prstGeom>
          <a:solidFill>
            <a:srgbClr val="2D5F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 descr="image.png">
            <a:extLst>
              <a:ext uri="{FF2B5EF4-FFF2-40B4-BE49-F238E27FC236}">
                <a16:creationId xmlns:a16="http://schemas.microsoft.com/office/drawing/2014/main" id="{EB950261-FE24-5755-5E86-F0AC8AB6AA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39743" y="3445629"/>
            <a:ext cx="352874" cy="352874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4474440-1502-7D95-27A6-9DF7D4DCD9BA}"/>
              </a:ext>
            </a:extLst>
          </p:cNvPr>
          <p:cNvSpPr/>
          <p:nvPr/>
        </p:nvSpPr>
        <p:spPr>
          <a:xfrm>
            <a:off x="533400" y="6086772"/>
            <a:ext cx="11125200" cy="339030"/>
          </a:xfrm>
          <a:prstGeom prst="roundRect">
            <a:avLst>
              <a:gd name="adj" fmla="val 16856"/>
            </a:avLst>
          </a:prstGeom>
          <a:solidFill>
            <a:srgbClr val="1A2C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 descr="image.png">
            <a:extLst>
              <a:ext uri="{FF2B5EF4-FFF2-40B4-BE49-F238E27FC236}">
                <a16:creationId xmlns:a16="http://schemas.microsoft.com/office/drawing/2014/main" id="{33F643F2-8E98-DF6C-D727-EF9775358E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984" y="6110426"/>
            <a:ext cx="345610" cy="2769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A1CF04-AD41-B002-5E4F-DED444ACCE2A}"/>
              </a:ext>
            </a:extLst>
          </p:cNvPr>
          <p:cNvSpPr txBox="1"/>
          <p:nvPr/>
        </p:nvSpPr>
        <p:spPr>
          <a:xfrm>
            <a:off x="620383" y="1691052"/>
            <a:ext cx="253434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pour une justice aimante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BC3D53-2F6A-71BE-EC05-A09F00566D2A}"/>
              </a:ext>
            </a:extLst>
          </p:cNvPr>
          <p:cNvSpPr txBox="1"/>
          <p:nvPr/>
        </p:nvSpPr>
        <p:spPr>
          <a:xfrm>
            <a:off x="1117758" y="2132008"/>
            <a:ext cx="4758064" cy="35650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décisions définitives sont permanentes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— elles ne sont pas limitées dans le temps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injonction permanente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contre la discrimination est inscrite dans les principes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 examens du financement public seront menés tous les cinq ans — de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manière continue</a:t>
            </a:r>
          </a:p>
          <a:p>
            <a:pPr marL="0" marR="0" lvl="0" indent="0" algn="l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Canada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 peut invoquer aucune autre loi fédérale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se soustraire à la mise en œuvre intégrale de la réforme à long terme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0A7C5D-3514-E8D9-6958-ABA53F34E09B}"/>
              </a:ext>
            </a:extLst>
          </p:cNvPr>
          <p:cNvSpPr txBox="1"/>
          <p:nvPr/>
        </p:nvSpPr>
        <p:spPr>
          <a:xfrm>
            <a:off x="6406298" y="1678805"/>
            <a:ext cx="2075889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national du Canada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4F1E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5D0A95-4A95-18B9-C7C7-324B84E4F830}"/>
              </a:ext>
            </a:extLst>
          </p:cNvPr>
          <p:cNvSpPr txBox="1"/>
          <p:nvPr/>
        </p:nvSpPr>
        <p:spPr>
          <a:xfrm>
            <a:off x="1117758" y="6123916"/>
            <a:ext cx="1667123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minimale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E8C8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D8D695-ACDB-971F-8984-7AFFACAB928B}"/>
              </a:ext>
            </a:extLst>
          </p:cNvPr>
          <p:cNvSpPr txBox="1"/>
          <p:nvPr/>
        </p:nvSpPr>
        <p:spPr>
          <a:xfrm>
            <a:off x="3432238" y="6110922"/>
            <a:ext cx="412933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4F1E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quoi ressemblera la réforme dans dix ans 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4B3029-9F28-78FC-F0D2-A10CCE729FDA}"/>
              </a:ext>
            </a:extLst>
          </p:cNvPr>
          <p:cNvSpPr txBox="1"/>
          <p:nvPr/>
        </p:nvSpPr>
        <p:spPr>
          <a:xfrm>
            <a:off x="533386" y="6541725"/>
            <a:ext cx="4326505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686F7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Long-Term Reform of First Nations Child and Family Services — AFN Plenary Session, July 16, 2026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4B20E5-566A-24D3-E1EC-1719442C588E}"/>
              </a:ext>
            </a:extLst>
          </p:cNvPr>
          <p:cNvSpPr txBox="1"/>
          <p:nvPr/>
        </p:nvSpPr>
        <p:spPr>
          <a:xfrm>
            <a:off x="11536123" y="6541725"/>
            <a:ext cx="109004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>
                <a:ln>
                  <a:noFill/>
                </a:ln>
                <a:solidFill>
                  <a:srgbClr val="686F79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10</a:t>
            </a:r>
          </a:p>
        </p:txBody>
      </p:sp>
      <p:pic>
        <p:nvPicPr>
          <p:cNvPr id="43" name="Picture 11" descr="image.png">
            <a:extLst>
              <a:ext uri="{FF2B5EF4-FFF2-40B4-BE49-F238E27FC236}">
                <a16:creationId xmlns:a16="http://schemas.microsoft.com/office/drawing/2014/main" id="{325DE0B2-CBA3-9D25-86A6-08C6E5A7E9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464" y="4726865"/>
            <a:ext cx="367605" cy="367605"/>
          </a:xfrm>
          <a:prstGeom prst="rect">
            <a:avLst/>
          </a:prstGeom>
        </p:spPr>
      </p:pic>
      <p:pic>
        <p:nvPicPr>
          <p:cNvPr id="45" name="Picture 11" descr="image.png">
            <a:extLst>
              <a:ext uri="{FF2B5EF4-FFF2-40B4-BE49-F238E27FC236}">
                <a16:creationId xmlns:a16="http://schemas.microsoft.com/office/drawing/2014/main" id="{84B071ED-C93C-AA52-05DC-87173E2439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720" y="3866255"/>
            <a:ext cx="367605" cy="367605"/>
          </a:xfrm>
          <a:prstGeom prst="rect">
            <a:avLst/>
          </a:prstGeom>
        </p:spPr>
      </p:pic>
      <p:pic>
        <p:nvPicPr>
          <p:cNvPr id="47" name="Picture 11" descr="image.png">
            <a:extLst>
              <a:ext uri="{FF2B5EF4-FFF2-40B4-BE49-F238E27FC236}">
                <a16:creationId xmlns:a16="http://schemas.microsoft.com/office/drawing/2014/main" id="{C1141AB5-3A3E-7A30-76A2-3039C217F0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520" y="2976536"/>
            <a:ext cx="367605" cy="367605"/>
          </a:xfrm>
          <a:prstGeom prst="rect">
            <a:avLst/>
          </a:prstGeom>
        </p:spPr>
      </p:pic>
      <p:pic>
        <p:nvPicPr>
          <p:cNvPr id="49" name="Picture 11" descr="image.png">
            <a:extLst>
              <a:ext uri="{FF2B5EF4-FFF2-40B4-BE49-F238E27FC236}">
                <a16:creationId xmlns:a16="http://schemas.microsoft.com/office/drawing/2014/main" id="{F370D607-D601-44DB-1C1F-1A934AD8A4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720" y="2140860"/>
            <a:ext cx="367605" cy="367605"/>
          </a:xfrm>
          <a:prstGeom prst="rect">
            <a:avLst/>
          </a:prstGeom>
        </p:spPr>
      </p:pic>
      <p:pic>
        <p:nvPicPr>
          <p:cNvPr id="57" name="Picture 19" descr="image.png">
            <a:extLst>
              <a:ext uri="{FF2B5EF4-FFF2-40B4-BE49-F238E27FC236}">
                <a16:creationId xmlns:a16="http://schemas.microsoft.com/office/drawing/2014/main" id="{5F883FC2-76DC-84A5-067F-4F2C08F63D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5747" y="2217301"/>
            <a:ext cx="352874" cy="352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38769B-150D-CB3A-854C-CDCD74F0BFCB}"/>
              </a:ext>
            </a:extLst>
          </p:cNvPr>
          <p:cNvSpPr txBox="1"/>
          <p:nvPr/>
        </p:nvSpPr>
        <p:spPr>
          <a:xfrm>
            <a:off x="533386" y="358071"/>
            <a:ext cx="1141338" cy="1442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37" b="1" i="0" u="none" strike="noStrike" kern="1200" cap="none" spc="0" normalizeH="0" baseline="0" noProof="0" dirty="0" err="1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Norme</a:t>
            </a:r>
            <a:r>
              <a:rPr kumimoji="0" lang="en-CA" sz="937" b="1" i="0" u="none" strike="noStrike" kern="1200" cap="none" spc="0" normalizeH="0" baseline="0" noProof="0" dirty="0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</a:t>
            </a:r>
            <a:r>
              <a:rPr kumimoji="0" lang="en-CA" sz="937" b="1" i="0" u="none" strike="noStrike" kern="1200" cap="none" spc="0" normalizeH="0" baseline="0" noProof="0" dirty="0" err="1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minimale</a:t>
            </a:r>
            <a:r>
              <a:rPr kumimoji="0" lang="en-CA" sz="937" b="1" i="0" u="none" strike="noStrike" kern="1200" cap="none" spc="0" normalizeH="0" baseline="0" noProof="0" dirty="0">
                <a:ln>
                  <a:noFill/>
                </a:ln>
                <a:solidFill>
                  <a:srgbClr val="98622F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n° 4</a:t>
            </a:r>
            <a:endParaRPr kumimoji="0" sz="937" b="1" i="0" u="none" strike="noStrike" kern="1200" cap="none" spc="0" normalizeH="0" baseline="0" noProof="0" dirty="0">
              <a:ln>
                <a:noFill/>
              </a:ln>
              <a:solidFill>
                <a:srgbClr val="98622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DAED1-52F4-6BB1-808C-F9553B3E8788}"/>
              </a:ext>
            </a:extLst>
          </p:cNvPr>
          <p:cNvSpPr txBox="1"/>
          <p:nvPr/>
        </p:nvSpPr>
        <p:spPr>
          <a:xfrm>
            <a:off x="6462987" y="2140985"/>
            <a:ext cx="51821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L'engagement de financement intégral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prend fin en 2034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sans aucune certitude quant à la suffisance du financement futur.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1A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Aucun engagement à long terme concernant les évaluations des programmes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1A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0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425feab-13bd-4428-8c7a-8890fa72516d" xsi:nil="true"/>
    <TaxCatchAll xmlns="847c7271-27a0-4a5b-b646-9397cc92478d" xsi:nil="true"/>
    <lcf76f155ced4ddcb4097134ff3c332f xmlns="2425feab-13bd-4428-8c7a-8890fa7251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D9779388EBE4CB958939080F681CF" ma:contentTypeVersion="16" ma:contentTypeDescription="Create a new document." ma:contentTypeScope="" ma:versionID="d40e653eab096a6be2e0b85246828d82">
  <xsd:schema xmlns:xsd="http://www.w3.org/2001/XMLSchema" xmlns:xs="http://www.w3.org/2001/XMLSchema" xmlns:p="http://schemas.microsoft.com/office/2006/metadata/properties" xmlns:ns2="2425feab-13bd-4428-8c7a-8890fa72516d" xmlns:ns3="847c7271-27a0-4a5b-b646-9397cc92478d" targetNamespace="http://schemas.microsoft.com/office/2006/metadata/properties" ma:root="true" ma:fieldsID="dc7b4ee3840a03178a2eb36d7968d9bf" ns2:_="" ns3:_="">
    <xsd:import namespace="2425feab-13bd-4428-8c7a-8890fa72516d"/>
    <xsd:import namespace="847c7271-27a0-4a5b-b646-9397cc9247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5feab-13bd-4428-8c7a-8890fa725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e62b95d-e347-458d-b5ed-dd7131193f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c7271-27a0-4a5b-b646-9397cc92478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6feb902-8e80-489e-a914-f8c446307c00}" ma:internalName="TaxCatchAll" ma:showField="CatchAllData" ma:web="847c7271-27a0-4a5b-b646-9397cc924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726E9-29DE-4CA2-A4DD-B5ED82D003D2}">
  <ds:schemaRefs>
    <ds:schemaRef ds:uri="http://schemas.microsoft.com/office/2006/metadata/properties"/>
    <ds:schemaRef ds:uri="http://schemas.microsoft.com/office/infopath/2007/PartnerControls"/>
    <ds:schemaRef ds:uri="2425feab-13bd-4428-8c7a-8890fa72516d"/>
    <ds:schemaRef ds:uri="847c7271-27a0-4a5b-b646-9397cc92478d"/>
  </ds:schemaRefs>
</ds:datastoreItem>
</file>

<file path=customXml/itemProps2.xml><?xml version="1.0" encoding="utf-8"?>
<ds:datastoreItem xmlns:ds="http://schemas.openxmlformats.org/officeDocument/2006/customXml" ds:itemID="{945EF734-9392-49DB-B6C9-DA0EE2B74B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B09689-ACE4-427D-A356-ADC403A2C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25feab-13bd-4428-8c7a-8890fa72516d"/>
    <ds:schemaRef ds:uri="847c7271-27a0-4a5b-b646-9397cc924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3875</Words>
  <Application>Microsoft Office PowerPoint</Application>
  <PresentationFormat>Widescreen</PresentationFormat>
  <Paragraphs>289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Cindy Blackstock</dc:creator>
  <cp:keywords>, docId:4D7575290B09801DCE9B0D405FCBB605</cp:keywords>
  <dc:description>generated using python-pptx</dc:description>
  <cp:lastModifiedBy>Tracy Lavin</cp:lastModifiedBy>
  <cp:revision>9</cp:revision>
  <dcterms:created xsi:type="dcterms:W3CDTF">2026-07-03T20:06:24Z</dcterms:created>
  <dcterms:modified xsi:type="dcterms:W3CDTF">2026-07-15T15:05:03Z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0x0101004E0D9779388EBE4CB958939080F681CF</vt:lpwstr>
  </property>
  <property fmtid="{D5CDD505-2E9C-101B-9397-08002B2CF9AE}" pid="3" name="MediaServiceImageTags">
    <vt:lpwstr/>
  </property>
</Properties>
</file>