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comments/modernComment_10A_0.xml" ContentType="application/vnd.ms-powerpoint.comments+xml"/>
  <Override PartName="/ppt/notesSlides/notesSlide12.xml" ContentType="application/vnd.openxmlformats-officedocument.presentationml.notesSlide+xml"/>
  <Override PartName="/ppt/comments/modernComment_10B_0.xml" ContentType="application/vnd.ms-powerpoint.comments+xml"/>
  <Override PartName="/ppt/notesSlides/notesSlide13.xml" ContentType="application/vnd.openxmlformats-officedocument.presentationml.notesSlide+xml"/>
  <Override PartName="/ppt/comments/modernComment_11F_A97E75F7.xml" ContentType="application/vnd.ms-powerpoint.comments+xml"/>
  <Override PartName="/ppt/notesSlides/notesSlide14.xml" ContentType="application/vnd.openxmlformats-officedocument.presentationml.notesSlide+xml"/>
  <Override PartName="/ppt/comments/modernComment_10D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20_259F8E16.xml" ContentType="application/vnd.ms-powerpoint.comments+xml"/>
  <Override PartName="/ppt/notesSlides/notesSlide18.xml" ContentType="application/vnd.openxmlformats-officedocument.presentationml.notesSlide+xml"/>
  <Override PartName="/ppt/comments/modernComment_111_0.xml" ContentType="application/vnd.ms-powerpoint.comments+xml"/>
  <Override PartName="/ppt/notesSlides/notesSlide19.xml" ContentType="application/vnd.openxmlformats-officedocument.presentationml.notesSlide+xml"/>
  <Override PartName="/ppt/comments/modernComment_112_0.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21_CA1919F5.xml" ContentType="application/vnd.ms-powerpoint.comments+xml"/>
  <Override PartName="/ppt/notesSlides/notesSlide22.xml" ContentType="application/vnd.openxmlformats-officedocument.presentationml.notesSlide+xml"/>
  <Override PartName="/ppt/comments/modernComment_116_0.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22_55B3C3B.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1B_0.xml" ContentType="application/vnd.ms-powerpoint.comment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87" r:id="rId17"/>
    <p:sldId id="269" r:id="rId18"/>
    <p:sldId id="270" r:id="rId19"/>
    <p:sldId id="271" r:id="rId20"/>
    <p:sldId id="288" r:id="rId21"/>
    <p:sldId id="273" r:id="rId22"/>
    <p:sldId id="274" r:id="rId23"/>
    <p:sldId id="276" r:id="rId24"/>
    <p:sldId id="289" r:id="rId25"/>
    <p:sldId id="278" r:id="rId26"/>
    <p:sldId id="279" r:id="rId27"/>
    <p:sldId id="280" r:id="rId28"/>
    <p:sldId id="290" r:id="rId29"/>
    <p:sldId id="282" r:id="rId30"/>
    <p:sldId id="283" r:id="rId31"/>
    <p:sldId id="284" r:id="rId32"/>
  </p:sldIdLst>
  <p:sldSz cx="12192000" cy="6858000"/>
  <p:notesSz cx="6858000" cy="9144000"/>
  <p:embeddedFontLst>
    <p:embeddedFont>
      <p:font typeface="Open Sans" panose="020B060603050402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289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97CB2-9685-B5D5-6B1A-F396C7D3DD21}" name="Guest User" initials="GU" userId="S::urn:spo:tenantanon#b4ac9b3c-58c4-45f3-9508-3c25e01b216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470F8-9EEB-4BD7-99DB-4B00EF7C60CF}" v="151" dt="2026-07-13T17:03:37.833"/>
    <p1510:client id="{E3D0EE66-838A-47CE-AE9C-D20ED62BC8BA}" v="2717" dt="2026-07-13T17:34:30.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20"/>
        <p:guide pos="2895"/>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presProps" Target="presProps.xml"/></Relationships>
</file>

<file path=ppt/comments/modernComment_105_0.xml><?xml version="1.0" encoding="utf-8"?>
<p188:cmLst xmlns:a="http://schemas.openxmlformats.org/drawingml/2006/main" xmlns:r="http://schemas.openxmlformats.org/officeDocument/2006/relationships" xmlns:p188="http://schemas.microsoft.com/office/powerpoint/2018/8/main">
  <p188:cm id="{CF58951E-81D1-48EF-97AA-54827DE064D1}" authorId="{F7297CB2-9685-B5D5-6B1A-F396C7D3DD21}" created="2026-07-09T15:31:54.958">
    <pc:sldMkLst xmlns:pc="http://schemas.microsoft.com/office/powerpoint/2013/main/command">
      <pc:docMk/>
      <pc:sldMk cId="0" sldId="261"/>
    </pc:sldMkLst>
    <p188:txBody>
      <a:bodyPr/>
      <a:lstStyle/>
      <a:p>
        <a:r>
          <a:rPr lang="en-US"/>
          <a:t>Speak to concrete example of distinction between rights-first vs. program-first.</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FCABBDA6-92D4-41D1-A790-4D7FDB6248A8}" authorId="{F7297CB2-9685-B5D5-6B1A-F396C7D3DD21}" created="2026-07-09T15:42:19.032">
    <pc:sldMkLst xmlns:pc="http://schemas.microsoft.com/office/powerpoint/2013/main/command">
      <pc:docMk/>
      <pc:sldMk cId="0" sldId="264"/>
    </pc:sldMkLst>
    <p188:txBody>
      <a:bodyPr/>
      <a:lstStyle/>
      <a:p>
        <a:r>
          <a:rPr lang="en-US"/>
          <a:t>Add to speaking notes. </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D90B9C4D-8509-4AF9-B3E0-CF6B00C1FC2B}" authorId="{F7297CB2-9685-B5D5-6B1A-F396C7D3DD21}" created="2026-07-09T15:48:13.694">
    <pc:sldMkLst xmlns:pc="http://schemas.microsoft.com/office/powerpoint/2013/main/command">
      <pc:docMk/>
      <pc:sldMk cId="0" sldId="265"/>
    </pc:sldMkLst>
    <p188:txBody>
      <a:bodyPr/>
      <a:lstStyle/>
      <a:p>
        <a:r>
          <a:rPr lang="en-US"/>
          <a:t>Speaking notes: ISC assessments criticized by federal court--ref. Powless.
Add to slide:
Ongoing issue of "policy manual in our head" and retroactive implementation that policy manual. Add quote from transcript.</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8806E4EB-C1AC-4453-B1B8-57D8BA4686CD}" authorId="{F7297CB2-9685-B5D5-6B1A-F396C7D3DD21}" created="2026-07-09T15:58:07.361">
    <pc:sldMkLst xmlns:pc="http://schemas.microsoft.com/office/powerpoint/2013/main/command">
      <pc:docMk/>
      <pc:sldMk cId="0" sldId="266"/>
    </pc:sldMkLst>
    <p188:txBody>
      <a:bodyPr/>
      <a:lstStyle/>
      <a:p>
        <a:r>
          <a:rPr lang="en-US"/>
          <a:t>“Control and containment - and not rights affirmation…”</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74C90E09-E1D5-4421-B206-57394C0E6297}" authorId="{F7297CB2-9685-B5D5-6B1A-F396C7D3DD21}" created="2026-07-09T16:03:40.898">
    <pc:sldMkLst xmlns:pc="http://schemas.microsoft.com/office/powerpoint/2013/main/command">
      <pc:docMk/>
      <pc:sldMk cId="0" sldId="267"/>
    </pc:sldMkLst>
    <p188:txBody>
      <a:bodyPr/>
      <a:lstStyle/>
      <a:p>
        <a:r>
          <a:rPr lang="en-US"/>
          <a:t>Speaking point: sunsetting Jordan's Principle.</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09422519-215D-4584-8099-2DFA9CABE803}" authorId="{F7297CB2-9685-B5D5-6B1A-F396C7D3DD21}" created="2026-07-09T16:12:17.329">
    <pc:sldMkLst xmlns:pc="http://schemas.microsoft.com/office/powerpoint/2013/main/command">
      <pc:docMk/>
      <pc:sldMk cId="0" sldId="269"/>
    </pc:sldMkLst>
    <p188:txBody>
      <a:bodyPr/>
      <a:lstStyle/>
      <a:p>
        <a:r>
          <a:rPr lang="en-US"/>
          <a:t>Reminder: Tribunal found Canada's decision-making to be a key contributor to the discrimination--central finding of merits decision. (Not absorbed by Minister as a concept)</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7E63D933-3A83-453C-AC56-0DC1D05B642B}" authorId="{F7297CB2-9685-B5D5-6B1A-F396C7D3DD21}" created="2026-07-09T16:26:38.469">
    <ac:deMkLst xmlns:ac="http://schemas.microsoft.com/office/drawing/2013/main/command">
      <pc:docMk xmlns:pc="http://schemas.microsoft.com/office/powerpoint/2013/main/command"/>
      <pc:sldMk xmlns:pc="http://schemas.microsoft.com/office/powerpoint/2013/main/command" cId="0" sldId="273"/>
      <ac:picMk id="2"/>
    </ac:deMkLst>
    <p188:txBody>
      <a:bodyPr/>
      <a:lstStyle/>
      <a:p>
        <a:r>
          <a:rPr lang="en-US"/>
          <a:t>Adjust photo. Group photo of Commissioners at Squamish ceremony.</a:t>
        </a:r>
      </a:p>
    </p188:txBody>
  </p188:cm>
</p188:cmLst>
</file>

<file path=ppt/comments/modernComment_112_0.xml><?xml version="1.0" encoding="utf-8"?>
<p188:cmLst xmlns:a="http://schemas.openxmlformats.org/drawingml/2006/main" xmlns:r="http://schemas.openxmlformats.org/officeDocument/2006/relationships" xmlns:p188="http://schemas.microsoft.com/office/powerpoint/2018/8/main">
  <p188:cm id="{9C888675-4158-4855-83DE-65A9731E8751}" authorId="{F7297CB2-9685-B5D5-6B1A-F396C7D3DD21}" created="2026-07-09T16:34:51.025">
    <pc:sldMkLst xmlns:pc="http://schemas.microsoft.com/office/powerpoint/2013/main/command">
      <pc:docMk/>
      <pc:sldMk cId="0" sldId="274"/>
    </pc:sldMkLst>
    <p188:txBody>
      <a:bodyPr/>
      <a:lstStyle/>
      <a:p>
        <a:r>
          <a:rPr lang="en-US"/>
          <a:t>Discuss set funding envelope vs. needs based.
Concrete discussion of Canada's proposed amounts vs. distinct needs-based approach.
LJ more expensive up-front, reduces downstream costs. CP is cheaper on the surface but provides significant liability. Details in chat.</a:t>
        </a:r>
      </a:p>
    </p188:txBody>
  </p188:cm>
</p188:cmLst>
</file>

<file path=ppt/comments/modernComment_116_0.xml><?xml version="1.0" encoding="utf-8"?>
<p188:cmLst xmlns:a="http://schemas.openxmlformats.org/drawingml/2006/main" xmlns:r="http://schemas.openxmlformats.org/officeDocument/2006/relationships" xmlns:p188="http://schemas.microsoft.com/office/powerpoint/2018/8/main">
  <p188:cm id="{016D7683-462C-4FFD-BA31-6B9131B532B2}" authorId="{F7297CB2-9685-B5D5-6B1A-F396C7D3DD21}" created="2026-07-09T16:50:09.729">
    <pc:sldMkLst xmlns:pc="http://schemas.microsoft.com/office/powerpoint/2013/main/command">
      <pc:docMk/>
      <pc:sldMk cId="0" sldId="278"/>
    </pc:sldMkLst>
    <p188:txBody>
      <a:bodyPr/>
      <a:lstStyle/>
      <a:p>
        <a:r>
          <a:rPr lang="en-US"/>
          <a:t>Cost of prevention vs. cost of discrimination.</a:t>
        </a:r>
      </a:p>
    </p188:txBody>
  </p188:cm>
</p188:cmLst>
</file>

<file path=ppt/comments/modernComment_11B_0.xml><?xml version="1.0" encoding="utf-8"?>
<p188:cmLst xmlns:a="http://schemas.openxmlformats.org/drawingml/2006/main" xmlns:r="http://schemas.openxmlformats.org/officeDocument/2006/relationships" xmlns:p188="http://schemas.microsoft.com/office/powerpoint/2018/8/main">
  <p188:cm id="{BD681B55-5F78-470A-AEF5-EDA1360EB1DF}" authorId="{F7297CB2-9685-B5D5-6B1A-F396C7D3DD21}" created="2026-07-09T17:05:15.167">
    <ac:deMkLst xmlns:ac="http://schemas.microsoft.com/office/drawing/2013/main/command">
      <pc:docMk xmlns:pc="http://schemas.microsoft.com/office/powerpoint/2013/main/command"/>
      <pc:sldMk xmlns:pc="http://schemas.microsoft.com/office/powerpoint/2013/main/command" cId="0" sldId="283"/>
      <ac:spMk id="2"/>
    </ac:deMkLst>
    <p188:txBody>
      <a:bodyPr/>
      <a:lstStyle/>
      <a:p>
        <a:r>
          <a:rPr lang="en-US"/>
          <a:t>Anything else allows Canada to override FN children's rights.
Note: children are rights holders. Children's rights and collective rights move together. </a:t>
        </a:r>
      </a:p>
    </p188:txBody>
  </p188:cm>
</p188:cmLst>
</file>

<file path=ppt/comments/modernComment_11F_A97E75F7.xml><?xml version="1.0" encoding="utf-8"?>
<p188:cmLst xmlns:a="http://schemas.openxmlformats.org/drawingml/2006/main" xmlns:r="http://schemas.openxmlformats.org/officeDocument/2006/relationships" xmlns:p188="http://schemas.microsoft.com/office/powerpoint/2018/8/main">
  <p188:cm id="{187A5D05-7EFE-4E43-9899-8C0FA236D865}" authorId="{F7297CB2-9685-B5D5-6B1A-F396C7D3DD21}" created="2026-07-09T15:42:19.032">
    <pc:sldMkLst xmlns:pc="http://schemas.microsoft.com/office/powerpoint/2013/main/command">
      <pc:docMk/>
      <pc:sldMk cId="0" sldId="264"/>
    </pc:sldMkLst>
    <p188:txBody>
      <a:bodyPr/>
      <a:lstStyle/>
      <a:p>
        <a:r>
          <a:rPr lang="en-US"/>
          <a:t>Add to speaking notes. </a:t>
        </a:r>
      </a:p>
    </p188:txBody>
  </p188:cm>
</p188:cmLst>
</file>

<file path=ppt/comments/modernComment_120_259F8E16.xml><?xml version="1.0" encoding="utf-8"?>
<p188:cmLst xmlns:a="http://schemas.openxmlformats.org/drawingml/2006/main" xmlns:r="http://schemas.openxmlformats.org/officeDocument/2006/relationships" xmlns:p188="http://schemas.microsoft.com/office/powerpoint/2018/8/main">
  <p188:cm id="{B940B3CA-D844-471A-8D8A-EBDB73501596}" authorId="{F7297CB2-9685-B5D5-6B1A-F396C7D3DD21}" created="2026-07-09T15:42:19.032">
    <pc:sldMkLst xmlns:pc="http://schemas.microsoft.com/office/powerpoint/2013/main/command">
      <pc:docMk/>
      <pc:sldMk cId="0" sldId="264"/>
    </pc:sldMkLst>
    <p188:txBody>
      <a:bodyPr/>
      <a:lstStyle/>
      <a:p>
        <a:r>
          <a:rPr lang="en-US"/>
          <a:t>Add to speaking notes. </a:t>
        </a:r>
      </a:p>
    </p188:txBody>
  </p188:cm>
</p188:cmLst>
</file>

<file path=ppt/comments/modernComment_121_CA1919F5.xml><?xml version="1.0" encoding="utf-8"?>
<p188:cmLst xmlns:a="http://schemas.openxmlformats.org/drawingml/2006/main" xmlns:r="http://schemas.openxmlformats.org/officeDocument/2006/relationships" xmlns:p188="http://schemas.microsoft.com/office/powerpoint/2018/8/main">
  <p188:cm id="{71498DB3-F0C0-4C12-94A7-F0703D05940F}" authorId="{F7297CB2-9685-B5D5-6B1A-F396C7D3DD21}" created="2026-07-09T15:42:19.032">
    <pc:sldMkLst xmlns:pc="http://schemas.microsoft.com/office/powerpoint/2013/main/command">
      <pc:docMk/>
      <pc:sldMk cId="0" sldId="264"/>
    </pc:sldMkLst>
    <p188:txBody>
      <a:bodyPr/>
      <a:lstStyle/>
      <a:p>
        <a:r>
          <a:rPr lang="en-US"/>
          <a:t>Add to speaking notes. </a:t>
        </a:r>
      </a:p>
    </p188:txBody>
  </p188:cm>
</p188:cmLst>
</file>

<file path=ppt/comments/modernComment_122_55B3C3B.xml><?xml version="1.0" encoding="utf-8"?>
<p188:cmLst xmlns:a="http://schemas.openxmlformats.org/drawingml/2006/main" xmlns:r="http://schemas.openxmlformats.org/officeDocument/2006/relationships" xmlns:p188="http://schemas.microsoft.com/office/powerpoint/2018/8/main">
  <p188:cm id="{4D699074-2BB8-40E8-9B21-C28B63E3D53D}" authorId="{F7297CB2-9685-B5D5-6B1A-F396C7D3DD21}" created="2026-07-09T15:42:19.032">
    <pc:sldMkLst xmlns:pc="http://schemas.microsoft.com/office/powerpoint/2013/main/command">
      <pc:docMk/>
      <pc:sldMk cId="0" sldId="264"/>
    </pc:sldMkLst>
    <p188:txBody>
      <a:bodyPr/>
      <a:lstStyle/>
      <a:p>
        <a:r>
          <a:rPr lang="en-US"/>
          <a:t>Add to speaking notes.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A1C1-DCE9-4AE2-826F-4E28A1FA9B64}" type="datetimeFigureOut">
              <a:rPr lang="en-CA" smtClean="0"/>
              <a:t>2026-07-14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79C36-5B08-4450-B0D6-2C403DCEA511}" type="slidenum">
              <a:rPr lang="en-CA" smtClean="0"/>
              <a:t>‹#›</a:t>
            </a:fld>
            <a:endParaRPr lang="en-CA"/>
          </a:p>
        </p:txBody>
      </p:sp>
    </p:spTree>
    <p:extLst>
      <p:ext uri="{BB962C8B-B14F-4D97-AF65-F5344CB8AC3E}">
        <p14:creationId xmlns:p14="http://schemas.microsoft.com/office/powerpoint/2010/main" val="235255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RC </a:t>
            </a:r>
            <a:r>
              <a:rPr lang="en-CA" err="1"/>
              <a:t>Verreault</a:t>
            </a:r>
            <a:r>
              <a:rPr lang="en-CA"/>
              <a:t>-Paul – opening comments</a:t>
            </a:r>
          </a:p>
        </p:txBody>
      </p:sp>
      <p:sp>
        <p:nvSpPr>
          <p:cNvPr id="4" name="Slide Number Placeholder 3"/>
          <p:cNvSpPr>
            <a:spLocks noGrp="1"/>
          </p:cNvSpPr>
          <p:nvPr>
            <p:ph type="sldNum" sz="quarter" idx="5"/>
          </p:nvPr>
        </p:nvSpPr>
        <p:spPr/>
        <p:txBody>
          <a:bodyPr/>
          <a:lstStyle/>
          <a:p>
            <a:fld id="{7FB79C36-5B08-4450-B0D6-2C403DCEA511}" type="slidenum">
              <a:rPr lang="en-CA" smtClean="0"/>
              <a:t>1</a:t>
            </a:fld>
            <a:endParaRPr lang="en-CA"/>
          </a:p>
        </p:txBody>
      </p:sp>
    </p:spTree>
    <p:extLst>
      <p:ext uri="{BB962C8B-B14F-4D97-AF65-F5344CB8AC3E}">
        <p14:creationId xmlns:p14="http://schemas.microsoft.com/office/powerpoint/2010/main" val="324396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10</a:t>
            </a:fld>
            <a:endParaRPr lang="en-CA"/>
          </a:p>
        </p:txBody>
      </p:sp>
    </p:spTree>
    <p:extLst>
      <p:ext uri="{BB962C8B-B14F-4D97-AF65-F5344CB8AC3E}">
        <p14:creationId xmlns:p14="http://schemas.microsoft.com/office/powerpoint/2010/main" val="330088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11</a:t>
            </a:fld>
            <a:endParaRPr lang="en-CA"/>
          </a:p>
        </p:txBody>
      </p:sp>
    </p:spTree>
    <p:extLst>
      <p:ext uri="{BB962C8B-B14F-4D97-AF65-F5344CB8AC3E}">
        <p14:creationId xmlns:p14="http://schemas.microsoft.com/office/powerpoint/2010/main" val="916943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12</a:t>
            </a:fld>
            <a:endParaRPr lang="en-CA"/>
          </a:p>
        </p:txBody>
      </p:sp>
    </p:spTree>
    <p:extLst>
      <p:ext uri="{BB962C8B-B14F-4D97-AF65-F5344CB8AC3E}">
        <p14:creationId xmlns:p14="http://schemas.microsoft.com/office/powerpoint/2010/main" val="408539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Karen</a:t>
            </a:r>
          </a:p>
        </p:txBody>
      </p:sp>
      <p:sp>
        <p:nvSpPr>
          <p:cNvPr id="4" name="Slide Number Placeholder 3"/>
          <p:cNvSpPr>
            <a:spLocks noGrp="1"/>
          </p:cNvSpPr>
          <p:nvPr>
            <p:ph type="sldNum" sz="quarter" idx="5"/>
          </p:nvPr>
        </p:nvSpPr>
        <p:spPr/>
        <p:txBody>
          <a:bodyPr/>
          <a:lstStyle/>
          <a:p>
            <a:fld id="{7FB79C36-5B08-4450-B0D6-2C403DCEA511}" type="slidenum">
              <a:rPr lang="en-CA" smtClean="0"/>
              <a:t>13</a:t>
            </a:fld>
            <a:endParaRPr lang="en-CA"/>
          </a:p>
        </p:txBody>
      </p:sp>
    </p:spTree>
    <p:extLst>
      <p:ext uri="{BB962C8B-B14F-4D97-AF65-F5344CB8AC3E}">
        <p14:creationId xmlns:p14="http://schemas.microsoft.com/office/powerpoint/2010/main" val="383646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Richard</a:t>
            </a:r>
          </a:p>
          <a:p>
            <a:r>
              <a:rPr lang="en-CA"/>
              <a:t>Mention operational bulletins.</a:t>
            </a:r>
          </a:p>
        </p:txBody>
      </p:sp>
      <p:sp>
        <p:nvSpPr>
          <p:cNvPr id="4" name="Slide Number Placeholder 3"/>
          <p:cNvSpPr>
            <a:spLocks noGrp="1"/>
          </p:cNvSpPr>
          <p:nvPr>
            <p:ph type="sldNum" sz="quarter" idx="5"/>
          </p:nvPr>
        </p:nvSpPr>
        <p:spPr/>
        <p:txBody>
          <a:bodyPr/>
          <a:lstStyle/>
          <a:p>
            <a:fld id="{7FB79C36-5B08-4450-B0D6-2C403DCEA511}" type="slidenum">
              <a:rPr lang="en-CA" smtClean="0"/>
              <a:t>14</a:t>
            </a:fld>
            <a:endParaRPr lang="en-CA"/>
          </a:p>
        </p:txBody>
      </p:sp>
    </p:spTree>
    <p:extLst>
      <p:ext uri="{BB962C8B-B14F-4D97-AF65-F5344CB8AC3E}">
        <p14:creationId xmlns:p14="http://schemas.microsoft.com/office/powerpoint/2010/main" val="385220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Richard</a:t>
            </a:r>
          </a:p>
        </p:txBody>
      </p:sp>
      <p:sp>
        <p:nvSpPr>
          <p:cNvPr id="4" name="Slide Number Placeholder 3"/>
          <p:cNvSpPr>
            <a:spLocks noGrp="1"/>
          </p:cNvSpPr>
          <p:nvPr>
            <p:ph type="sldNum" sz="quarter" idx="5"/>
          </p:nvPr>
        </p:nvSpPr>
        <p:spPr/>
        <p:txBody>
          <a:bodyPr/>
          <a:lstStyle/>
          <a:p>
            <a:fld id="{7FB79C36-5B08-4450-B0D6-2C403DCEA511}" type="slidenum">
              <a:rPr lang="en-CA" smtClean="0"/>
              <a:t>15</a:t>
            </a:fld>
            <a:endParaRPr lang="en-CA"/>
          </a:p>
        </p:txBody>
      </p:sp>
    </p:spTree>
    <p:extLst>
      <p:ext uri="{BB962C8B-B14F-4D97-AF65-F5344CB8AC3E}">
        <p14:creationId xmlns:p14="http://schemas.microsoft.com/office/powerpoint/2010/main" val="278718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Richard</a:t>
            </a:r>
          </a:p>
        </p:txBody>
      </p:sp>
      <p:sp>
        <p:nvSpPr>
          <p:cNvPr id="4" name="Slide Number Placeholder 3"/>
          <p:cNvSpPr>
            <a:spLocks noGrp="1"/>
          </p:cNvSpPr>
          <p:nvPr>
            <p:ph type="sldNum" sz="quarter" idx="5"/>
          </p:nvPr>
        </p:nvSpPr>
        <p:spPr/>
        <p:txBody>
          <a:bodyPr/>
          <a:lstStyle/>
          <a:p>
            <a:fld id="{7FB79C36-5B08-4450-B0D6-2C403DCEA511}" type="slidenum">
              <a:rPr lang="en-CA" smtClean="0"/>
              <a:t>16</a:t>
            </a:fld>
            <a:endParaRPr lang="en-CA"/>
          </a:p>
        </p:txBody>
      </p:sp>
    </p:spTree>
    <p:extLst>
      <p:ext uri="{BB962C8B-B14F-4D97-AF65-F5344CB8AC3E}">
        <p14:creationId xmlns:p14="http://schemas.microsoft.com/office/powerpoint/2010/main" val="376896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9998E-31E2-654D-BD8B-1F838F159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03156-3513-C101-D90F-4C138DC9B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65918-5490-4EB1-056F-ABB480A53024}"/>
              </a:ext>
            </a:extLst>
          </p:cNvPr>
          <p:cNvSpPr>
            <a:spLocks noGrp="1"/>
          </p:cNvSpPr>
          <p:nvPr>
            <p:ph type="body" idx="1"/>
          </p:nvPr>
        </p:nvSpPr>
        <p:spPr/>
        <p:txBody>
          <a:bodyPr/>
          <a:lstStyle/>
          <a:p>
            <a:r>
              <a:rPr lang="en-CA" b="1"/>
              <a:t>Karen</a:t>
            </a:r>
          </a:p>
        </p:txBody>
      </p:sp>
      <p:sp>
        <p:nvSpPr>
          <p:cNvPr id="4" name="Slide Number Placeholder 3">
            <a:extLst>
              <a:ext uri="{FF2B5EF4-FFF2-40B4-BE49-F238E27FC236}">
                <a16:creationId xmlns:a16="http://schemas.microsoft.com/office/drawing/2014/main" id="{CF6C4325-591C-F73E-8120-08A0FBA134AD}"/>
              </a:ext>
            </a:extLst>
          </p:cNvPr>
          <p:cNvSpPr>
            <a:spLocks noGrp="1"/>
          </p:cNvSpPr>
          <p:nvPr>
            <p:ph type="sldNum" sz="quarter" idx="5"/>
          </p:nvPr>
        </p:nvSpPr>
        <p:spPr/>
        <p:txBody>
          <a:bodyPr/>
          <a:lstStyle/>
          <a:p>
            <a:fld id="{7FB79C36-5B08-4450-B0D6-2C403DCEA511}" type="slidenum">
              <a:rPr lang="en-CA" smtClean="0"/>
              <a:t>17</a:t>
            </a:fld>
            <a:endParaRPr lang="en-CA"/>
          </a:p>
        </p:txBody>
      </p:sp>
    </p:spTree>
    <p:extLst>
      <p:ext uri="{BB962C8B-B14F-4D97-AF65-F5344CB8AC3E}">
        <p14:creationId xmlns:p14="http://schemas.microsoft.com/office/powerpoint/2010/main" val="156002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18</a:t>
            </a:fld>
            <a:endParaRPr lang="en-CA"/>
          </a:p>
        </p:txBody>
      </p:sp>
    </p:spTree>
    <p:extLst>
      <p:ext uri="{BB962C8B-B14F-4D97-AF65-F5344CB8AC3E}">
        <p14:creationId xmlns:p14="http://schemas.microsoft.com/office/powerpoint/2010/main" val="239031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19</a:t>
            </a:fld>
            <a:endParaRPr lang="en-CA"/>
          </a:p>
        </p:txBody>
      </p:sp>
    </p:spTree>
    <p:extLst>
      <p:ext uri="{BB962C8B-B14F-4D97-AF65-F5344CB8AC3E}">
        <p14:creationId xmlns:p14="http://schemas.microsoft.com/office/powerpoint/2010/main" val="329530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09550"/>
            <a:ext cx="5486400" cy="3086100"/>
          </a:xfrm>
        </p:spPr>
      </p:sp>
      <p:sp>
        <p:nvSpPr>
          <p:cNvPr id="3" name="Notes Placeholder 2"/>
          <p:cNvSpPr>
            <a:spLocks noGrp="1"/>
          </p:cNvSpPr>
          <p:nvPr>
            <p:ph type="body" idx="1"/>
          </p:nvPr>
        </p:nvSpPr>
        <p:spPr>
          <a:xfrm>
            <a:off x="365760" y="3474720"/>
            <a:ext cx="6115050" cy="3600450"/>
          </a:xfrm>
        </p:spPr>
        <p:txBody>
          <a:bodyPr/>
          <a:lstStyle/>
          <a:p>
            <a:r>
              <a:rPr lang="en-US" b="1">
                <a:ea typeface="Calibri"/>
                <a:cs typeface="Calibri"/>
              </a:rPr>
              <a:t>Chief Frost</a:t>
            </a:r>
          </a:p>
          <a:p>
            <a:r>
              <a:rPr lang="en-US" b="0">
                <a:ea typeface="Calibri"/>
                <a:cs typeface="Calibri"/>
              </a:rPr>
              <a:t>It is important to be mindful of why we are here today. Here are the opening sentences of the historic decision the Canadian Human Rights Tribunal issued in January of 2016:</a:t>
            </a:r>
          </a:p>
          <a:p>
            <a:r>
              <a:rPr lang="en-CA" i="1"/>
              <a:t>“This case is about children. It is about how the past and current child welfare practices in First Nations communities on reserves, across Canada, have impacted and continue to impact First Nations children, their families and their communities.”</a:t>
            </a:r>
          </a:p>
          <a:p>
            <a:r>
              <a:rPr lang="en-CA" b="0" i="0">
                <a:ea typeface="Calibri"/>
                <a:cs typeface="Calibri"/>
              </a:rPr>
              <a:t>We are here because this work is about our children, and they have waited long enough. Our children are 18 times more likely to grow up in foster care than non-Indigenous children—that has to end.</a:t>
            </a:r>
          </a:p>
          <a:p>
            <a:r>
              <a:rPr lang="en-CA" b="0" i="0">
                <a:ea typeface="Calibri"/>
                <a:cs typeface="Calibri"/>
              </a:rPr>
              <a:t>The Caring Society and the AFN have been litigating against Canada’s discrimination for nearly 20 years. We are coming into the final stages of that work and the Canadian Human Rights Tribunal is now considering two plans to permanently end Canada’s discrimination: the Loving Justice Plan and Canada’s Plan. Neither plan has yet been approved by the Tribunal: in our session today we will examine the two plans to determine which one will do the best job of permanently stopping Canada’s discriminatory conduct. Cindy and Richard will walk us through that those two plans, provide some detail, and work with you all to discuss this work and what it means in your communities.</a:t>
            </a:r>
          </a:p>
          <a:p>
            <a:r>
              <a:rPr lang="en-CA" b="0" i="0">
                <a:ea typeface="Calibri"/>
                <a:cs typeface="Calibri"/>
              </a:rPr>
              <a:t>Before I turn to Cindy and Richard, I want to talk a little bit about Canada’s conduct. Nearly two years ago, we all came together as Chiefs to consider a settlement agreement negotiated by Canada, the AFN, COO and NAN. In the end, we decided that agreement was not good enough for our children and we voted it down. At the same time, we decided as Chiefs to create that National Children’s Chiefs Commission and gave the Commission a mandate to negotiate a better agreement. But Canada has refused to negotiate or work with the Commission in any way. It is important to keep that in mind. When we unite our leadership and our experts, Canada will not work with us. Instead, Canada—represented by Lisa Legault—is going out region by region (and sometimes Nation by Nation) to negotiate “regional agreements.” To me, this is a clear case of divide and conquer. And it is equally clear that we must remain united. For our children.</a:t>
            </a:r>
            <a:endParaRPr lang="en-US" b="0" i="0">
              <a:ea typeface="Calibri"/>
              <a:cs typeface="Calibri"/>
            </a:endParaRPr>
          </a:p>
          <a:p>
            <a:endParaRPr lang="en-CA"/>
          </a:p>
        </p:txBody>
      </p:sp>
      <p:sp>
        <p:nvSpPr>
          <p:cNvPr id="4" name="Slide Number Placeholder 3"/>
          <p:cNvSpPr>
            <a:spLocks noGrp="1"/>
          </p:cNvSpPr>
          <p:nvPr>
            <p:ph type="sldNum" sz="quarter" idx="5"/>
          </p:nvPr>
        </p:nvSpPr>
        <p:spPr/>
        <p:txBody>
          <a:bodyPr/>
          <a:lstStyle/>
          <a:p>
            <a:fld id="{7FB79C36-5B08-4450-B0D6-2C403DCEA511}" type="slidenum">
              <a:rPr lang="en-CA" smtClean="0"/>
              <a:t>2</a:t>
            </a:fld>
            <a:endParaRPr lang="en-CA"/>
          </a:p>
        </p:txBody>
      </p:sp>
    </p:spTree>
    <p:extLst>
      <p:ext uri="{BB962C8B-B14F-4D97-AF65-F5344CB8AC3E}">
        <p14:creationId xmlns:p14="http://schemas.microsoft.com/office/powerpoint/2010/main" val="1681390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20</a:t>
            </a:fld>
            <a:endParaRPr lang="en-CA"/>
          </a:p>
        </p:txBody>
      </p:sp>
    </p:spTree>
    <p:extLst>
      <p:ext uri="{BB962C8B-B14F-4D97-AF65-F5344CB8AC3E}">
        <p14:creationId xmlns:p14="http://schemas.microsoft.com/office/powerpoint/2010/main" val="1856380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6850-2475-4894-4275-72A30C694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66A75-27E8-AECA-915B-552AFD823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5D3BA-CD36-D888-2B2D-AA7D1926C28F}"/>
              </a:ext>
            </a:extLst>
          </p:cNvPr>
          <p:cNvSpPr>
            <a:spLocks noGrp="1"/>
          </p:cNvSpPr>
          <p:nvPr>
            <p:ph type="body" idx="1"/>
          </p:nvPr>
        </p:nvSpPr>
        <p:spPr/>
        <p:txBody>
          <a:bodyPr/>
          <a:lstStyle/>
          <a:p>
            <a:r>
              <a:rPr lang="en-CA" b="1"/>
              <a:t>Karen</a:t>
            </a:r>
          </a:p>
        </p:txBody>
      </p:sp>
      <p:sp>
        <p:nvSpPr>
          <p:cNvPr id="4" name="Slide Number Placeholder 3">
            <a:extLst>
              <a:ext uri="{FF2B5EF4-FFF2-40B4-BE49-F238E27FC236}">
                <a16:creationId xmlns:a16="http://schemas.microsoft.com/office/drawing/2014/main" id="{5A52EDD9-A6B1-DD0E-1802-CB6B3C1D84E6}"/>
              </a:ext>
            </a:extLst>
          </p:cNvPr>
          <p:cNvSpPr>
            <a:spLocks noGrp="1"/>
          </p:cNvSpPr>
          <p:nvPr>
            <p:ph type="sldNum" sz="quarter" idx="5"/>
          </p:nvPr>
        </p:nvSpPr>
        <p:spPr/>
        <p:txBody>
          <a:bodyPr/>
          <a:lstStyle/>
          <a:p>
            <a:fld id="{7FB79C36-5B08-4450-B0D6-2C403DCEA511}" type="slidenum">
              <a:rPr lang="en-CA" smtClean="0"/>
              <a:t>21</a:t>
            </a:fld>
            <a:endParaRPr lang="en-CA"/>
          </a:p>
        </p:txBody>
      </p:sp>
    </p:spTree>
    <p:extLst>
      <p:ext uri="{BB962C8B-B14F-4D97-AF65-F5344CB8AC3E}">
        <p14:creationId xmlns:p14="http://schemas.microsoft.com/office/powerpoint/2010/main" val="38595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Richard</a:t>
            </a:r>
          </a:p>
        </p:txBody>
      </p:sp>
      <p:sp>
        <p:nvSpPr>
          <p:cNvPr id="4" name="Slide Number Placeholder 3"/>
          <p:cNvSpPr>
            <a:spLocks noGrp="1"/>
          </p:cNvSpPr>
          <p:nvPr>
            <p:ph type="sldNum" sz="quarter" idx="5"/>
          </p:nvPr>
        </p:nvSpPr>
        <p:spPr/>
        <p:txBody>
          <a:bodyPr/>
          <a:lstStyle/>
          <a:p>
            <a:fld id="{7FB79C36-5B08-4450-B0D6-2C403DCEA511}" type="slidenum">
              <a:rPr lang="en-CA" smtClean="0"/>
              <a:t>22</a:t>
            </a:fld>
            <a:endParaRPr lang="en-CA"/>
          </a:p>
        </p:txBody>
      </p:sp>
    </p:spTree>
    <p:extLst>
      <p:ext uri="{BB962C8B-B14F-4D97-AF65-F5344CB8AC3E}">
        <p14:creationId xmlns:p14="http://schemas.microsoft.com/office/powerpoint/2010/main" val="2305363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Richard</a:t>
            </a:r>
          </a:p>
        </p:txBody>
      </p:sp>
      <p:sp>
        <p:nvSpPr>
          <p:cNvPr id="4" name="Slide Number Placeholder 3"/>
          <p:cNvSpPr>
            <a:spLocks noGrp="1"/>
          </p:cNvSpPr>
          <p:nvPr>
            <p:ph type="sldNum" sz="quarter" idx="5"/>
          </p:nvPr>
        </p:nvSpPr>
        <p:spPr/>
        <p:txBody>
          <a:bodyPr/>
          <a:lstStyle/>
          <a:p>
            <a:fld id="{7FB79C36-5B08-4450-B0D6-2C403DCEA511}" type="slidenum">
              <a:rPr lang="en-CA" smtClean="0"/>
              <a:t>23</a:t>
            </a:fld>
            <a:endParaRPr lang="en-CA"/>
          </a:p>
        </p:txBody>
      </p:sp>
    </p:spTree>
    <p:extLst>
      <p:ext uri="{BB962C8B-B14F-4D97-AF65-F5344CB8AC3E}">
        <p14:creationId xmlns:p14="http://schemas.microsoft.com/office/powerpoint/2010/main" val="8473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Richar</a:t>
            </a:r>
          </a:p>
        </p:txBody>
      </p:sp>
      <p:sp>
        <p:nvSpPr>
          <p:cNvPr id="4" name="Slide Number Placeholder 3"/>
          <p:cNvSpPr>
            <a:spLocks noGrp="1"/>
          </p:cNvSpPr>
          <p:nvPr>
            <p:ph type="sldNum" sz="quarter" idx="5"/>
          </p:nvPr>
        </p:nvSpPr>
        <p:spPr/>
        <p:txBody>
          <a:bodyPr/>
          <a:lstStyle/>
          <a:p>
            <a:fld id="{7FB79C36-5B08-4450-B0D6-2C403DCEA511}" type="slidenum">
              <a:rPr lang="en-CA" smtClean="0"/>
              <a:t>24</a:t>
            </a:fld>
            <a:endParaRPr lang="en-CA"/>
          </a:p>
        </p:txBody>
      </p:sp>
    </p:spTree>
    <p:extLst>
      <p:ext uri="{BB962C8B-B14F-4D97-AF65-F5344CB8AC3E}">
        <p14:creationId xmlns:p14="http://schemas.microsoft.com/office/powerpoint/2010/main" val="4012149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8BD28-DCAC-E85E-AB82-AA24EE657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C12CC-BF96-8F74-947D-8C5891792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6785B-51B8-9A97-125A-081C5A9BA11E}"/>
              </a:ext>
            </a:extLst>
          </p:cNvPr>
          <p:cNvSpPr>
            <a:spLocks noGrp="1"/>
          </p:cNvSpPr>
          <p:nvPr>
            <p:ph type="body" idx="1"/>
          </p:nvPr>
        </p:nvSpPr>
        <p:spPr/>
        <p:txBody>
          <a:bodyPr/>
          <a:lstStyle/>
          <a:p>
            <a:r>
              <a:rPr lang="en-CA" b="1"/>
              <a:t>Karen</a:t>
            </a:r>
          </a:p>
        </p:txBody>
      </p:sp>
      <p:sp>
        <p:nvSpPr>
          <p:cNvPr id="4" name="Slide Number Placeholder 3">
            <a:extLst>
              <a:ext uri="{FF2B5EF4-FFF2-40B4-BE49-F238E27FC236}">
                <a16:creationId xmlns:a16="http://schemas.microsoft.com/office/drawing/2014/main" id="{01254114-D13B-815C-22AB-E3FE40D1772C}"/>
              </a:ext>
            </a:extLst>
          </p:cNvPr>
          <p:cNvSpPr>
            <a:spLocks noGrp="1"/>
          </p:cNvSpPr>
          <p:nvPr>
            <p:ph type="sldNum" sz="quarter" idx="5"/>
          </p:nvPr>
        </p:nvSpPr>
        <p:spPr/>
        <p:txBody>
          <a:bodyPr/>
          <a:lstStyle/>
          <a:p>
            <a:fld id="{7FB79C36-5B08-4450-B0D6-2C403DCEA511}" type="slidenum">
              <a:rPr lang="en-CA" smtClean="0"/>
              <a:t>25</a:t>
            </a:fld>
            <a:endParaRPr lang="en-CA"/>
          </a:p>
        </p:txBody>
      </p:sp>
    </p:spTree>
    <p:extLst>
      <p:ext uri="{BB962C8B-B14F-4D97-AF65-F5344CB8AC3E}">
        <p14:creationId xmlns:p14="http://schemas.microsoft.com/office/powerpoint/2010/main" val="2817992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Karen</a:t>
            </a:r>
          </a:p>
        </p:txBody>
      </p:sp>
      <p:sp>
        <p:nvSpPr>
          <p:cNvPr id="4" name="Slide Number Placeholder 3"/>
          <p:cNvSpPr>
            <a:spLocks noGrp="1"/>
          </p:cNvSpPr>
          <p:nvPr>
            <p:ph type="sldNum" sz="quarter" idx="5"/>
          </p:nvPr>
        </p:nvSpPr>
        <p:spPr/>
        <p:txBody>
          <a:bodyPr/>
          <a:lstStyle/>
          <a:p>
            <a:fld id="{7FB79C36-5B08-4450-B0D6-2C403DCEA511}" type="slidenum">
              <a:rPr lang="en-CA" smtClean="0"/>
              <a:t>26</a:t>
            </a:fld>
            <a:endParaRPr lang="en-CA"/>
          </a:p>
        </p:txBody>
      </p:sp>
    </p:spTree>
    <p:extLst>
      <p:ext uri="{BB962C8B-B14F-4D97-AF65-F5344CB8AC3E}">
        <p14:creationId xmlns:p14="http://schemas.microsoft.com/office/powerpoint/2010/main" val="109209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27</a:t>
            </a:fld>
            <a:endParaRPr lang="en-CA"/>
          </a:p>
        </p:txBody>
      </p:sp>
    </p:spTree>
    <p:extLst>
      <p:ext uri="{BB962C8B-B14F-4D97-AF65-F5344CB8AC3E}">
        <p14:creationId xmlns:p14="http://schemas.microsoft.com/office/powerpoint/2010/main" val="4294956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74625"/>
            <a:ext cx="5486400" cy="3086100"/>
          </a:xfrm>
        </p:spPr>
      </p:sp>
      <p:sp>
        <p:nvSpPr>
          <p:cNvPr id="3" name="Notes Placeholder 2"/>
          <p:cNvSpPr>
            <a:spLocks noGrp="1"/>
          </p:cNvSpPr>
          <p:nvPr>
            <p:ph type="body" idx="1"/>
          </p:nvPr>
        </p:nvSpPr>
        <p:spPr>
          <a:xfrm>
            <a:off x="685800" y="3257550"/>
            <a:ext cx="5486400" cy="3600450"/>
          </a:xfrm>
        </p:spPr>
        <p:txBody>
          <a:bodyPr/>
          <a:lstStyle/>
          <a:p>
            <a:r>
              <a:rPr lang="en-US" b="1"/>
              <a:t>Chief Frost</a:t>
            </a:r>
            <a:endParaRPr lang="en-US" b="0"/>
          </a:p>
          <a:p>
            <a:r>
              <a:rPr lang="en-US" b="0"/>
              <a:t>We are at a critical moment in the fight for our children’s rights: the choices made now will determine the future for generations of children. As Chiefs, it is our responsibility to make sure that long-term reform upholds our children’s rights. The Caring Society has done a lot of good work on this case: we have very strong rulings from the Canadian Human Rights Tribunal. Now it rests with us as leaders to build on that work to achieve the best possible outcomes for our children.</a:t>
            </a:r>
          </a:p>
          <a:p>
            <a:r>
              <a:rPr lang="en-US" b="0"/>
              <a:t>For Chiefs, it is critical to be informed: read both the Loving Justice plan and Canada’s plan—and talk to your technicians and service providers about the implications of both plans.</a:t>
            </a:r>
          </a:p>
          <a:p>
            <a:r>
              <a:rPr lang="en-US" b="0"/>
              <a:t>Chiefs also need to engage with the political bodies leading this work: the National Children’s Chiefs Commission and that AFN.</a:t>
            </a:r>
          </a:p>
          <a:p>
            <a:r>
              <a:rPr lang="en-US" b="0"/>
              <a:t>Make your position known: the Canadian Human Rights Tribunal will ultimately decide what long-term reform looks like. The Tribunal has shown a log of deference to First Nations leadership, and resolutions are a good way to make your voice heard at the Tribunal. There will be a national resolution on the floor at this Assembly, but it is also important to for regions and individual Nations to pass their own resolutions.</a:t>
            </a:r>
          </a:p>
          <a:p>
            <a:r>
              <a:rPr lang="en-US" b="0"/>
              <a:t>And we have to insist on strong enforcement. Do you trust Canada to fully and faithfully implement long-term reform? Of course not. That’s why we need strong and binding enforcement measures.</a:t>
            </a:r>
          </a:p>
          <a:p>
            <a:endParaRPr lang="en-US" b="0"/>
          </a:p>
          <a:p>
            <a:r>
              <a:rPr lang="en-US" b="0"/>
              <a:t>I don’t often quote Stephen Harper, but it is worth returning to his Residential School apology as we grapple with Canada’s ongoing discrimination against our children. Stephen Harper, on behalf of Canada said: ”The burden of this experience has been on your shoulders for far too long. The burden is properly ours as a Government, and as a country.” The burden of Canada’s discrimination has rested on our children: we have to ensure that long-term reform puts that burden where it belong: on Canada.</a:t>
            </a:r>
          </a:p>
        </p:txBody>
      </p:sp>
      <p:sp>
        <p:nvSpPr>
          <p:cNvPr id="4" name="Slide Number Placeholder 3"/>
          <p:cNvSpPr>
            <a:spLocks noGrp="1"/>
          </p:cNvSpPr>
          <p:nvPr>
            <p:ph type="sldNum" sz="quarter" idx="5"/>
          </p:nvPr>
        </p:nvSpPr>
        <p:spPr/>
        <p:txBody>
          <a:bodyPr/>
          <a:lstStyle/>
          <a:p>
            <a:fld id="{7FB79C36-5B08-4450-B0D6-2C403DCEA511}" type="slidenum">
              <a:rPr lang="en-CA" smtClean="0"/>
              <a:t>28</a:t>
            </a:fld>
            <a:endParaRPr lang="en-CA"/>
          </a:p>
        </p:txBody>
      </p:sp>
    </p:spTree>
    <p:extLst>
      <p:ext uri="{BB962C8B-B14F-4D97-AF65-F5344CB8AC3E}">
        <p14:creationId xmlns:p14="http://schemas.microsoft.com/office/powerpoint/2010/main" val="369645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3</a:t>
            </a:fld>
            <a:endParaRPr lang="en-CA"/>
          </a:p>
        </p:txBody>
      </p:sp>
    </p:spTree>
    <p:extLst>
      <p:ext uri="{BB962C8B-B14F-4D97-AF65-F5344CB8AC3E}">
        <p14:creationId xmlns:p14="http://schemas.microsoft.com/office/powerpoint/2010/main" val="224064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4</a:t>
            </a:fld>
            <a:endParaRPr lang="en-CA"/>
          </a:p>
        </p:txBody>
      </p:sp>
    </p:spTree>
    <p:extLst>
      <p:ext uri="{BB962C8B-B14F-4D97-AF65-F5344CB8AC3E}">
        <p14:creationId xmlns:p14="http://schemas.microsoft.com/office/powerpoint/2010/main" val="111593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Karen</a:t>
            </a:r>
          </a:p>
        </p:txBody>
      </p:sp>
      <p:sp>
        <p:nvSpPr>
          <p:cNvPr id="4" name="Slide Number Placeholder 3"/>
          <p:cNvSpPr>
            <a:spLocks noGrp="1"/>
          </p:cNvSpPr>
          <p:nvPr>
            <p:ph type="sldNum" sz="quarter" idx="5"/>
          </p:nvPr>
        </p:nvSpPr>
        <p:spPr/>
        <p:txBody>
          <a:bodyPr/>
          <a:lstStyle/>
          <a:p>
            <a:fld id="{7FB79C36-5B08-4450-B0D6-2C403DCEA511}" type="slidenum">
              <a:rPr lang="en-CA" smtClean="0"/>
              <a:t>5</a:t>
            </a:fld>
            <a:endParaRPr lang="en-CA"/>
          </a:p>
        </p:txBody>
      </p:sp>
    </p:spTree>
    <p:extLst>
      <p:ext uri="{BB962C8B-B14F-4D97-AF65-F5344CB8AC3E}">
        <p14:creationId xmlns:p14="http://schemas.microsoft.com/office/powerpoint/2010/main" val="4209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6</a:t>
            </a:fld>
            <a:endParaRPr lang="en-CA"/>
          </a:p>
        </p:txBody>
      </p:sp>
    </p:spTree>
    <p:extLst>
      <p:ext uri="{BB962C8B-B14F-4D97-AF65-F5344CB8AC3E}">
        <p14:creationId xmlns:p14="http://schemas.microsoft.com/office/powerpoint/2010/main" val="267607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7</a:t>
            </a:fld>
            <a:endParaRPr lang="en-CA"/>
          </a:p>
        </p:txBody>
      </p:sp>
    </p:spTree>
    <p:extLst>
      <p:ext uri="{BB962C8B-B14F-4D97-AF65-F5344CB8AC3E}">
        <p14:creationId xmlns:p14="http://schemas.microsoft.com/office/powerpoint/2010/main" val="382827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Cindy</a:t>
            </a:r>
          </a:p>
        </p:txBody>
      </p:sp>
      <p:sp>
        <p:nvSpPr>
          <p:cNvPr id="4" name="Slide Number Placeholder 3"/>
          <p:cNvSpPr>
            <a:spLocks noGrp="1"/>
          </p:cNvSpPr>
          <p:nvPr>
            <p:ph type="sldNum" sz="quarter" idx="5"/>
          </p:nvPr>
        </p:nvSpPr>
        <p:spPr/>
        <p:txBody>
          <a:bodyPr/>
          <a:lstStyle/>
          <a:p>
            <a:fld id="{7FB79C36-5B08-4450-B0D6-2C403DCEA511}" type="slidenum">
              <a:rPr lang="en-CA" smtClean="0"/>
              <a:t>8</a:t>
            </a:fld>
            <a:endParaRPr lang="en-CA"/>
          </a:p>
        </p:txBody>
      </p:sp>
    </p:spTree>
    <p:extLst>
      <p:ext uri="{BB962C8B-B14F-4D97-AF65-F5344CB8AC3E}">
        <p14:creationId xmlns:p14="http://schemas.microsoft.com/office/powerpoint/2010/main" val="326920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Karen</a:t>
            </a:r>
          </a:p>
        </p:txBody>
      </p:sp>
      <p:sp>
        <p:nvSpPr>
          <p:cNvPr id="4" name="Slide Number Placeholder 3"/>
          <p:cNvSpPr>
            <a:spLocks noGrp="1"/>
          </p:cNvSpPr>
          <p:nvPr>
            <p:ph type="sldNum" sz="quarter" idx="5"/>
          </p:nvPr>
        </p:nvSpPr>
        <p:spPr/>
        <p:txBody>
          <a:bodyPr/>
          <a:lstStyle/>
          <a:p>
            <a:fld id="{7FB79C36-5B08-4450-B0D6-2C403DCEA511}" type="slidenum">
              <a:rPr lang="en-CA" smtClean="0"/>
              <a:t>9</a:t>
            </a:fld>
            <a:endParaRPr lang="en-CA"/>
          </a:p>
        </p:txBody>
      </p:sp>
    </p:spTree>
    <p:extLst>
      <p:ext uri="{BB962C8B-B14F-4D97-AF65-F5344CB8AC3E}">
        <p14:creationId xmlns:p14="http://schemas.microsoft.com/office/powerpoint/2010/main" val="221071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hyperlink" Target="https://nationtalk.ca/story/caring-societys-february-march-update-to-the-tribunal" TargetMode="External"/><Relationship Id="rId3" Type="http://schemas.microsoft.com/office/2018/10/relationships/comments" Target="../comments/modernComment_10A_0.xml"/><Relationship Id="rId7" Type="http://schemas.openxmlformats.org/officeDocument/2006/relationships/image" Target="../media/image2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B_0.xml"/><Relationship Id="rId7"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sv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F_A97E75F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5" Type="http://schemas.openxmlformats.org/officeDocument/2006/relationships/image" Target="../media/image34.jpe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svg"/><Relationship Id="rId14" Type="http://schemas.openxmlformats.org/officeDocument/2006/relationships/hyperlink" Target="https://ourchildrenourway.ca/loving-justice-national-plan-to-end-canadas-discrimination-in-first-nations-child-and-family-servi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0_259F8E16.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1_0.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2_0.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afn.ca/community-services/children-famil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microsoft.com/office/2018/10/relationships/comments" Target="../comments/modernComment_121_CA1919F5.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5" Type="http://schemas.openxmlformats.org/officeDocument/2006/relationships/image" Target="../media/image51.sv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3" Type="http://schemas.openxmlformats.org/officeDocument/2006/relationships/image" Target="../media/image15.svg"/><Relationship Id="rId7" Type="http://schemas.openxmlformats.org/officeDocument/2006/relationships/hyperlink" Target="https://ourchildrenourway.ca/loving-justice-national-plan-to-end-canadas-discrimination-in-first-nations-child-and-family-servic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svg"/><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8" Type="http://schemas.openxmlformats.org/officeDocument/2006/relationships/hyperlink" Target="https://fncaringsociety.com/publications/loving-justice-national-plan" TargetMode="External"/><Relationship Id="rId3" Type="http://schemas.openxmlformats.org/officeDocument/2006/relationships/image" Target="../media/image55.svg"/><Relationship Id="rId7" Type="http://schemas.openxmlformats.org/officeDocument/2006/relationships/hyperlink" Target="https://ourchildrenourway.ca/loving-justice-national-plan-to-end-canadas-discrimination-in-first-nations-child-and-family-service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5" Type="http://schemas.openxmlformats.org/officeDocument/2006/relationships/hyperlink" Target="https://vanierinstitute.ca/resource/the-loving-justice-plan-first-nations-child-and-family-services-outside-ontario/" TargetMode="External"/><Relationship Id="rId4" Type="http://schemas.openxmlformats.org/officeDocument/2006/relationships/image" Target="../media/image56.svg"/><Relationship Id="rId9" Type="http://schemas.openxmlformats.org/officeDocument/2006/relationships/hyperlink" Target="https://nationtalk.ca/story/caring-societys-february-march-update-to-the-tribunal" TargetMode="External"/></Relationships>
</file>

<file path=ppt/slides/_rels/slide25.xml.rels><?xml version="1.0" encoding="UTF-8" standalone="yes"?>
<Relationships xmlns="http://schemas.openxmlformats.org/package/2006/relationships"><Relationship Id="rId3" Type="http://schemas.microsoft.com/office/2018/10/relationships/comments" Target="../comments/modernComment_122_55B3C3B.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hyperlink" Target="https://afn.ca/community-services/children-familie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fncaringsociety.com/publications/loving-justice-national-plan" TargetMode="External"/><Relationship Id="rId4"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11B_0.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fncaringsociety.com/publications/loving-justice-national-pla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5" Type="http://schemas.openxmlformats.org/officeDocument/2006/relationships/hyperlink" Target="https://ourchildrenourway.ca/loving-justice-national-plan-to-end-canadas-discrimination-in-first-nations-child-and-family-services/" TargetMode="External"/><Relationship Id="rId4" Type="http://schemas.openxmlformats.org/officeDocument/2006/relationships/hyperlink" Target="https://afn.ca/community-services/children-famili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fncaringsociety.com/publications/loving-justice-national-plan" TargetMode="External"/><Relationship Id="rId3" Type="http://schemas.openxmlformats.org/officeDocument/2006/relationships/tags" Target="../tags/tag3.xml"/><Relationship Id="rId7" Type="http://schemas.openxmlformats.org/officeDocument/2006/relationships/image" Target="../media/image3.svg"/><Relationship Id="rId12" Type="http://schemas.openxmlformats.org/officeDocument/2006/relationships/image" Target="../media/image8.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11" Type="http://schemas.openxmlformats.org/officeDocument/2006/relationships/image" Target="../media/image7.sv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tags" Target="../tags/tag4.xml"/><Relationship Id="rId9" Type="http://schemas.openxmlformats.org/officeDocument/2006/relationships/image" Target="../media/image5.svg"/><Relationship Id="rId14" Type="http://schemas.openxmlformats.org/officeDocument/2006/relationships/hyperlink" Target="https://afn.ca/community-services/children-famili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ourchildrenourway.ca/loving-justice-national-plan-to-end-canadas-discrimination-in-first-nations-child-and-family-services/" TargetMode="External"/><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 Id="rId9"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7"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ourchildrenourway.ca/loving-justice-national-plan-to-end-canadas-discrimination-in-first-nations-child-and-family-services/" TargetMode="External"/><Relationship Id="rId3" Type="http://schemas.openxmlformats.org/officeDocument/2006/relationships/image" Target="../media/image17.svg"/><Relationship Id="rId7" Type="http://schemas.openxmlformats.org/officeDocument/2006/relationships/hyperlink" Target="https://vanierinstitute.ca/resource/the-loving-justice-plan-first-nations-child-and-family-services-outside-ontario/"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 Id="rId9"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ourchildrenourway.ca/wp-content/uploads/2026/02/2026-Jan-30-Webinar-NCCC-An-Overview-of-Loving-Justice-and-Canadas-Plan-Webinaire-CHRT-80-Apercu-des-plans-Loving-Justice-et-Canada-Presentation.pdf" TargetMode="External"/><Relationship Id="rId5" Type="http://schemas.openxmlformats.org/officeDocument/2006/relationships/image" Target="../media/image23.sv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3"/>
          <a:stretch>
            <a:fillRect/>
          </a:stretch>
        </p:blipFill>
        <p:spPr>
          <a:xfrm>
            <a:off x="305" y="0"/>
            <a:ext cx="12191695" cy="6858000"/>
          </a:xfrm>
          <a:prstGeom prst="rect">
            <a:avLst/>
          </a:prstGeom>
          <a:noFill/>
        </p:spPr>
      </p:pic>
      <p:sp>
        <p:nvSpPr>
          <p:cNvPr id="3" name="Rectangle 2"/>
          <p:cNvSpPr/>
          <p:nvPr/>
        </p:nvSpPr>
        <p:spPr>
          <a:xfrm>
            <a:off x="5715000" y="944612"/>
            <a:ext cx="762000" cy="38100"/>
          </a:xfrm>
          <a:prstGeom prst="rect">
            <a:avLst/>
          </a:prstGeom>
          <a:solidFill>
            <a:srgbClr val="C477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ectangle 3"/>
          <p:cNvSpPr/>
          <p:nvPr/>
        </p:nvSpPr>
        <p:spPr>
          <a:xfrm>
            <a:off x="5810250" y="2686496"/>
            <a:ext cx="571500" cy="19050"/>
          </a:xfrm>
          <a:prstGeom prst="rect">
            <a:avLst/>
          </a:prstGeom>
          <a:solidFill>
            <a:srgbClr val="C477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TextBox 6"/>
          <p:cNvSpPr txBox="1"/>
          <p:nvPr/>
        </p:nvSpPr>
        <p:spPr>
          <a:xfrm>
            <a:off x="2340859" y="1249351"/>
            <a:ext cx="7509828" cy="1374775"/>
          </a:xfrm>
          <a:prstGeom prst="rect">
            <a:avLst/>
          </a:prstGeom>
          <a:noFill/>
        </p:spPr>
        <p:txBody>
          <a:bodyPr wrap="square" lIns="0" tIns="0" rIns="0" bIns="0" anchor="t">
            <a:spAutoFit/>
          </a:bodyPr>
          <a:lstStyle/>
          <a:p>
            <a:pPr algn="ctr"/>
            <a:r>
              <a:rPr sz="3265" b="1" i="0">
                <a:solidFill>
                  <a:schemeClr val="bg1"/>
                </a:solidFill>
                <a:latin typeface="Arial" panose="020B0604020202020204" pitchFamily="34" charset="0"/>
                <a:cs typeface="Arial" panose="020B0604020202020204" pitchFamily="34" charset="0"/>
              </a:rPr>
              <a:t>Do Rights Define the Program, or Does the Program Define Rights?</a:t>
            </a:r>
            <a:r>
              <a:rPr lang="en-CA" sz="3265" b="1" i="0">
                <a:solidFill>
                  <a:schemeClr val="bg1"/>
                </a:solidFill>
                <a:latin typeface="Arial" panose="020B0604020202020204" pitchFamily="34" charset="0"/>
                <a:cs typeface="Arial" panose="020B0604020202020204" pitchFamily="34" charset="0"/>
              </a:rPr>
              <a:t> </a:t>
            </a:r>
          </a:p>
          <a:p>
            <a:pPr algn="ctr"/>
            <a:r>
              <a:rPr lang="en-CA" sz="2400" b="1" i="0">
                <a:solidFill>
                  <a:schemeClr val="bg1"/>
                </a:solidFill>
                <a:latin typeface="Arial" panose="020B0604020202020204" pitchFamily="34" charset="0"/>
                <a:cs typeface="Arial" panose="020B0604020202020204" pitchFamily="34" charset="0"/>
              </a:rPr>
              <a:t>Ending Canada’s Discriminatory Conduct in FNCFS</a:t>
            </a:r>
            <a:r>
              <a:rPr lang="en-CA" sz="2400" b="1">
                <a:solidFill>
                  <a:schemeClr val="bg1"/>
                </a:solidFill>
                <a:latin typeface="Arial" panose="020B0604020202020204" pitchFamily="34" charset="0"/>
                <a:cs typeface="Arial" panose="020B0604020202020204" pitchFamily="34" charset="0"/>
              </a:rPr>
              <a:t> </a:t>
            </a:r>
            <a:endParaRPr lang="en-CA" sz="2400" b="1" i="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485962" y="3030654"/>
            <a:ext cx="7219769" cy="553998"/>
          </a:xfrm>
          <a:prstGeom prst="rect">
            <a:avLst/>
          </a:prstGeom>
          <a:noFill/>
        </p:spPr>
        <p:txBody>
          <a:bodyPr wrap="square" lIns="0" tIns="0" rIns="0" bIns="0" anchor="t">
            <a:spAutoFit/>
          </a:bodyPr>
          <a:lstStyle/>
          <a:p>
            <a:pPr algn="ctr"/>
            <a:r>
              <a:rPr lang="en-GB" sz="1500">
                <a:solidFill>
                  <a:schemeClr val="bg1"/>
                </a:solidFill>
                <a:latin typeface="Arial" panose="020B0604020202020204" pitchFamily="34" charset="0"/>
                <a:cs typeface="Arial" panose="020B0604020202020204" pitchFamily="34" charset="0"/>
              </a:rPr>
              <a:t>L</a:t>
            </a:r>
            <a:r>
              <a:rPr lang="en-GB">
                <a:solidFill>
                  <a:schemeClr val="bg1"/>
                </a:solidFill>
                <a:latin typeface="Arial" panose="020B0604020202020204" pitchFamily="34" charset="0"/>
                <a:cs typeface="Arial" panose="020B0604020202020204" pitchFamily="34" charset="0"/>
              </a:rPr>
              <a:t>eadership and Expert  Dialogue Session</a:t>
            </a:r>
            <a:r>
              <a:rPr lang="en-GB" b="0" i="0">
                <a:solidFill>
                  <a:schemeClr val="bg1"/>
                </a:solidFill>
                <a:latin typeface="Arial" panose="020B0604020202020204" pitchFamily="34" charset="0"/>
                <a:cs typeface="Arial" panose="020B0604020202020204" pitchFamily="34" charset="0"/>
              </a:rPr>
              <a:t>— Loving Justice, Canada's Plan, and the Future of Jordan's Principle</a:t>
            </a:r>
          </a:p>
        </p:txBody>
      </p:sp>
      <p:sp>
        <p:nvSpPr>
          <p:cNvPr id="12" name="Rectangle 11"/>
          <p:cNvSpPr/>
          <p:nvPr/>
        </p:nvSpPr>
        <p:spPr>
          <a:xfrm>
            <a:off x="0" y="0"/>
            <a:ext cx="12192000" cy="254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a:extLst>
              <a:ext uri="{FF2B5EF4-FFF2-40B4-BE49-F238E27FC236}">
                <a16:creationId xmlns:a16="http://schemas.microsoft.com/office/drawing/2014/main" id="{0BF54484-1B1B-415F-1740-D24FB09333F7}"/>
              </a:ext>
            </a:extLst>
          </p:cNvPr>
          <p:cNvSpPr txBox="1"/>
          <p:nvPr/>
        </p:nvSpPr>
        <p:spPr>
          <a:xfrm>
            <a:off x="362596" y="4370321"/>
            <a:ext cx="9345884" cy="2031325"/>
          </a:xfrm>
          <a:prstGeom prst="rect">
            <a:avLst/>
          </a:prstGeom>
          <a:noFill/>
        </p:spPr>
        <p:txBody>
          <a:bodyPr wrap="square" lIns="0" tIns="0" rIns="0" bIns="0" anchor="t">
            <a:spAutoFit/>
          </a:bodyPr>
          <a:lstStyle/>
          <a:p>
            <a:r>
              <a:rPr lang="en-CA">
                <a:solidFill>
                  <a:schemeClr val="bg1"/>
                </a:solidFill>
                <a:latin typeface="Arial" panose="020B0604020202020204" pitchFamily="34" charset="0"/>
                <a:cs typeface="Arial" panose="020B0604020202020204" pitchFamily="34" charset="0"/>
              </a:rPr>
              <a:t>Regional Chief Francis </a:t>
            </a:r>
            <a:r>
              <a:rPr lang="en-CA" err="1">
                <a:solidFill>
                  <a:schemeClr val="bg1"/>
                </a:solidFill>
                <a:latin typeface="Arial" panose="020B0604020202020204" pitchFamily="34" charset="0"/>
                <a:cs typeface="Arial" panose="020B0604020202020204" pitchFamily="34" charset="0"/>
              </a:rPr>
              <a:t>Verreault</a:t>
            </a:r>
            <a:r>
              <a:rPr lang="en-CA">
                <a:solidFill>
                  <a:schemeClr val="bg1"/>
                </a:solidFill>
                <a:latin typeface="Arial" panose="020B0604020202020204" pitchFamily="34" charset="0"/>
                <a:cs typeface="Arial" panose="020B0604020202020204" pitchFamily="34" charset="0"/>
              </a:rPr>
              <a:t>-Paul, Assembly of First Nations</a:t>
            </a:r>
            <a:endParaRPr lang="en-US">
              <a:solidFill>
                <a:schemeClr val="bg1"/>
              </a:solidFill>
              <a:latin typeface="Arial" panose="020B0604020202020204" pitchFamily="34" charset="0"/>
              <a:ea typeface="Calibri"/>
              <a:cs typeface="Arial" panose="020B0604020202020204" pitchFamily="34" charset="0"/>
            </a:endParaRPr>
          </a:p>
          <a:p>
            <a:r>
              <a:rPr lang="en-CA">
                <a:solidFill>
                  <a:schemeClr val="bg1"/>
                </a:solidFill>
                <a:latin typeface="Arial" panose="020B0604020202020204" pitchFamily="34" charset="0"/>
                <a:ea typeface="Calibri"/>
                <a:cs typeface="Arial" panose="020B0604020202020204" pitchFamily="34" charset="0"/>
              </a:rPr>
              <a:t>Chief Pauline Frost, National Children's Chiefs Commission</a:t>
            </a:r>
          </a:p>
          <a:p>
            <a:r>
              <a:rPr lang="en-CA">
                <a:solidFill>
                  <a:schemeClr val="bg1"/>
                </a:solidFill>
                <a:latin typeface="Arial" panose="020B0604020202020204" pitchFamily="34" charset="0"/>
                <a:ea typeface="Calibri"/>
                <a:cs typeface="Arial" panose="020B0604020202020204" pitchFamily="34" charset="0"/>
              </a:rPr>
              <a:t>Dr. Cindy Blackstock, First Nations Child &amp; Family Caring Society</a:t>
            </a:r>
          </a:p>
          <a:p>
            <a:r>
              <a:rPr lang="en-CA">
                <a:solidFill>
                  <a:schemeClr val="bg1"/>
                </a:solidFill>
                <a:latin typeface="Arial" panose="020B0604020202020204" pitchFamily="34" charset="0"/>
                <a:ea typeface="Calibri"/>
                <a:cs typeface="Arial" panose="020B0604020202020204" pitchFamily="34" charset="0"/>
              </a:rPr>
              <a:t>Richard Gray, National Children's Chiefs Commission</a:t>
            </a:r>
          </a:p>
          <a:p>
            <a:endParaRPr lang="en-CA" sz="2400">
              <a:solidFill>
                <a:schemeClr val="bg1"/>
              </a:solidFill>
              <a:latin typeface="Arial" panose="020B0604020202020204" pitchFamily="34" charset="0"/>
              <a:ea typeface="Calibri"/>
              <a:cs typeface="Arial" panose="020B0604020202020204" pitchFamily="34" charset="0"/>
            </a:endParaRPr>
          </a:p>
          <a:p>
            <a:r>
              <a:rPr lang="en-CA">
                <a:solidFill>
                  <a:schemeClr val="bg1"/>
                </a:solidFill>
                <a:latin typeface="Arial" panose="020B0604020202020204" pitchFamily="34" charset="0"/>
                <a:ea typeface="Calibri"/>
                <a:cs typeface="Arial" panose="020B0604020202020204" pitchFamily="34" charset="0"/>
              </a:rPr>
              <a:t>Chair: </a:t>
            </a:r>
            <a:r>
              <a:rPr lang="en-CA" err="1">
                <a:solidFill>
                  <a:schemeClr val="bg1"/>
                </a:solidFill>
                <a:latin typeface="Arial" panose="020B0604020202020204" pitchFamily="34" charset="0"/>
                <a:ea typeface="Calibri"/>
                <a:cs typeface="Arial" panose="020B0604020202020204" pitchFamily="34" charset="0"/>
              </a:rPr>
              <a:t>Iskwew</a:t>
            </a:r>
            <a:r>
              <a:rPr lang="en-CA">
                <a:solidFill>
                  <a:schemeClr val="bg1"/>
                </a:solidFill>
                <a:latin typeface="Arial" panose="020B0604020202020204" pitchFamily="34" charset="0"/>
                <a:ea typeface="Calibri"/>
                <a:cs typeface="Arial" panose="020B0604020202020204" pitchFamily="34" charset="0"/>
              </a:rPr>
              <a:t> </a:t>
            </a:r>
            <a:r>
              <a:rPr lang="en-CA" err="1">
                <a:solidFill>
                  <a:schemeClr val="bg1"/>
                </a:solidFill>
                <a:latin typeface="Arial" panose="020B0604020202020204" pitchFamily="34" charset="0"/>
                <a:ea typeface="Calibri"/>
                <a:cs typeface="Arial" panose="020B0604020202020204" pitchFamily="34" charset="0"/>
              </a:rPr>
              <a:t>kapaw</a:t>
            </a:r>
            <a:r>
              <a:rPr lang="en-CA">
                <a:solidFill>
                  <a:schemeClr val="bg1"/>
                </a:solidFill>
                <a:latin typeface="Arial" panose="020B0604020202020204" pitchFamily="34" charset="0"/>
                <a:ea typeface="Calibri"/>
                <a:cs typeface="Arial" panose="020B0604020202020204" pitchFamily="34" charset="0"/>
              </a:rPr>
              <a:t> </a:t>
            </a:r>
            <a:r>
              <a:rPr lang="en-CA" err="1">
                <a:solidFill>
                  <a:schemeClr val="bg1"/>
                </a:solidFill>
                <a:latin typeface="Arial" panose="020B0604020202020204" pitchFamily="34" charset="0"/>
                <a:ea typeface="Calibri"/>
                <a:cs typeface="Arial" panose="020B0604020202020204" pitchFamily="34" charset="0"/>
              </a:rPr>
              <a:t>apih</a:t>
            </a:r>
            <a:r>
              <a:rPr lang="en-CA">
                <a:solidFill>
                  <a:schemeClr val="bg1"/>
                </a:solidFill>
                <a:latin typeface="Arial" panose="020B0604020202020204" pitchFamily="34" charset="0"/>
                <a:ea typeface="Calibri"/>
                <a:cs typeface="Arial" panose="020B0604020202020204" pitchFamily="34" charset="0"/>
              </a:rPr>
              <a:t> </a:t>
            </a:r>
            <a:r>
              <a:rPr lang="en-CA" err="1">
                <a:solidFill>
                  <a:schemeClr val="bg1"/>
                </a:solidFill>
                <a:latin typeface="Arial" panose="020B0604020202020204" pitchFamily="34" charset="0"/>
                <a:ea typeface="Calibri"/>
                <a:cs typeface="Arial" panose="020B0604020202020204" pitchFamily="34" charset="0"/>
              </a:rPr>
              <a:t>Musqua</a:t>
            </a:r>
            <a:endParaRPr lang="en-CA">
              <a:solidFill>
                <a:schemeClr val="bg1"/>
              </a:solidFill>
              <a:latin typeface="Arial" panose="020B0604020202020204" pitchFamily="34" charset="0"/>
              <a:ea typeface="Calibri"/>
              <a:cs typeface="Arial" panose="020B0604020202020204" pitchFamily="34" charset="0"/>
            </a:endParaRPr>
          </a:p>
          <a:p>
            <a:endParaRPr lang="en-CA" b="1">
              <a:solidFill>
                <a:schemeClr val="accent6">
                  <a:lumMod val="20000"/>
                  <a:lumOff val="80000"/>
                </a:schemeClr>
              </a:solidFill>
              <a:latin typeface="Arial" panose="020B0604020202020204" pitchFamily="34" charset="0"/>
              <a:ea typeface="Calibri"/>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150"/>
          </a:xfrm>
          <a:prstGeom prst="rect">
            <a:avLst/>
          </a:prstGeom>
          <a:solidFill>
            <a:srgbClr val="C477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381000" y="2150593"/>
            <a:ext cx="4343400" cy="1596275"/>
          </a:xfrm>
          <a:prstGeom prst="roundRect">
            <a:avLst>
              <a:gd name="adj" fmla="val 6416"/>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 name="Rounded Rectangle 3"/>
          <p:cNvSpPr/>
          <p:nvPr/>
        </p:nvSpPr>
        <p:spPr>
          <a:xfrm>
            <a:off x="381000" y="3977330"/>
            <a:ext cx="4343400" cy="1688112"/>
          </a:xfrm>
          <a:prstGeom prst="roundRect">
            <a:avLst>
              <a:gd name="adj" fmla="val 7395"/>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9584" y="4099749"/>
            <a:ext cx="171445" cy="228594"/>
          </a:xfrm>
          <a:prstGeom prst="rect">
            <a:avLst/>
          </a:prstGeom>
        </p:spPr>
      </p:pic>
      <p:sp>
        <p:nvSpPr>
          <p:cNvPr id="6" name="TextBox 5"/>
          <p:cNvSpPr txBox="1"/>
          <p:nvPr/>
        </p:nvSpPr>
        <p:spPr>
          <a:xfrm>
            <a:off x="0" y="57089"/>
            <a:ext cx="3557498" cy="268598"/>
          </a:xfrm>
          <a:prstGeom prst="rect">
            <a:avLst/>
          </a:prstGeom>
          <a:solidFill>
            <a:srgbClr val="5C2D00"/>
          </a:solidFill>
        </p:spPr>
        <p:txBody>
          <a:bodyPr wrap="none" lIns="228594" tIns="53338" rIns="228594" bIns="53338">
            <a:spAutoFit/>
          </a:bodyPr>
          <a:lstStyle/>
          <a:p>
            <a:pPr algn="l"/>
            <a:r>
              <a:rPr sz="820" b="1" i="0">
                <a:solidFill>
                  <a:srgbClr val="323232"/>
                </a:solidFill>
                <a:latin typeface="Open Sans"/>
              </a:rPr>
              <a:t>Part III  ·  Q2 — Limitations Before Reform</a:t>
            </a:r>
          </a:p>
        </p:txBody>
      </p:sp>
      <p:sp>
        <p:nvSpPr>
          <p:cNvPr id="7" name="TextBox 6"/>
          <p:cNvSpPr txBox="1"/>
          <p:nvPr/>
        </p:nvSpPr>
        <p:spPr>
          <a:xfrm>
            <a:off x="380990" y="656498"/>
            <a:ext cx="11636199" cy="492443"/>
          </a:xfrm>
          <a:prstGeom prst="rect">
            <a:avLst/>
          </a:prstGeom>
          <a:noFill/>
        </p:spPr>
        <p:txBody>
          <a:bodyPr wrap="none" lIns="0" tIns="0" rIns="0" bIns="0">
            <a:spAutoFit/>
          </a:bodyPr>
          <a:lstStyle/>
          <a:p>
            <a:pPr algn="l"/>
            <a:r>
              <a:rPr sz="3200" b="1" i="0">
                <a:solidFill>
                  <a:srgbClr val="34668C"/>
                </a:solidFill>
                <a:latin typeface="Arial" panose="020B0604020202020204" pitchFamily="34" charset="0"/>
                <a:cs typeface="Arial" panose="020B0604020202020204" pitchFamily="34" charset="0"/>
              </a:rPr>
              <a:t>What Does It Mean When Limitations Come Before Reform?</a:t>
            </a:r>
          </a:p>
        </p:txBody>
      </p:sp>
      <p:sp>
        <p:nvSpPr>
          <p:cNvPr id="8" name="TextBox 7"/>
          <p:cNvSpPr txBox="1"/>
          <p:nvPr/>
        </p:nvSpPr>
        <p:spPr>
          <a:xfrm>
            <a:off x="380990" y="1236604"/>
            <a:ext cx="11063903" cy="738664"/>
          </a:xfrm>
          <a:prstGeom prst="rect">
            <a:avLst/>
          </a:prstGeom>
          <a:noFill/>
        </p:spPr>
        <p:txBody>
          <a:bodyPr wrap="square" lIns="114297" tIns="0" rIns="0" bIns="0">
            <a:spAutoFit/>
          </a:bodyPr>
          <a:lstStyle/>
          <a:p>
            <a:pPr algn="l"/>
            <a:r>
              <a:rPr sz="2400" b="0" i="1">
                <a:solidFill>
                  <a:srgbClr val="323232"/>
                </a:solidFill>
                <a:latin typeface="Arial" panose="020B0604020202020204" pitchFamily="34" charset="0"/>
                <a:cs typeface="Arial" panose="020B0604020202020204" pitchFamily="34" charset="0"/>
              </a:rPr>
              <a:t>When Canada introduces restrictions before long-term reform is agreed upon, it is making unilateral decisions about what children are entitled to</a:t>
            </a:r>
            <a:r>
              <a:rPr lang="en-CA" sz="2400" b="0" i="1">
                <a:solidFill>
                  <a:srgbClr val="323232"/>
                </a:solidFill>
                <a:latin typeface="Arial" panose="020B0604020202020204" pitchFamily="34" charset="0"/>
                <a:cs typeface="Arial" panose="020B0604020202020204" pitchFamily="34" charset="0"/>
              </a:rPr>
              <a:t>.</a:t>
            </a:r>
            <a:endParaRPr sz="2400" b="0" i="1">
              <a:solidFill>
                <a:srgbClr val="323232"/>
              </a:solidFill>
              <a:latin typeface="Arial" panose="020B0604020202020204" pitchFamily="34" charset="0"/>
              <a:cs typeface="Arial" panose="020B0604020202020204" pitchFamily="34" charset="0"/>
            </a:endParaRPr>
          </a:p>
        </p:txBody>
      </p:sp>
      <p:sp>
        <p:nvSpPr>
          <p:cNvPr id="9" name="TextBox 8"/>
          <p:cNvSpPr txBox="1"/>
          <p:nvPr/>
        </p:nvSpPr>
        <p:spPr>
          <a:xfrm>
            <a:off x="760171" y="2191256"/>
            <a:ext cx="1949252" cy="276999"/>
          </a:xfrm>
          <a:prstGeom prst="rect">
            <a:avLst/>
          </a:prstGeom>
          <a:noFill/>
        </p:spPr>
        <p:txBody>
          <a:bodyPr wrap="none" lIns="0" tIns="0" rIns="0" bIns="0">
            <a:spAutoFit/>
          </a:bodyPr>
          <a:lstStyle/>
          <a:p>
            <a:pPr algn="l"/>
            <a:r>
              <a:rPr b="1" i="0">
                <a:solidFill>
                  <a:srgbClr val="323232"/>
                </a:solidFill>
                <a:latin typeface="Arial" panose="020B0604020202020204" pitchFamily="34" charset="0"/>
                <a:cs typeface="Arial" panose="020B0604020202020204" pitchFamily="34" charset="0"/>
              </a:rPr>
              <a:t>February 10, 2025</a:t>
            </a:r>
          </a:p>
        </p:txBody>
      </p:sp>
      <p:sp>
        <p:nvSpPr>
          <p:cNvPr id="10" name="TextBox 9"/>
          <p:cNvSpPr txBox="1"/>
          <p:nvPr/>
        </p:nvSpPr>
        <p:spPr>
          <a:xfrm>
            <a:off x="803714" y="2515763"/>
            <a:ext cx="3677897" cy="1231106"/>
          </a:xfrm>
          <a:prstGeom prst="rect">
            <a:avLst/>
          </a:prstGeom>
          <a:noFill/>
        </p:spPr>
        <p:txBody>
          <a:bodyPr wrap="square" lIns="0" tIns="0" rIns="0" bIns="0">
            <a:spAutoFit/>
          </a:bodyPr>
          <a:lstStyle/>
          <a:p>
            <a:pPr algn="l"/>
            <a:r>
              <a:rPr sz="1600" b="0" i="0">
                <a:solidFill>
                  <a:srgbClr val="323232"/>
                </a:solidFill>
                <a:latin typeface="Arial" panose="020B0604020202020204" pitchFamily="34" charset="0"/>
                <a:cs typeface="Arial" panose="020B0604020202020204" pitchFamily="34" charset="0"/>
              </a:rPr>
              <a:t>ISC releases Operational Bulletin narrowing Jordan's Principle eligibility —</a:t>
            </a:r>
            <a:r>
              <a:rPr sz="1600" b="1" i="0">
                <a:solidFill>
                  <a:srgbClr val="323232"/>
                </a:solidFill>
                <a:latin typeface="Arial" panose="020B0604020202020204" pitchFamily="34" charset="0"/>
                <a:cs typeface="Arial" panose="020B0604020202020204" pitchFamily="34" charset="0"/>
              </a:rPr>
              <a:t> before</a:t>
            </a:r>
            <a:r>
              <a:rPr sz="1600" b="0" i="0">
                <a:solidFill>
                  <a:srgbClr val="323232"/>
                </a:solidFill>
                <a:latin typeface="Arial" panose="020B0604020202020204" pitchFamily="34" charset="0"/>
                <a:cs typeface="Arial" panose="020B0604020202020204" pitchFamily="34" charset="0"/>
              </a:rPr>
              <a:t> any long-term reform was approved</a:t>
            </a:r>
            <a:r>
              <a:rPr lang="en-CA" sz="1600" b="0" i="0">
                <a:solidFill>
                  <a:srgbClr val="323232"/>
                </a:solidFill>
                <a:latin typeface="Arial" panose="020B0604020202020204" pitchFamily="34" charset="0"/>
                <a:cs typeface="Arial" panose="020B0604020202020204" pitchFamily="34" charset="0"/>
              </a:rPr>
              <a:t> by CHRT</a:t>
            </a:r>
            <a:r>
              <a:rPr sz="1600" b="0" i="0">
                <a:solidFill>
                  <a:srgbClr val="323232"/>
                </a:solidFill>
                <a:latin typeface="Arial" panose="020B0604020202020204" pitchFamily="34" charset="0"/>
                <a:cs typeface="Arial" panose="020B0604020202020204" pitchFamily="34" charset="0"/>
              </a:rPr>
              <a:t> or agreed upon by First Nations. </a:t>
            </a:r>
            <a:endParaRPr sz="1600" b="0" i="0">
              <a:solidFill>
                <a:srgbClr val="323232"/>
              </a:solidFill>
              <a:latin typeface="Arial" panose="020B0604020202020204" pitchFamily="34" charset="0"/>
              <a:cs typeface="Arial" panose="020B0604020202020204" pitchFamily="34" charset="0"/>
              <a:hlinkClick r:id="rId5" tooltip="Loving Justice Plan &amp; Canada’s Plan 2025 CHRT"/>
            </a:endParaRPr>
          </a:p>
        </p:txBody>
      </p:sp>
      <p:sp>
        <p:nvSpPr>
          <p:cNvPr id="11" name="TextBox 10"/>
          <p:cNvSpPr txBox="1"/>
          <p:nvPr/>
        </p:nvSpPr>
        <p:spPr>
          <a:xfrm>
            <a:off x="939081" y="4068636"/>
            <a:ext cx="833562" cy="276999"/>
          </a:xfrm>
          <a:prstGeom prst="rect">
            <a:avLst/>
          </a:prstGeom>
          <a:noFill/>
        </p:spPr>
        <p:txBody>
          <a:bodyPr wrap="none" lIns="0" tIns="0" rIns="0" bIns="0">
            <a:spAutoFit/>
          </a:bodyPr>
          <a:lstStyle/>
          <a:p>
            <a:pPr algn="l"/>
            <a:r>
              <a:rPr b="1" i="0">
                <a:solidFill>
                  <a:srgbClr val="323232"/>
                </a:solidFill>
                <a:latin typeface="Arial" panose="020B0604020202020204" pitchFamily="34" charset="0"/>
                <a:cs typeface="Arial" panose="020B0604020202020204" pitchFamily="34" charset="0"/>
              </a:rPr>
              <a:t>614,350</a:t>
            </a:r>
          </a:p>
        </p:txBody>
      </p:sp>
      <p:sp>
        <p:nvSpPr>
          <p:cNvPr id="12" name="TextBox 11"/>
          <p:cNvSpPr txBox="1"/>
          <p:nvPr/>
        </p:nvSpPr>
        <p:spPr>
          <a:xfrm>
            <a:off x="939081" y="4365689"/>
            <a:ext cx="3279196" cy="1231106"/>
          </a:xfrm>
          <a:prstGeom prst="rect">
            <a:avLst/>
          </a:prstGeom>
          <a:noFill/>
        </p:spPr>
        <p:txBody>
          <a:bodyPr wrap="square" lIns="0" tIns="0" rIns="0" bIns="0">
            <a:spAutoFit/>
          </a:bodyPr>
          <a:lstStyle/>
          <a:p>
            <a:pPr algn="l"/>
            <a:r>
              <a:rPr sz="1600" b="0" i="0">
                <a:solidFill>
                  <a:srgbClr val="323232"/>
                </a:solidFill>
                <a:latin typeface="Arial" panose="020B0604020202020204" pitchFamily="34" charset="0"/>
                <a:cs typeface="Arial" panose="020B0604020202020204" pitchFamily="34" charset="0"/>
              </a:rPr>
              <a:t>Jordan's Principle requests approved in the year prior to changes — ISC framed volume as the problem, not unmet need as the driver</a:t>
            </a:r>
          </a:p>
        </p:txBody>
      </p:sp>
      <p:sp>
        <p:nvSpPr>
          <p:cNvPr id="13" name="TextBox 12"/>
          <p:cNvSpPr txBox="1"/>
          <p:nvPr/>
        </p:nvSpPr>
        <p:spPr>
          <a:xfrm>
            <a:off x="380990" y="6635038"/>
            <a:ext cx="3663759" cy="161920"/>
          </a:xfrm>
          <a:prstGeom prst="rect">
            <a:avLst/>
          </a:prstGeom>
          <a:noFill/>
        </p:spPr>
        <p:txBody>
          <a:bodyPr wrap="none" lIns="0" tIns="0" rIns="0" bIns="0">
            <a:spAutoFit/>
          </a:bodyPr>
          <a:lstStyle/>
          <a:p>
            <a:pPr algn="l"/>
            <a:r>
              <a:rPr sz="890" b="0" i="0">
                <a:solidFill>
                  <a:srgbClr val="323232"/>
                </a:solidFill>
                <a:latin typeface="Open Sans"/>
              </a:rPr>
              <a:t>National Children's Chiefs Commission | Caring Society | July 2026</a:t>
            </a:r>
          </a:p>
        </p:txBody>
      </p:sp>
      <p:sp>
        <p:nvSpPr>
          <p:cNvPr id="14" name="TextBox 13"/>
          <p:cNvSpPr txBox="1"/>
          <p:nvPr/>
        </p:nvSpPr>
        <p:spPr>
          <a:xfrm>
            <a:off x="11674827" y="6635038"/>
            <a:ext cx="135876" cy="161920"/>
          </a:xfrm>
          <a:prstGeom prst="rect">
            <a:avLst/>
          </a:prstGeom>
          <a:noFill/>
        </p:spPr>
        <p:txBody>
          <a:bodyPr wrap="none" lIns="0" tIns="0" rIns="0" bIns="0">
            <a:spAutoFit/>
          </a:bodyPr>
          <a:lstStyle/>
          <a:p>
            <a:pPr algn="l"/>
            <a:r>
              <a:rPr sz="890" b="0" i="0">
                <a:solidFill>
                  <a:srgbClr val="323232"/>
                </a:solidFill>
                <a:latin typeface="Open Sans"/>
              </a:rPr>
              <a:t>10</a:t>
            </a:r>
          </a:p>
        </p:txBody>
      </p:sp>
      <p:sp>
        <p:nvSpPr>
          <p:cNvPr id="15" name="TextBox 14"/>
          <p:cNvSpPr txBox="1"/>
          <p:nvPr/>
        </p:nvSpPr>
        <p:spPr>
          <a:xfrm>
            <a:off x="4952876" y="2190309"/>
            <a:ext cx="6857828" cy="3270126"/>
          </a:xfrm>
          <a:prstGeom prst="rect">
            <a:avLst/>
          </a:prstGeom>
          <a:noFill/>
        </p:spPr>
        <p:txBody>
          <a:bodyPr wrap="square" lIns="0" tIns="0" rIns="0" bIns="0">
            <a:spAutoFit/>
          </a:bodyPr>
          <a:lstStyle/>
          <a:p>
            <a:pPr marL="379095" indent="-379095" algn="l">
              <a:lnSpc>
                <a:spcPts val="1800"/>
              </a:lnSpc>
              <a:spcBef>
                <a:spcPts val="0"/>
              </a:spcBef>
              <a:spcAft>
                <a:spcPts val="0"/>
              </a:spcAft>
              <a:buClr>
                <a:srgbClr val="000000"/>
              </a:buClr>
              <a:buSzPct val="100000"/>
              <a:buFont typeface="Open Sans" charset="0"/>
              <a:buChar char="●"/>
            </a:pPr>
            <a:r>
              <a:rPr b="1" i="0">
                <a:solidFill>
                  <a:srgbClr val="323232"/>
                </a:solidFill>
                <a:latin typeface="Arial" panose="020B0604020202020204" pitchFamily="34" charset="0"/>
                <a:cs typeface="Arial" panose="020B0604020202020204" pitchFamily="34" charset="0"/>
              </a:rPr>
              <a:t>Unilateral operational change:</a:t>
            </a:r>
            <a:r>
              <a:rPr b="0" i="0">
                <a:solidFill>
                  <a:srgbClr val="323232"/>
                </a:solidFill>
                <a:latin typeface="Arial" panose="020B0604020202020204" pitchFamily="34" charset="0"/>
                <a:cs typeface="Arial" panose="020B0604020202020204" pitchFamily="34" charset="0"/>
              </a:rPr>
              <a:t> ISC released the Operational Bulletin implementing changes to Jordan's Principle operating procedures — narrowing the range of eligible requests</a:t>
            </a:r>
          </a:p>
          <a:p>
            <a:pPr marL="379095" indent="-379095" algn="l">
              <a:lnSpc>
                <a:spcPts val="1800"/>
              </a:lnSpc>
              <a:spcBef>
                <a:spcPts val="660"/>
              </a:spcBef>
              <a:spcAft>
                <a:spcPts val="0"/>
              </a:spcAft>
              <a:buClr>
                <a:srgbClr val="000000"/>
              </a:buClr>
              <a:buSzPct val="100000"/>
              <a:buFont typeface="Open Sans" charset="0"/>
              <a:buChar char="●"/>
            </a:pPr>
            <a:r>
              <a:rPr b="1" i="0">
                <a:solidFill>
                  <a:srgbClr val="323232"/>
                </a:solidFill>
                <a:latin typeface="Arial" panose="020B0604020202020204" pitchFamily="34" charset="0"/>
                <a:cs typeface="Arial" panose="020B0604020202020204" pitchFamily="34" charset="0"/>
              </a:rPr>
              <a:t>Not evidence-based:</a:t>
            </a:r>
            <a:r>
              <a:rPr b="0" i="0">
                <a:solidFill>
                  <a:srgbClr val="323232"/>
                </a:solidFill>
                <a:latin typeface="Arial" panose="020B0604020202020204" pitchFamily="34" charset="0"/>
                <a:cs typeface="Arial" panose="020B0604020202020204" pitchFamily="34" charset="0"/>
              </a:rPr>
              <a:t> The Caring Society noted these changes contradicted the spirit of the Tribunal's orders and were not grounded in evidence</a:t>
            </a:r>
          </a:p>
          <a:p>
            <a:pPr marL="379095" indent="-379095" algn="l">
              <a:lnSpc>
                <a:spcPts val="1800"/>
              </a:lnSpc>
              <a:spcBef>
                <a:spcPts val="660"/>
              </a:spcBef>
              <a:spcAft>
                <a:spcPts val="0"/>
              </a:spcAft>
              <a:buClr>
                <a:srgbClr val="000000"/>
              </a:buClr>
              <a:buSzPct val="100000"/>
              <a:buFont typeface="Open Sans" charset="0"/>
              <a:buChar char="●"/>
            </a:pPr>
            <a:r>
              <a:rPr b="1" i="0">
                <a:solidFill>
                  <a:srgbClr val="323232"/>
                </a:solidFill>
                <a:latin typeface="Arial" panose="020B0604020202020204" pitchFamily="34" charset="0"/>
                <a:cs typeface="Arial" panose="020B0604020202020204" pitchFamily="34" charset="0"/>
              </a:rPr>
              <a:t>Sustainability framing:</a:t>
            </a:r>
            <a:r>
              <a:rPr b="0" i="0">
                <a:solidFill>
                  <a:srgbClr val="323232"/>
                </a:solidFill>
                <a:latin typeface="Arial" panose="020B0604020202020204" pitchFamily="34" charset="0"/>
                <a:cs typeface="Arial" panose="020B0604020202020204" pitchFamily="34" charset="0"/>
              </a:rPr>
              <a:t> ISC characterized the extraordinary volume of approved requests as unsustainable — treating 614,350 approvals as a fiscal problem rather than evidence of profound, ongoing unmet need</a:t>
            </a:r>
          </a:p>
          <a:p>
            <a:pPr marL="379095" indent="-379095" algn="l">
              <a:lnSpc>
                <a:spcPts val="1800"/>
              </a:lnSpc>
              <a:spcBef>
                <a:spcPts val="660"/>
              </a:spcBef>
              <a:spcAft>
                <a:spcPts val="0"/>
              </a:spcAft>
              <a:buClr>
                <a:srgbClr val="000000"/>
              </a:buClr>
              <a:buSzPct val="100000"/>
              <a:buFont typeface="Open Sans" charset="0"/>
              <a:buChar char="●"/>
            </a:pPr>
            <a:r>
              <a:rPr b="1" i="0">
                <a:solidFill>
                  <a:srgbClr val="323232"/>
                </a:solidFill>
                <a:latin typeface="Arial" panose="020B0604020202020204" pitchFamily="34" charset="0"/>
                <a:cs typeface="Arial" panose="020B0604020202020204" pitchFamily="34" charset="0"/>
              </a:rPr>
              <a:t>Before consent:</a:t>
            </a:r>
            <a:r>
              <a:rPr b="0" i="0">
                <a:solidFill>
                  <a:srgbClr val="323232"/>
                </a:solidFill>
                <a:latin typeface="Arial" panose="020B0604020202020204" pitchFamily="34" charset="0"/>
                <a:cs typeface="Arial" panose="020B0604020202020204" pitchFamily="34" charset="0"/>
              </a:rPr>
              <a:t> Changes implemented before long-term reform was approved or agreed upon by First Nations — a unilateral assertion of authority over children's entitlements</a:t>
            </a:r>
            <a:endParaRPr b="0" i="0">
              <a:solidFill>
                <a:srgbClr val="323232"/>
              </a:solidFill>
              <a:latin typeface="Arial" panose="020B0604020202020204" pitchFamily="34" charset="0"/>
              <a:cs typeface="Arial" panose="020B0604020202020204" pitchFamily="34" charset="0"/>
              <a:hlinkClick r:id="rId5" tooltip="Loving Justice Plan &amp; Canada’s Plan 2025 CHRT"/>
            </a:endParaRPr>
          </a:p>
        </p:txBody>
      </p:sp>
      <p:sp>
        <p:nvSpPr>
          <p:cNvPr id="16" name="Rectangle 15"/>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96355"/>
            <a:ext cx="11277600" cy="9525"/>
          </a:xfrm>
          <a:prstGeom prst="rect">
            <a:avLst/>
          </a:prstGeom>
          <a:solidFill>
            <a:srgbClr val="D0B08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Rounded Rectangle 2"/>
          <p:cNvSpPr/>
          <p:nvPr/>
        </p:nvSpPr>
        <p:spPr>
          <a:xfrm>
            <a:off x="457200" y="1942951"/>
            <a:ext cx="3637359" cy="4221509"/>
          </a:xfrm>
          <a:prstGeom prst="roundRect">
            <a:avLst>
              <a:gd name="adj" fmla="val 2094"/>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657225" y="2179141"/>
            <a:ext cx="365670" cy="365670"/>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3766" y="2285645"/>
            <a:ext cx="152396" cy="152396"/>
          </a:xfrm>
          <a:prstGeom prst="rect">
            <a:avLst/>
          </a:prstGeom>
        </p:spPr>
      </p:pic>
      <p:sp>
        <p:nvSpPr>
          <p:cNvPr id="6" name="Rounded Rectangle 5"/>
          <p:cNvSpPr/>
          <p:nvPr/>
        </p:nvSpPr>
        <p:spPr>
          <a:xfrm>
            <a:off x="4277320" y="1942951"/>
            <a:ext cx="3637359" cy="4221509"/>
          </a:xfrm>
          <a:prstGeom prst="roundRect">
            <a:avLst>
              <a:gd name="adj" fmla="val 2094"/>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4477345" y="2179141"/>
            <a:ext cx="365670" cy="365670"/>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8" name="Picture 7"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83791" y="2300884"/>
            <a:ext cx="152396" cy="121916"/>
          </a:xfrm>
          <a:prstGeom prst="rect">
            <a:avLst/>
          </a:prstGeom>
        </p:spPr>
      </p:pic>
      <p:sp>
        <p:nvSpPr>
          <p:cNvPr id="9" name="Rounded Rectangle 8"/>
          <p:cNvSpPr/>
          <p:nvPr/>
        </p:nvSpPr>
        <p:spPr>
          <a:xfrm>
            <a:off x="8097440" y="1942951"/>
            <a:ext cx="3637359" cy="4221509"/>
          </a:xfrm>
          <a:prstGeom prst="roundRect">
            <a:avLst>
              <a:gd name="adj" fmla="val 2094"/>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Oval 9"/>
          <p:cNvSpPr/>
          <p:nvPr/>
        </p:nvSpPr>
        <p:spPr>
          <a:xfrm>
            <a:off x="8297465" y="2179141"/>
            <a:ext cx="365670" cy="365670"/>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1" name="Picture 10"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413336" y="2295169"/>
            <a:ext cx="133342" cy="133342"/>
          </a:xfrm>
          <a:prstGeom prst="rect">
            <a:avLst/>
          </a:prstGeom>
        </p:spPr>
      </p:pic>
      <p:sp>
        <p:nvSpPr>
          <p:cNvPr id="12" name="Rounded Rectangle 11"/>
          <p:cNvSpPr/>
          <p:nvPr/>
        </p:nvSpPr>
        <p:spPr>
          <a:xfrm>
            <a:off x="457200" y="6271021"/>
            <a:ext cx="11277600" cy="358378"/>
          </a:xfrm>
          <a:prstGeom prst="roundRect">
            <a:avLst>
              <a:gd name="adj" fmla="val 15946"/>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57200" y="6271021"/>
            <a:ext cx="50800" cy="358378"/>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4" name="Picture 13"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17182" y="6382780"/>
            <a:ext cx="129238" cy="103581"/>
          </a:xfrm>
          <a:prstGeom prst="rect">
            <a:avLst/>
          </a:prstGeom>
        </p:spPr>
      </p:pic>
      <p:sp>
        <p:nvSpPr>
          <p:cNvPr id="16" name="TextBox 15"/>
          <p:cNvSpPr txBox="1"/>
          <p:nvPr/>
        </p:nvSpPr>
        <p:spPr>
          <a:xfrm>
            <a:off x="457188" y="360292"/>
            <a:ext cx="10800201" cy="492443"/>
          </a:xfrm>
          <a:prstGeom prst="rect">
            <a:avLst/>
          </a:prstGeom>
          <a:noFill/>
        </p:spPr>
        <p:txBody>
          <a:bodyPr wrap="none" lIns="0" tIns="0" rIns="0" bIns="0">
            <a:spAutoFit/>
          </a:bodyPr>
          <a:lstStyle/>
          <a:p>
            <a:r>
              <a:rPr lang="en-GB" sz="3200" b="1">
                <a:solidFill>
                  <a:srgbClr val="34668C"/>
                </a:solidFill>
                <a:latin typeface="Arial" panose="020B0604020202020204" pitchFamily="34" charset="0"/>
                <a:cs typeface="Arial" panose="020B0604020202020204" pitchFamily="34" charset="0"/>
              </a:rPr>
              <a:t>The Impact &amp; Precedent of ISC’s February 2025 Bulletin</a:t>
            </a:r>
          </a:p>
        </p:txBody>
      </p:sp>
      <p:sp>
        <p:nvSpPr>
          <p:cNvPr id="17" name="TextBox 16"/>
          <p:cNvSpPr txBox="1"/>
          <p:nvPr/>
        </p:nvSpPr>
        <p:spPr>
          <a:xfrm>
            <a:off x="457188" y="887425"/>
            <a:ext cx="11551750" cy="738664"/>
          </a:xfrm>
          <a:prstGeom prst="rect">
            <a:avLst/>
          </a:prstGeom>
          <a:noFill/>
        </p:spPr>
        <p:txBody>
          <a:bodyPr wrap="square" lIns="0" tIns="0" rIns="0" bIns="0" anchor="t">
            <a:spAutoFit/>
          </a:bodyPr>
          <a:lstStyle/>
          <a:p>
            <a:r>
              <a:rPr lang="en-GB" sz="2400" b="0" i="1">
                <a:solidFill>
                  <a:srgbClr val="323232"/>
                </a:solidFill>
                <a:latin typeface="Arial" panose="020B0604020202020204" pitchFamily="34" charset="0"/>
                <a:cs typeface="Arial" panose="020B0604020202020204" pitchFamily="34" charset="0"/>
              </a:rPr>
              <a:t>The operational changes moved the goalposts while the game was being negotiated —</a:t>
            </a:r>
            <a:r>
              <a:rPr lang="en-GB" sz="2400" i="1">
                <a:solidFill>
                  <a:srgbClr val="323232"/>
                </a:solidFill>
                <a:latin typeface="Arial" panose="020B0604020202020204" pitchFamily="34" charset="0"/>
                <a:cs typeface="Arial" panose="020B0604020202020204" pitchFamily="34" charset="0"/>
              </a:rPr>
              <a:t> containing</a:t>
            </a:r>
            <a:r>
              <a:rPr lang="en-GB" sz="2400" b="0" i="1">
                <a:solidFill>
                  <a:srgbClr val="323232"/>
                </a:solidFill>
                <a:latin typeface="Arial" panose="020B0604020202020204" pitchFamily="34" charset="0"/>
                <a:cs typeface="Arial" panose="020B0604020202020204" pitchFamily="34" charset="0"/>
              </a:rPr>
              <a:t> </a:t>
            </a:r>
            <a:r>
              <a:rPr lang="en-GB" sz="2400" i="1">
                <a:solidFill>
                  <a:srgbClr val="323232"/>
                </a:solidFill>
                <a:latin typeface="Arial" panose="020B0604020202020204" pitchFamily="34" charset="0"/>
                <a:cs typeface="Arial" panose="020B0604020202020204" pitchFamily="34" charset="0"/>
              </a:rPr>
              <a:t>costs</a:t>
            </a:r>
            <a:r>
              <a:rPr lang="en-GB" sz="2400" b="0" i="1">
                <a:solidFill>
                  <a:srgbClr val="323232"/>
                </a:solidFill>
                <a:latin typeface="Arial" panose="020B0604020202020204" pitchFamily="34" charset="0"/>
                <a:cs typeface="Arial" panose="020B0604020202020204" pitchFamily="34" charset="0"/>
              </a:rPr>
              <a:t>, not </a:t>
            </a:r>
            <a:r>
              <a:rPr lang="en-GB" sz="2400" i="1">
                <a:solidFill>
                  <a:srgbClr val="323232"/>
                </a:solidFill>
                <a:latin typeface="Arial" panose="020B0604020202020204" pitchFamily="34" charset="0"/>
                <a:cs typeface="Arial" panose="020B0604020202020204" pitchFamily="34" charset="0"/>
              </a:rPr>
              <a:t>upholding rights</a:t>
            </a:r>
            <a:r>
              <a:rPr lang="en-GB" sz="2400" b="0" i="1">
                <a:solidFill>
                  <a:srgbClr val="323232"/>
                </a:solidFill>
                <a:latin typeface="Arial" panose="020B0604020202020204" pitchFamily="34" charset="0"/>
                <a:cs typeface="Arial" panose="020B0604020202020204" pitchFamily="34" charset="0"/>
              </a:rPr>
              <a:t>, is Canada's true organizing principle.</a:t>
            </a:r>
          </a:p>
        </p:txBody>
      </p:sp>
      <p:sp>
        <p:nvSpPr>
          <p:cNvPr id="18" name="TextBox 17"/>
          <p:cNvSpPr txBox="1"/>
          <p:nvPr/>
        </p:nvSpPr>
        <p:spPr>
          <a:xfrm>
            <a:off x="1129428" y="2209447"/>
            <a:ext cx="256480"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01</a:t>
            </a:r>
          </a:p>
        </p:txBody>
      </p:sp>
      <p:sp>
        <p:nvSpPr>
          <p:cNvPr id="19" name="TextBox 18"/>
          <p:cNvSpPr txBox="1"/>
          <p:nvPr/>
        </p:nvSpPr>
        <p:spPr>
          <a:xfrm>
            <a:off x="529987" y="2641781"/>
            <a:ext cx="3526606"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Emergency Funding Suspended</a:t>
            </a:r>
          </a:p>
        </p:txBody>
      </p:sp>
      <p:sp>
        <p:nvSpPr>
          <p:cNvPr id="20" name="TextBox 19"/>
          <p:cNvSpPr txBox="1"/>
          <p:nvPr/>
        </p:nvSpPr>
        <p:spPr>
          <a:xfrm>
            <a:off x="657208" y="2946425"/>
            <a:ext cx="3197789" cy="1477328"/>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First Nations Jordan's Principle teams were unable to provide emergency funding for shelter, clothing, and food pending ISC decisions — stranding families at their most vulnerable moments.</a:t>
            </a:r>
          </a:p>
        </p:txBody>
      </p:sp>
      <p:sp>
        <p:nvSpPr>
          <p:cNvPr id="21" name="TextBox 20"/>
          <p:cNvSpPr txBox="1"/>
          <p:nvPr/>
        </p:nvSpPr>
        <p:spPr>
          <a:xfrm>
            <a:off x="4949453" y="2209447"/>
            <a:ext cx="256480"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02</a:t>
            </a:r>
          </a:p>
        </p:txBody>
      </p:sp>
      <p:sp>
        <p:nvSpPr>
          <p:cNvPr id="22" name="TextBox 21"/>
          <p:cNvSpPr txBox="1"/>
          <p:nvPr/>
        </p:nvSpPr>
        <p:spPr>
          <a:xfrm>
            <a:off x="4477233" y="2641781"/>
            <a:ext cx="2979405"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Educational Assistants Cut</a:t>
            </a:r>
          </a:p>
        </p:txBody>
      </p:sp>
      <p:sp>
        <p:nvSpPr>
          <p:cNvPr id="23" name="TextBox 22"/>
          <p:cNvSpPr txBox="1"/>
          <p:nvPr/>
        </p:nvSpPr>
        <p:spPr>
          <a:xfrm>
            <a:off x="4477233" y="2946425"/>
            <a:ext cx="3154928" cy="1723549"/>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Over 40% of Alberta school divisions that responded to CBC inquiry reported job losses as a direct result of the funding changes — removing support from children with high needs in classrooms.</a:t>
            </a:r>
          </a:p>
        </p:txBody>
      </p:sp>
      <p:sp>
        <p:nvSpPr>
          <p:cNvPr id="24" name="TextBox 23"/>
          <p:cNvSpPr txBox="1"/>
          <p:nvPr/>
        </p:nvSpPr>
        <p:spPr>
          <a:xfrm>
            <a:off x="8769477" y="2209447"/>
            <a:ext cx="261290"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03</a:t>
            </a:r>
          </a:p>
        </p:txBody>
      </p:sp>
      <p:sp>
        <p:nvSpPr>
          <p:cNvPr id="25" name="TextBox 24"/>
          <p:cNvSpPr txBox="1"/>
          <p:nvPr/>
        </p:nvSpPr>
        <p:spPr>
          <a:xfrm>
            <a:off x="8297258" y="2641781"/>
            <a:ext cx="2165657"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Eligibility Narrowed</a:t>
            </a:r>
          </a:p>
        </p:txBody>
      </p:sp>
      <p:sp>
        <p:nvSpPr>
          <p:cNvPr id="26" name="TextBox 25"/>
          <p:cNvSpPr txBox="1"/>
          <p:nvPr/>
        </p:nvSpPr>
        <p:spPr>
          <a:xfrm>
            <a:off x="8297258" y="2946425"/>
            <a:ext cx="3157309" cy="1477328"/>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ISC began reviewing which products, services, and supports qualify, shifting interpretive power entirely to the federal department — unilaterally redefining what children are entitled to receive.</a:t>
            </a:r>
          </a:p>
        </p:txBody>
      </p:sp>
      <p:sp>
        <p:nvSpPr>
          <p:cNvPr id="27" name="TextBox 26"/>
          <p:cNvSpPr txBox="1"/>
          <p:nvPr/>
        </p:nvSpPr>
        <p:spPr>
          <a:xfrm>
            <a:off x="822850" y="6354653"/>
            <a:ext cx="9020810" cy="148590"/>
          </a:xfrm>
          <a:prstGeom prst="rect">
            <a:avLst/>
          </a:prstGeom>
          <a:noFill/>
        </p:spPr>
        <p:txBody>
          <a:bodyPr wrap="none" lIns="0" tIns="0" rIns="0" bIns="0">
            <a:spAutoFit/>
          </a:bodyPr>
          <a:lstStyle/>
          <a:p>
            <a:pPr algn="l"/>
            <a:r>
              <a:rPr sz="935" b="1" i="0">
                <a:solidFill>
                  <a:schemeClr val="tx1"/>
                </a:solidFill>
                <a:latin typeface="Open Sans"/>
              </a:rPr>
              <a:t>The Caring Society's February–March 2026 Tribunal Update formally challenged these changes and their legality under the Tribunal's existing orders.</a:t>
            </a:r>
            <a:endParaRPr sz="970" b="1" i="0">
              <a:solidFill>
                <a:schemeClr val="tx1"/>
              </a:solidFill>
              <a:latin typeface="Open Sans"/>
              <a:hlinkClick r:id="rId8" tooltip="Caring Society’s February-March Update to the Tribunal"/>
            </a:endParaRPr>
          </a:p>
        </p:txBody>
      </p:sp>
      <p:sp>
        <p:nvSpPr>
          <p:cNvPr id="28" name="TextBox 27"/>
          <p:cNvSpPr txBox="1"/>
          <p:nvPr/>
        </p:nvSpPr>
        <p:spPr>
          <a:xfrm>
            <a:off x="11869490" y="6572085"/>
            <a:ext cx="139448" cy="171445"/>
          </a:xfrm>
          <a:prstGeom prst="rect">
            <a:avLst/>
          </a:prstGeom>
          <a:noFill/>
        </p:spPr>
        <p:txBody>
          <a:bodyPr wrap="none" lIns="0" tIns="0" rIns="0" bIns="0">
            <a:spAutoFit/>
          </a:bodyPr>
          <a:lstStyle/>
          <a:p>
            <a:pPr algn="l"/>
            <a:r>
              <a:rPr sz="910" b="0" i="0">
                <a:solidFill>
                  <a:srgbClr val="323232"/>
                </a:solidFill>
                <a:latin typeface="Open Sans"/>
              </a:rPr>
              <a:t>11</a:t>
            </a:r>
          </a:p>
        </p:txBody>
      </p:sp>
      <p:sp>
        <p:nvSpPr>
          <p:cNvPr id="29" name="Rectangle 28"/>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0" name="Rectangle 29"/>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19089" y="909044"/>
            <a:ext cx="11142929" cy="1107996"/>
          </a:xfrm>
          <a:prstGeom prst="rect">
            <a:avLst/>
          </a:prstGeom>
          <a:noFill/>
        </p:spPr>
        <p:txBody>
          <a:bodyPr wrap="square" lIns="114297" tIns="0" rIns="0" bIns="0" anchor="t">
            <a:spAutoFit/>
          </a:bodyPr>
          <a:lstStyle/>
          <a:p>
            <a:r>
              <a:rPr lang="en-GB" sz="2400" b="0" i="1">
                <a:solidFill>
                  <a:srgbClr val="323232"/>
                </a:solidFill>
                <a:latin typeface="Arial" panose="020B0604020202020204" pitchFamily="34" charset="0"/>
                <a:cs typeface="Arial" panose="020B0604020202020204" pitchFamily="34" charset="0"/>
              </a:rPr>
              <a:t>Introducing limitations before reform is not new — it is a recognizable pattern of Canada managing First Nations rights through </a:t>
            </a:r>
            <a:r>
              <a:rPr lang="en-GB" sz="2400" i="1">
                <a:solidFill>
                  <a:srgbClr val="323232"/>
                </a:solidFill>
                <a:latin typeface="Arial" panose="020B0604020202020204" pitchFamily="34" charset="0"/>
                <a:cs typeface="Arial" panose="020B0604020202020204" pitchFamily="34" charset="0"/>
              </a:rPr>
              <a:t>operational levers</a:t>
            </a:r>
            <a:r>
              <a:rPr lang="en-GB" sz="2400" b="0" i="1">
                <a:solidFill>
                  <a:srgbClr val="323232"/>
                </a:solidFill>
                <a:latin typeface="Arial" panose="020B0604020202020204" pitchFamily="34" charset="0"/>
                <a:cs typeface="Arial" panose="020B0604020202020204" pitchFamily="34" charset="0"/>
              </a:rPr>
              <a:t> rather than honoring them through legal obligation.</a:t>
            </a:r>
          </a:p>
        </p:txBody>
      </p:sp>
      <p:sp>
        <p:nvSpPr>
          <p:cNvPr id="2" name="Rectangle 1"/>
          <p:cNvSpPr/>
          <p:nvPr/>
        </p:nvSpPr>
        <p:spPr>
          <a:xfrm>
            <a:off x="381000" y="2051107"/>
            <a:ext cx="11430000" cy="9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Rounded Rectangle 2"/>
          <p:cNvSpPr/>
          <p:nvPr/>
        </p:nvSpPr>
        <p:spPr>
          <a:xfrm>
            <a:off x="381000" y="2177414"/>
            <a:ext cx="5619750" cy="3577321"/>
          </a:xfrm>
          <a:prstGeom prst="roundRect">
            <a:avLst>
              <a:gd name="adj" fmla="val 1875"/>
            </a:avLst>
          </a:prstGeom>
          <a:noFill/>
          <a:ln w="25400">
            <a:solidFill>
              <a:schemeClr val="tx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ectangle 3"/>
          <p:cNvSpPr/>
          <p:nvPr/>
        </p:nvSpPr>
        <p:spPr>
          <a:xfrm>
            <a:off x="400050" y="2194916"/>
            <a:ext cx="5581650" cy="704008"/>
          </a:xfrm>
          <a:prstGeom prst="rect">
            <a:avLst/>
          </a:prstGeom>
          <a:solidFill>
            <a:schemeClr val="tx2">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6" name="Picture 5"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3096147"/>
            <a:ext cx="121887" cy="121887"/>
          </a:xfrm>
          <a:prstGeom prst="rect">
            <a:avLst/>
          </a:prstGeom>
        </p:spPr>
      </p:pic>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3720709"/>
            <a:ext cx="121887" cy="121887"/>
          </a:xfrm>
          <a:prstGeom prst="rect">
            <a:avLst/>
          </a:prstGeom>
        </p:spPr>
      </p:pic>
      <p:pic>
        <p:nvPicPr>
          <p:cNvPr id="8" name="Picture 7"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4313477"/>
            <a:ext cx="121887" cy="121887"/>
          </a:xfrm>
          <a:prstGeom prst="rect">
            <a:avLst/>
          </a:prstGeom>
        </p:spPr>
      </p:pic>
      <p:pic>
        <p:nvPicPr>
          <p:cNvPr id="9" name="Picture 8"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4953951"/>
            <a:ext cx="121887" cy="121887"/>
          </a:xfrm>
          <a:prstGeom prst="rect">
            <a:avLst/>
          </a:prstGeom>
        </p:spPr>
      </p:pic>
      <p:sp>
        <p:nvSpPr>
          <p:cNvPr id="10" name="Rounded Rectangle 9"/>
          <p:cNvSpPr/>
          <p:nvPr/>
        </p:nvSpPr>
        <p:spPr>
          <a:xfrm>
            <a:off x="6191250" y="2182306"/>
            <a:ext cx="5619750" cy="3572429"/>
          </a:xfrm>
          <a:prstGeom prst="roundRect">
            <a:avLst>
              <a:gd name="adj" fmla="val 1875"/>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1" name="Rectangle 10"/>
          <p:cNvSpPr/>
          <p:nvPr/>
        </p:nvSpPr>
        <p:spPr>
          <a:xfrm>
            <a:off x="6210300" y="2194920"/>
            <a:ext cx="5581650" cy="407491"/>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2540" y="2825803"/>
            <a:ext cx="121887" cy="121887"/>
          </a:xfrm>
          <a:prstGeom prst="rect">
            <a:avLst/>
          </a:prstGeom>
        </p:spPr>
      </p:pic>
      <p:pic>
        <p:nvPicPr>
          <p:cNvPr id="14" name="Picture 13"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2540" y="3601454"/>
            <a:ext cx="121887" cy="121887"/>
          </a:xfrm>
          <a:prstGeom prst="rect">
            <a:avLst/>
          </a:prstGeom>
        </p:spPr>
      </p:pic>
      <p:pic>
        <p:nvPicPr>
          <p:cNvPr id="15" name="Picture 14"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2540" y="4210123"/>
            <a:ext cx="121887" cy="121887"/>
          </a:xfrm>
          <a:prstGeom prst="rect">
            <a:avLst/>
          </a:prstGeom>
        </p:spPr>
      </p:pic>
      <p:pic>
        <p:nvPicPr>
          <p:cNvPr id="16" name="Picture 15"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2540" y="4977817"/>
            <a:ext cx="121887" cy="121887"/>
          </a:xfrm>
          <a:prstGeom prst="rect">
            <a:avLst/>
          </a:prstGeom>
        </p:spPr>
      </p:pic>
      <p:sp>
        <p:nvSpPr>
          <p:cNvPr id="17" name="Rounded Rectangle 16"/>
          <p:cNvSpPr/>
          <p:nvPr/>
        </p:nvSpPr>
        <p:spPr>
          <a:xfrm>
            <a:off x="381000" y="5853707"/>
            <a:ext cx="5595937" cy="545306"/>
          </a:xfrm>
          <a:prstGeom prst="roundRect">
            <a:avLst>
              <a:gd name="adj" fmla="val 10480"/>
            </a:avLst>
          </a:pr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8" name="Picture 17"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3362" y="5960127"/>
            <a:ext cx="167625" cy="167592"/>
          </a:xfrm>
          <a:prstGeom prst="rect">
            <a:avLst/>
          </a:prstGeom>
        </p:spPr>
      </p:pic>
      <p:sp>
        <p:nvSpPr>
          <p:cNvPr id="19" name="Rounded Rectangle 18"/>
          <p:cNvSpPr/>
          <p:nvPr/>
        </p:nvSpPr>
        <p:spPr>
          <a:xfrm>
            <a:off x="6167437" y="5853707"/>
            <a:ext cx="5643562" cy="564356"/>
          </a:xfrm>
          <a:prstGeom prst="roundRect">
            <a:avLst>
              <a:gd name="adj" fmla="val 10126"/>
            </a:avLst>
          </a:pr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6167437" y="5853707"/>
            <a:ext cx="50800" cy="5643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380990" y="349488"/>
            <a:ext cx="7713586" cy="492443"/>
          </a:xfrm>
          <a:prstGeom prst="rect">
            <a:avLst/>
          </a:prstGeom>
          <a:noFill/>
        </p:spPr>
        <p:txBody>
          <a:bodyPr wrap="none" lIns="0" tIns="0" rIns="0" bIns="0">
            <a:spAutoFit/>
          </a:bodyPr>
          <a:lstStyle/>
          <a:p>
            <a:r>
              <a:rPr lang="en-GB" sz="3200" b="1">
                <a:solidFill>
                  <a:srgbClr val="34668C"/>
                </a:solidFill>
                <a:latin typeface="Arial" panose="020B0604020202020204" pitchFamily="34" charset="0"/>
                <a:cs typeface="Arial" panose="020B0604020202020204" pitchFamily="34" charset="0"/>
              </a:rPr>
              <a:t>The Pattern — A Recurring Power Move</a:t>
            </a:r>
          </a:p>
        </p:txBody>
      </p:sp>
      <p:sp>
        <p:nvSpPr>
          <p:cNvPr id="24" name="TextBox 23"/>
          <p:cNvSpPr txBox="1"/>
          <p:nvPr/>
        </p:nvSpPr>
        <p:spPr>
          <a:xfrm>
            <a:off x="556950" y="2293841"/>
            <a:ext cx="5193625" cy="523220"/>
          </a:xfrm>
          <a:prstGeom prst="rect">
            <a:avLst/>
          </a:prstGeom>
          <a:noFill/>
        </p:spPr>
        <p:txBody>
          <a:bodyPr wrap="square" lIns="0" tIns="0" rIns="0" bIns="0">
            <a:spAutoFit/>
          </a:bodyPr>
          <a:lstStyle/>
          <a:p>
            <a:pPr algn="l"/>
            <a:r>
              <a:rPr lang="en-GB" b="1" i="0">
                <a:solidFill>
                  <a:srgbClr val="323232"/>
                </a:solidFill>
                <a:latin typeface="Arial" panose="020B0604020202020204" pitchFamily="34" charset="0"/>
                <a:cs typeface="Arial" panose="020B0604020202020204" pitchFamily="34" charset="0"/>
              </a:rPr>
              <a:t>What Rights-Based Reform Requires and </a:t>
            </a:r>
          </a:p>
          <a:p>
            <a:pPr algn="l"/>
            <a:r>
              <a:rPr lang="en-GB" sz="1600" b="1" i="0">
                <a:solidFill>
                  <a:srgbClr val="323232"/>
                </a:solidFill>
                <a:latin typeface="Arial" panose="020B0604020202020204" pitchFamily="34" charset="0"/>
                <a:cs typeface="Arial" panose="020B0604020202020204" pitchFamily="34" charset="0"/>
              </a:rPr>
              <a:t>Loving Justice delivers</a:t>
            </a:r>
            <a:endParaRPr lang="en-GB" sz="1600" b="1" i="0">
              <a:solidFill>
                <a:srgbClr val="FAF5EE"/>
              </a:solidFill>
              <a:latin typeface="Arial" panose="020B0604020202020204" pitchFamily="34" charset="0"/>
              <a:cs typeface="Arial" panose="020B0604020202020204" pitchFamily="34" charset="0"/>
            </a:endParaRPr>
          </a:p>
        </p:txBody>
      </p:sp>
      <p:sp>
        <p:nvSpPr>
          <p:cNvPr id="25" name="TextBox 24"/>
          <p:cNvSpPr txBox="1"/>
          <p:nvPr/>
        </p:nvSpPr>
        <p:spPr>
          <a:xfrm>
            <a:off x="750521" y="3065786"/>
            <a:ext cx="5000054"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No reductions pending reform</a:t>
            </a:r>
            <a:r>
              <a:rPr lang="en-GB" sz="1600" b="0" i="0">
                <a:solidFill>
                  <a:srgbClr val="323232"/>
                </a:solidFill>
                <a:latin typeface="Arial" panose="020B0604020202020204" pitchFamily="34" charset="0"/>
                <a:cs typeface="Arial" panose="020B0604020202020204" pitchFamily="34" charset="0"/>
              </a:rPr>
              <a:t> — Full access to services while long-term reform is being negotiated</a:t>
            </a:r>
          </a:p>
        </p:txBody>
      </p:sp>
      <p:sp>
        <p:nvSpPr>
          <p:cNvPr id="26" name="TextBox 25"/>
          <p:cNvSpPr txBox="1"/>
          <p:nvPr/>
        </p:nvSpPr>
        <p:spPr>
          <a:xfrm>
            <a:off x="750521" y="3690348"/>
            <a:ext cx="4627248"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Improvement standard</a:t>
            </a:r>
            <a:r>
              <a:rPr lang="en-GB" sz="1600" b="0" i="0">
                <a:solidFill>
                  <a:srgbClr val="323232"/>
                </a:solidFill>
                <a:latin typeface="Arial" panose="020B0604020202020204" pitchFamily="34" charset="0"/>
                <a:cs typeface="Arial" panose="020B0604020202020204" pitchFamily="34" charset="0"/>
              </a:rPr>
              <a:t> — Any changes must improve on existing CHRT orders</a:t>
            </a:r>
            <a:endParaRPr lang="en-GB" sz="1600" b="0" i="0">
              <a:solidFill>
                <a:srgbClr val="323232"/>
              </a:solidFill>
              <a:latin typeface="Arial" panose="020B0604020202020204" pitchFamily="34" charset="0"/>
              <a:cs typeface="Arial" panose="020B0604020202020204" pitchFamily="34" charset="0"/>
              <a:hlinkClick r:id="rId7" tooltip="Loving Justice Plan &amp; Canada’s Plan 2025 CHRT"/>
            </a:endParaRPr>
          </a:p>
        </p:txBody>
      </p:sp>
      <p:sp>
        <p:nvSpPr>
          <p:cNvPr id="27" name="TextBox 26"/>
          <p:cNvSpPr txBox="1"/>
          <p:nvPr/>
        </p:nvSpPr>
        <p:spPr>
          <a:xfrm>
            <a:off x="750521" y="4283116"/>
            <a:ext cx="5101639"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First Nations input required</a:t>
            </a:r>
            <a:r>
              <a:rPr lang="en-GB" sz="1600" b="0" i="0">
                <a:solidFill>
                  <a:srgbClr val="323232"/>
                </a:solidFill>
                <a:latin typeface="Arial" panose="020B0604020202020204" pitchFamily="34" charset="0"/>
                <a:cs typeface="Arial" panose="020B0604020202020204" pitchFamily="34" charset="0"/>
              </a:rPr>
              <a:t> — Changes must involve First Nations before implementation, not after</a:t>
            </a:r>
          </a:p>
        </p:txBody>
      </p:sp>
      <p:sp>
        <p:nvSpPr>
          <p:cNvPr id="28" name="TextBox 27"/>
          <p:cNvSpPr txBox="1"/>
          <p:nvPr/>
        </p:nvSpPr>
        <p:spPr>
          <a:xfrm>
            <a:off x="750521" y="4923591"/>
            <a:ext cx="5000054"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CHRT 2025 80 standard</a:t>
            </a:r>
            <a:r>
              <a:rPr lang="en-GB" sz="1600" b="0" i="0">
                <a:solidFill>
                  <a:srgbClr val="323232"/>
                </a:solidFill>
                <a:latin typeface="Arial" panose="020B0604020202020204" pitchFamily="34" charset="0"/>
                <a:cs typeface="Arial" panose="020B0604020202020204" pitchFamily="34" charset="0"/>
              </a:rPr>
              <a:t> — Plans must "improve on the CHRT orders and respect the spirit of the orders" </a:t>
            </a:r>
            <a:endParaRPr lang="en-GB" sz="1600" b="0" i="0">
              <a:solidFill>
                <a:srgbClr val="323232"/>
              </a:solidFill>
              <a:latin typeface="Arial" panose="020B0604020202020204" pitchFamily="34" charset="0"/>
              <a:cs typeface="Arial" panose="020B0604020202020204" pitchFamily="34" charset="0"/>
              <a:hlinkClick r:id="rId7" tooltip="Loving Justice Plan &amp; Canada’s Plan 2025 CHRT"/>
            </a:endParaRPr>
          </a:p>
        </p:txBody>
      </p:sp>
      <p:sp>
        <p:nvSpPr>
          <p:cNvPr id="29" name="TextBox 28"/>
          <p:cNvSpPr txBox="1"/>
          <p:nvPr/>
        </p:nvSpPr>
        <p:spPr>
          <a:xfrm>
            <a:off x="6621495" y="2254084"/>
            <a:ext cx="1897955"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What Canada Did</a:t>
            </a:r>
          </a:p>
        </p:txBody>
      </p:sp>
      <p:sp>
        <p:nvSpPr>
          <p:cNvPr id="30" name="TextBox 29"/>
          <p:cNvSpPr txBox="1"/>
          <p:nvPr/>
        </p:nvSpPr>
        <p:spPr>
          <a:xfrm>
            <a:off x="6560626" y="2755685"/>
            <a:ext cx="4638410" cy="738664"/>
          </a:xfrm>
          <a:prstGeom prst="rect">
            <a:avLst/>
          </a:prstGeom>
          <a:noFill/>
        </p:spPr>
        <p:txBody>
          <a:bodyPr wrap="square" lIns="0" tIns="0" rIns="0" bIns="0" anchor="t">
            <a:spAutoFit/>
          </a:bodyPr>
          <a:lstStyle/>
          <a:p>
            <a:r>
              <a:rPr lang="en-GB" sz="1600" b="1" i="0">
                <a:solidFill>
                  <a:srgbClr val="323232"/>
                </a:solidFill>
                <a:latin typeface="Arial" panose="020B0604020202020204" pitchFamily="34" charset="0"/>
                <a:cs typeface="Arial" panose="020B0604020202020204" pitchFamily="34" charset="0"/>
              </a:rPr>
              <a:t>Unilateral </a:t>
            </a:r>
            <a:r>
              <a:rPr lang="en-GB" sz="1600" b="1">
                <a:solidFill>
                  <a:srgbClr val="323232"/>
                </a:solidFill>
                <a:latin typeface="Arial" panose="020B0604020202020204" pitchFamily="34" charset="0"/>
                <a:cs typeface="Arial" panose="020B0604020202020204" pitchFamily="34" charset="0"/>
              </a:rPr>
              <a:t>ISC</a:t>
            </a:r>
            <a:r>
              <a:rPr lang="en-GB" sz="1600" b="1" i="0">
                <a:solidFill>
                  <a:srgbClr val="323232"/>
                </a:solidFill>
                <a:latin typeface="Arial" panose="020B0604020202020204" pitchFamily="34" charset="0"/>
                <a:cs typeface="Arial" panose="020B0604020202020204" pitchFamily="34" charset="0"/>
              </a:rPr>
              <a:t> </a:t>
            </a:r>
            <a:r>
              <a:rPr lang="en-GB" sz="1600" b="1">
                <a:solidFill>
                  <a:srgbClr val="323232"/>
                </a:solidFill>
                <a:latin typeface="Arial" panose="020B0604020202020204" pitchFamily="34" charset="0"/>
                <a:cs typeface="Arial" panose="020B0604020202020204" pitchFamily="34" charset="0"/>
              </a:rPr>
              <a:t>policy &amp; conduct changes</a:t>
            </a:r>
            <a:r>
              <a:rPr lang="en-GB" sz="1600">
                <a:solidFill>
                  <a:srgbClr val="323232"/>
                </a:solidFill>
                <a:latin typeface="Arial" panose="020B0604020202020204" pitchFamily="34" charset="0"/>
                <a:cs typeface="Arial" panose="020B0604020202020204" pitchFamily="34" charset="0"/>
              </a:rPr>
              <a:t> </a:t>
            </a:r>
            <a:r>
              <a:rPr lang="en-GB" sz="1600" b="0" i="0">
                <a:solidFill>
                  <a:srgbClr val="323232"/>
                </a:solidFill>
                <a:latin typeface="Arial" panose="020B0604020202020204" pitchFamily="34" charset="0"/>
                <a:cs typeface="Arial" panose="020B0604020202020204" pitchFamily="34" charset="0"/>
              </a:rPr>
              <a:t>Operational Bulletin narrowing eligibility without First Nations agreement</a:t>
            </a:r>
            <a:endParaRPr lang="en-GB" sz="1600" b="0" i="0">
              <a:solidFill>
                <a:srgbClr val="323232"/>
              </a:solidFill>
              <a:latin typeface="Arial" panose="020B0604020202020204" pitchFamily="34" charset="0"/>
              <a:cs typeface="Arial" panose="020B0604020202020204" pitchFamily="34" charset="0"/>
              <a:hlinkClick r:id="rId7" tooltip="Loving Justice Plan &amp; Canada’s Plan 2025 CHRT"/>
            </a:endParaRPr>
          </a:p>
        </p:txBody>
      </p:sp>
      <p:sp>
        <p:nvSpPr>
          <p:cNvPr id="31" name="TextBox 30"/>
          <p:cNvSpPr txBox="1"/>
          <p:nvPr/>
        </p:nvSpPr>
        <p:spPr>
          <a:xfrm>
            <a:off x="6560626" y="3571093"/>
            <a:ext cx="4795419"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Administrative framing</a:t>
            </a:r>
            <a:r>
              <a:rPr lang="en-GB" sz="1600" b="0" i="0">
                <a:solidFill>
                  <a:srgbClr val="323232"/>
                </a:solidFill>
                <a:latin typeface="Arial" panose="020B0604020202020204" pitchFamily="34" charset="0"/>
                <a:cs typeface="Arial" panose="020B0604020202020204" pitchFamily="34" charset="0"/>
              </a:rPr>
              <a:t> — Changes presented as efficiency measures</a:t>
            </a:r>
            <a:r>
              <a:rPr lang="en-GB" sz="1600">
                <a:solidFill>
                  <a:srgbClr val="323232"/>
                </a:solidFill>
                <a:latin typeface="Arial" panose="020B0604020202020204" pitchFamily="34" charset="0"/>
                <a:cs typeface="Arial" panose="020B0604020202020204" pitchFamily="34" charset="0"/>
              </a:rPr>
              <a:t>, no reference to rights impact</a:t>
            </a:r>
            <a:endParaRPr lang="en-GB" sz="1600" b="0" i="0">
              <a:solidFill>
                <a:srgbClr val="323232"/>
              </a:solidFill>
              <a:latin typeface="Arial" panose="020B0604020202020204" pitchFamily="34" charset="0"/>
              <a:cs typeface="Arial" panose="020B0604020202020204" pitchFamily="34" charset="0"/>
            </a:endParaRPr>
          </a:p>
        </p:txBody>
      </p:sp>
      <p:sp>
        <p:nvSpPr>
          <p:cNvPr id="32" name="TextBox 31"/>
          <p:cNvSpPr txBox="1"/>
          <p:nvPr/>
        </p:nvSpPr>
        <p:spPr>
          <a:xfrm>
            <a:off x="6560626" y="4124105"/>
            <a:ext cx="4967014"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No evidence review shared</a:t>
            </a:r>
            <a:r>
              <a:rPr lang="en-GB" sz="1600" b="0" i="0">
                <a:solidFill>
                  <a:srgbClr val="323232"/>
                </a:solidFill>
                <a:latin typeface="Arial" panose="020B0604020202020204" pitchFamily="34" charset="0"/>
                <a:cs typeface="Arial" panose="020B0604020202020204" pitchFamily="34" charset="0"/>
              </a:rPr>
              <a:t> or child impact assessment presented to First Nations prior to implementation</a:t>
            </a:r>
          </a:p>
        </p:txBody>
      </p:sp>
      <p:sp>
        <p:nvSpPr>
          <p:cNvPr id="33" name="TextBox 32"/>
          <p:cNvSpPr txBox="1"/>
          <p:nvPr/>
        </p:nvSpPr>
        <p:spPr>
          <a:xfrm>
            <a:off x="6560626" y="4947457"/>
            <a:ext cx="4997672"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Pre-reform restrictions</a:t>
            </a:r>
            <a:r>
              <a:rPr lang="en-GB" sz="1600" b="0" i="0">
                <a:solidFill>
                  <a:srgbClr val="323232"/>
                </a:solidFill>
                <a:latin typeface="Arial" panose="020B0604020202020204" pitchFamily="34" charset="0"/>
                <a:cs typeface="Arial" panose="020B0604020202020204" pitchFamily="34" charset="0"/>
              </a:rPr>
              <a:t> </a:t>
            </a:r>
            <a:r>
              <a:rPr lang="en-GB" sz="1600" err="1">
                <a:solidFill>
                  <a:srgbClr val="323232"/>
                </a:solidFill>
                <a:latin typeface="Arial" panose="020B0604020202020204" pitchFamily="34" charset="0"/>
                <a:cs typeface="Arial" panose="020B0604020202020204" pitchFamily="34" charset="0"/>
              </a:rPr>
              <a:t>i</a:t>
            </a:r>
            <a:r>
              <a:rPr lang="en-GB" sz="1600" b="0" i="0" err="1">
                <a:solidFill>
                  <a:srgbClr val="323232"/>
                </a:solidFill>
                <a:latin typeface="Arial" panose="020B0604020202020204" pitchFamily="34" charset="0"/>
                <a:cs typeface="Arial" panose="020B0604020202020204" pitchFamily="34" charset="0"/>
              </a:rPr>
              <a:t>mposed</a:t>
            </a:r>
            <a:r>
              <a:rPr lang="en-GB" sz="1600" b="0" i="0">
                <a:solidFill>
                  <a:srgbClr val="323232"/>
                </a:solidFill>
                <a:latin typeface="Arial" panose="020B0604020202020204" pitchFamily="34" charset="0"/>
                <a:cs typeface="Arial" panose="020B0604020202020204" pitchFamily="34" charset="0"/>
              </a:rPr>
              <a:t> before long-term reform was agreed upon by First Nations or the Tribunal</a:t>
            </a:r>
            <a:endParaRPr lang="en-GB" sz="1600" b="0" i="0">
              <a:solidFill>
                <a:srgbClr val="2C1A0E"/>
              </a:solidFill>
              <a:latin typeface="Arial" panose="020B0604020202020204" pitchFamily="34" charset="0"/>
              <a:cs typeface="Arial" panose="020B0604020202020204" pitchFamily="34" charset="0"/>
            </a:endParaRPr>
          </a:p>
        </p:txBody>
      </p:sp>
      <p:sp>
        <p:nvSpPr>
          <p:cNvPr id="34" name="TextBox 33"/>
          <p:cNvSpPr txBox="1"/>
          <p:nvPr/>
        </p:nvSpPr>
        <p:spPr>
          <a:xfrm>
            <a:off x="792341" y="5944939"/>
            <a:ext cx="4818041" cy="287771"/>
          </a:xfrm>
          <a:prstGeom prst="rect">
            <a:avLst/>
          </a:prstGeom>
          <a:noFill/>
        </p:spPr>
        <p:txBody>
          <a:bodyPr wrap="square" lIns="0" tIns="0" rIns="0" bIns="0">
            <a:spAutoFit/>
          </a:bodyPr>
          <a:lstStyle/>
          <a:p>
            <a:pPr algn="l"/>
            <a:r>
              <a:rPr lang="en-GB" sz="895" b="1" i="0">
                <a:solidFill>
                  <a:srgbClr val="323232"/>
                </a:solidFill>
                <a:latin typeface="Arial" panose="020B0604020202020204" pitchFamily="34" charset="0"/>
                <a:cs typeface="Arial" panose="020B0604020202020204" pitchFamily="34" charset="0"/>
              </a:rPr>
              <a:t>The question is not</a:t>
            </a:r>
            <a:r>
              <a:rPr lang="en-GB" sz="935" b="0" i="0">
                <a:solidFill>
                  <a:srgbClr val="323232"/>
                </a:solidFill>
                <a:latin typeface="Arial" panose="020B0604020202020204" pitchFamily="34" charset="0"/>
                <a:cs typeface="Arial" panose="020B0604020202020204" pitchFamily="34" charset="0"/>
              </a:rPr>
              <a:t> whether Canada can change how it operates — it is whether it can do so</a:t>
            </a:r>
            <a:r>
              <a:rPr lang="en-GB" sz="895" b="1" i="0">
                <a:solidFill>
                  <a:srgbClr val="323232"/>
                </a:solidFill>
                <a:latin typeface="Arial" panose="020B0604020202020204" pitchFamily="34" charset="0"/>
                <a:cs typeface="Arial" panose="020B0604020202020204" pitchFamily="34" charset="0"/>
              </a:rPr>
              <a:t> without First Nations agreement on rights standards.</a:t>
            </a:r>
            <a:r>
              <a:rPr lang="en-GB" sz="910" b="0" i="0">
                <a:solidFill>
                  <a:srgbClr val="323232"/>
                </a:solidFill>
                <a:latin typeface="Arial" panose="020B0604020202020204" pitchFamily="34" charset="0"/>
                <a:cs typeface="Arial" panose="020B0604020202020204" pitchFamily="34" charset="0"/>
              </a:rPr>
              <a:t> </a:t>
            </a:r>
            <a:r>
              <a:rPr lang="en-GB" sz="910" b="0" i="0">
                <a:solidFill>
                  <a:srgbClr val="323232"/>
                </a:solidFill>
                <a:latin typeface="Arial" panose="020B0604020202020204" pitchFamily="34" charset="0"/>
                <a:cs typeface="Arial" panose="020B0604020202020204" pitchFamily="34" charset="0"/>
                <a:hlinkClick r:id="rId7" tooltip="Loving Justice Plan &amp; Canada’s Plan 2025 CHRT"/>
              </a:rPr>
              <a:t>[2]</a:t>
            </a:r>
          </a:p>
        </p:txBody>
      </p:sp>
      <p:sp>
        <p:nvSpPr>
          <p:cNvPr id="35" name="TextBox 34"/>
          <p:cNvSpPr txBox="1"/>
          <p:nvPr/>
        </p:nvSpPr>
        <p:spPr>
          <a:xfrm>
            <a:off x="6357778" y="5954464"/>
            <a:ext cx="5049016" cy="287130"/>
          </a:xfrm>
          <a:prstGeom prst="rect">
            <a:avLst/>
          </a:prstGeom>
          <a:noFill/>
        </p:spPr>
        <p:txBody>
          <a:bodyPr wrap="square" lIns="0" tIns="0" rIns="0" bIns="0" anchor="t">
            <a:spAutoFit/>
          </a:bodyPr>
          <a:lstStyle/>
          <a:p>
            <a:r>
              <a:rPr lang="en-GB" sz="900" b="0" i="1">
                <a:solidFill>
                  <a:srgbClr val="323232"/>
                </a:solidFill>
                <a:latin typeface="Arial" panose="020B0604020202020204" pitchFamily="34" charset="0"/>
                <a:cs typeface="Arial" panose="020B0604020202020204" pitchFamily="34" charset="0"/>
              </a:rPr>
              <a:t>When </a:t>
            </a:r>
            <a:r>
              <a:rPr lang="en-GB" sz="900" i="1">
                <a:solidFill>
                  <a:srgbClr val="323232"/>
                </a:solidFill>
                <a:latin typeface="Arial" panose="020B0604020202020204" pitchFamily="34" charset="0"/>
                <a:cs typeface="Arial" panose="020B0604020202020204" pitchFamily="34" charset="0"/>
              </a:rPr>
              <a:t>cost containment defines</a:t>
            </a:r>
            <a:r>
              <a:rPr lang="en-GB" sz="900" b="0" i="1">
                <a:solidFill>
                  <a:srgbClr val="323232"/>
                </a:solidFill>
                <a:latin typeface="Arial" panose="020B0604020202020204" pitchFamily="34" charset="0"/>
                <a:cs typeface="Arial" panose="020B0604020202020204" pitchFamily="34" charset="0"/>
              </a:rPr>
              <a:t> the boundary, </a:t>
            </a:r>
            <a:r>
              <a:rPr lang="en-GB" sz="900" i="1">
                <a:solidFill>
                  <a:srgbClr val="323232"/>
                </a:solidFill>
                <a:latin typeface="Arial" panose="020B0604020202020204" pitchFamily="34" charset="0"/>
                <a:cs typeface="Arial" panose="020B0604020202020204" pitchFamily="34" charset="0"/>
              </a:rPr>
              <a:t>Canada can</a:t>
            </a:r>
            <a:r>
              <a:rPr lang="en-GB" sz="900" b="0" i="1">
                <a:solidFill>
                  <a:srgbClr val="323232"/>
                </a:solidFill>
                <a:latin typeface="Arial" panose="020B0604020202020204" pitchFamily="34" charset="0"/>
                <a:cs typeface="Arial" panose="020B0604020202020204" pitchFamily="34" charset="0"/>
              </a:rPr>
              <a:t> always justify falling short of the right — and a </a:t>
            </a:r>
            <a:r>
              <a:rPr lang="en-GB" sz="900" i="1">
                <a:solidFill>
                  <a:srgbClr val="323232"/>
                </a:solidFill>
                <a:latin typeface="Arial" panose="020B0604020202020204" pitchFamily="34" charset="0"/>
                <a:cs typeface="Arial" panose="020B0604020202020204" pitchFamily="34" charset="0"/>
              </a:rPr>
              <a:t>policy-defined</a:t>
            </a:r>
            <a:r>
              <a:rPr lang="en-GB" sz="900" b="0" i="1">
                <a:solidFill>
                  <a:srgbClr val="323232"/>
                </a:solidFill>
                <a:latin typeface="Arial" panose="020B0604020202020204" pitchFamily="34" charset="0"/>
                <a:cs typeface="Arial" panose="020B0604020202020204" pitchFamily="34" charset="0"/>
              </a:rPr>
              <a:t> limit is not the same as a rights-defined floor.</a:t>
            </a:r>
          </a:p>
        </p:txBody>
      </p:sp>
      <p:sp>
        <p:nvSpPr>
          <p:cNvPr id="36" name="TextBox 35"/>
          <p:cNvSpPr txBox="1"/>
          <p:nvPr/>
        </p:nvSpPr>
        <p:spPr>
          <a:xfrm>
            <a:off x="380990" y="6486362"/>
            <a:ext cx="3383671" cy="142871"/>
          </a:xfrm>
          <a:prstGeom prst="rect">
            <a:avLst/>
          </a:prstGeom>
          <a:noFill/>
        </p:spPr>
        <p:txBody>
          <a:bodyPr wrap="none" lIns="0" tIns="0" rIns="0" bIns="0">
            <a:spAutoFit/>
          </a:bodyPr>
          <a:lstStyle/>
          <a:p>
            <a:pPr algn="l"/>
            <a:r>
              <a:rPr sz="820" b="0" i="0">
                <a:solidFill>
                  <a:srgbClr val="323232"/>
                </a:solidFill>
                <a:latin typeface="Open Sans"/>
              </a:rPr>
              <a:t>National Children's Chiefs Commission | Caring Society | July 2026</a:t>
            </a:r>
          </a:p>
        </p:txBody>
      </p:sp>
      <p:sp>
        <p:nvSpPr>
          <p:cNvPr id="37" name="TextBox 36"/>
          <p:cNvSpPr txBox="1"/>
          <p:nvPr/>
        </p:nvSpPr>
        <p:spPr>
          <a:xfrm>
            <a:off x="11685245" y="6486362"/>
            <a:ext cx="125458" cy="142871"/>
          </a:xfrm>
          <a:prstGeom prst="rect">
            <a:avLst/>
          </a:prstGeom>
          <a:noFill/>
        </p:spPr>
        <p:txBody>
          <a:bodyPr wrap="none" lIns="0" tIns="0" rIns="0" bIns="0">
            <a:spAutoFit/>
          </a:bodyPr>
          <a:lstStyle/>
          <a:p>
            <a:pPr algn="l"/>
            <a:r>
              <a:rPr sz="820" b="0" i="0">
                <a:solidFill>
                  <a:srgbClr val="323232"/>
                </a:solidFill>
                <a:latin typeface="Open Sans"/>
              </a:rPr>
              <a:t>12</a:t>
            </a:r>
          </a:p>
        </p:txBody>
      </p:sp>
      <p:sp>
        <p:nvSpPr>
          <p:cNvPr id="38" name="Rectangle 37"/>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061D-952B-9A72-2565-9DF7D6014B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38F93E-F57D-8D25-73AE-0E1EDCD5DECC}"/>
              </a:ext>
            </a:extLst>
          </p:cNvPr>
          <p:cNvSpPr/>
          <p:nvPr/>
        </p:nvSpPr>
        <p:spPr>
          <a:xfrm>
            <a:off x="0" y="0"/>
            <a:ext cx="2667000"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descr="image.png">
            <a:extLst>
              <a:ext uri="{FF2B5EF4-FFF2-40B4-BE49-F238E27FC236}">
                <a16:creationId xmlns:a16="http://schemas.microsoft.com/office/drawing/2014/main" id="{08AD7322-0032-A5A0-ADA9-66E63878A6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4787" y="2090453"/>
            <a:ext cx="304782" cy="243833"/>
          </a:xfrm>
          <a:prstGeom prst="rect">
            <a:avLst/>
          </a:prstGeom>
        </p:spPr>
      </p:pic>
      <p:sp>
        <p:nvSpPr>
          <p:cNvPr id="4" name="Rectangle 3">
            <a:extLst>
              <a:ext uri="{FF2B5EF4-FFF2-40B4-BE49-F238E27FC236}">
                <a16:creationId xmlns:a16="http://schemas.microsoft.com/office/drawing/2014/main" id="{0E44B3DA-F868-7D6E-BC68-F2550012468B}"/>
              </a:ext>
            </a:extLst>
          </p:cNvPr>
          <p:cNvSpPr/>
          <p:nvPr/>
        </p:nvSpPr>
        <p:spPr>
          <a:xfrm>
            <a:off x="304800" y="3375680"/>
            <a:ext cx="457200" cy="28575"/>
          </a:xfrm>
          <a:prstGeom prst="rect">
            <a:avLst/>
          </a:prstGeom>
          <a:solidFill>
            <a:srgbClr val="E8A4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04A6A872-C057-DA89-9626-CA5EBC4FEEEA}"/>
              </a:ext>
            </a:extLst>
          </p:cNvPr>
          <p:cNvSpPr/>
          <p:nvPr/>
        </p:nvSpPr>
        <p:spPr>
          <a:xfrm>
            <a:off x="3048000" y="1645920"/>
            <a:ext cx="8763000" cy="1025097"/>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09CDF6-0F0F-3A29-2DFF-32672DCBDAAC}"/>
              </a:ext>
            </a:extLst>
          </p:cNvPr>
          <p:cNvSpPr/>
          <p:nvPr/>
        </p:nvSpPr>
        <p:spPr>
          <a:xfrm>
            <a:off x="3053080" y="1645920"/>
            <a:ext cx="45719" cy="1025098"/>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A458D8B8-6566-9A47-ED97-97D48261A572}"/>
              </a:ext>
            </a:extLst>
          </p:cNvPr>
          <p:cNvSpPr/>
          <p:nvPr/>
        </p:nvSpPr>
        <p:spPr>
          <a:xfrm>
            <a:off x="3048000" y="2800498"/>
            <a:ext cx="8763000" cy="961516"/>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4A522C0-7A52-B901-FE36-5903F6DC7BA3}"/>
              </a:ext>
            </a:extLst>
          </p:cNvPr>
          <p:cNvSpPr/>
          <p:nvPr/>
        </p:nvSpPr>
        <p:spPr>
          <a:xfrm>
            <a:off x="3048000" y="2800498"/>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965C3CED-62A7-A773-C61C-2F850BB55ED6}"/>
              </a:ext>
            </a:extLst>
          </p:cNvPr>
          <p:cNvSpPr/>
          <p:nvPr/>
        </p:nvSpPr>
        <p:spPr>
          <a:xfrm>
            <a:off x="2996812" y="3870284"/>
            <a:ext cx="8763000" cy="710505"/>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E2D40F0-344B-0190-1368-136FBAD0E7FD}"/>
              </a:ext>
            </a:extLst>
          </p:cNvPr>
          <p:cNvSpPr/>
          <p:nvPr/>
        </p:nvSpPr>
        <p:spPr>
          <a:xfrm>
            <a:off x="3035412" y="3870283"/>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BAC36B9-1C98-5637-B0A3-569E018B7491}"/>
              </a:ext>
            </a:extLst>
          </p:cNvPr>
          <p:cNvSpPr txBox="1"/>
          <p:nvPr/>
        </p:nvSpPr>
        <p:spPr>
          <a:xfrm>
            <a:off x="90110" y="2798589"/>
            <a:ext cx="2462213" cy="553998"/>
          </a:xfrm>
          <a:prstGeom prst="rect">
            <a:avLst/>
          </a:prstGeom>
          <a:noFill/>
        </p:spPr>
        <p:txBody>
          <a:bodyPr wrap="none" lIns="0" tIns="0" rIns="0" bIns="0">
            <a:spAutoFit/>
          </a:bodyPr>
          <a:lstStyle/>
          <a:p>
            <a:pPr algn="l"/>
            <a:r>
              <a:rPr sz="3600" b="1">
                <a:solidFill>
                  <a:srgbClr val="34668C"/>
                </a:solidFill>
                <a:latin typeface="Arial" panose="020B0604020202020204" pitchFamily="34" charset="0"/>
                <a:cs typeface="Arial" panose="020B0604020202020204" pitchFamily="34" charset="0"/>
              </a:rPr>
              <a:t>Discussion</a:t>
            </a:r>
          </a:p>
        </p:txBody>
      </p:sp>
      <p:sp>
        <p:nvSpPr>
          <p:cNvPr id="15" name="TextBox 14">
            <a:extLst>
              <a:ext uri="{FF2B5EF4-FFF2-40B4-BE49-F238E27FC236}">
                <a16:creationId xmlns:a16="http://schemas.microsoft.com/office/drawing/2014/main" id="{68C81993-2F6D-7E27-302A-702D4F6C8891}"/>
              </a:ext>
            </a:extLst>
          </p:cNvPr>
          <p:cNvSpPr txBox="1"/>
          <p:nvPr/>
        </p:nvSpPr>
        <p:spPr>
          <a:xfrm>
            <a:off x="101600" y="3617566"/>
            <a:ext cx="2506345" cy="473075"/>
          </a:xfrm>
          <a:prstGeom prst="rect">
            <a:avLst/>
          </a:prstGeom>
          <a:noFill/>
        </p:spPr>
        <p:txBody>
          <a:bodyPr wrap="square" lIns="0" tIns="0" rIns="0" bIns="0" anchor="t">
            <a:noAutofit/>
          </a:bodyPr>
          <a:lstStyle/>
          <a:p>
            <a:r>
              <a:rPr lang="en-CA" sz="2400" b="0" i="0">
                <a:solidFill>
                  <a:srgbClr val="323232"/>
                </a:solidFill>
                <a:latin typeface="Arial" panose="020B0604020202020204" pitchFamily="34" charset="0"/>
                <a:cs typeface="Arial" panose="020B0604020202020204" pitchFamily="34" charset="0"/>
              </a:rPr>
              <a:t>Limitations before reform</a:t>
            </a:r>
            <a:endParaRPr lang="en-US" sz="2400">
              <a:solidFill>
                <a:srgbClr val="32323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969F9DB-151A-64C2-7315-3C9431BA7D18}"/>
              </a:ext>
            </a:extLst>
          </p:cNvPr>
          <p:cNvSpPr txBox="1"/>
          <p:nvPr/>
        </p:nvSpPr>
        <p:spPr>
          <a:xfrm>
            <a:off x="3276518" y="2056507"/>
            <a:ext cx="228594"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940CF31D-6A5E-8087-3708-5885B7B7C764}"/>
              </a:ext>
            </a:extLst>
          </p:cNvPr>
          <p:cNvSpPr txBox="1"/>
          <p:nvPr/>
        </p:nvSpPr>
        <p:spPr>
          <a:xfrm>
            <a:off x="3682830" y="1665366"/>
            <a:ext cx="8076982" cy="1231106"/>
          </a:xfrm>
          <a:prstGeom prst="rect">
            <a:avLst/>
          </a:prstGeom>
          <a:noFill/>
        </p:spPr>
        <p:txBody>
          <a:bodyPr wrap="square" lIns="0" tIns="0" rIns="0" bIns="0">
            <a:spAutoFit/>
          </a:bodyPr>
          <a:lstStyle/>
          <a:p>
            <a:pPr algn="l"/>
            <a:r>
              <a:rPr lang="en-GB" sz="2000" b="0" i="0">
                <a:solidFill>
                  <a:srgbClr val="323232"/>
                </a:solidFill>
                <a:latin typeface="Arial" panose="020B0604020202020204" pitchFamily="34" charset="0"/>
                <a:cs typeface="Arial" panose="020B0604020202020204" pitchFamily="34" charset="0"/>
              </a:rPr>
              <a:t>Has your Nation or agency experienced service reductions or eligibility </a:t>
            </a:r>
          </a:p>
          <a:p>
            <a:pPr algn="l"/>
            <a:r>
              <a:rPr lang="en-GB" sz="2000" b="0" i="0">
                <a:solidFill>
                  <a:srgbClr val="323232"/>
                </a:solidFill>
                <a:latin typeface="Arial" panose="020B0604020202020204" pitchFamily="34" charset="0"/>
                <a:cs typeface="Arial" panose="020B0604020202020204" pitchFamily="34" charset="0"/>
              </a:rPr>
              <a:t>changes that were presented as administrative rather than policy decisions? What was the impact?</a:t>
            </a:r>
          </a:p>
          <a:p>
            <a:pPr algn="l"/>
            <a:endParaRPr lang="en-CA" sz="2000" b="0" i="0">
              <a:solidFill>
                <a:srgbClr val="32323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821CD10-3484-3BCD-0DA0-C2369399AC28}"/>
              </a:ext>
            </a:extLst>
          </p:cNvPr>
          <p:cNvSpPr txBox="1"/>
          <p:nvPr/>
        </p:nvSpPr>
        <p:spPr>
          <a:xfrm>
            <a:off x="3276518" y="2896472"/>
            <a:ext cx="279038"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68405509-1D95-79B0-23DF-5F3A139D8623}"/>
              </a:ext>
            </a:extLst>
          </p:cNvPr>
          <p:cNvSpPr txBox="1"/>
          <p:nvPr/>
        </p:nvSpPr>
        <p:spPr>
          <a:xfrm>
            <a:off x="3733706" y="2912373"/>
            <a:ext cx="8368184" cy="615553"/>
          </a:xfrm>
          <a:prstGeom prst="rect">
            <a:avLst/>
          </a:prstGeom>
          <a:noFill/>
        </p:spPr>
        <p:txBody>
          <a:bodyPr wrap="square" lIns="0" tIns="0" rIns="0" bIns="0">
            <a:spAutoFit/>
          </a:bodyPr>
          <a:lstStyle/>
          <a:p>
            <a:r>
              <a:rPr lang="en-GB" sz="2000">
                <a:solidFill>
                  <a:srgbClr val="323232"/>
                </a:solidFill>
                <a:latin typeface="Arial" panose="020B0604020202020204" pitchFamily="34" charset="0"/>
                <a:cs typeface="Arial" panose="020B0604020202020204" pitchFamily="34" charset="0"/>
              </a:rPr>
              <a:t>Does ISC inform you of the purpose and the terms of any CFS transfer, and seek your consent prior to transferring funds to your Nation?</a:t>
            </a:r>
          </a:p>
        </p:txBody>
      </p:sp>
      <p:sp>
        <p:nvSpPr>
          <p:cNvPr id="22" name="TextBox 21">
            <a:extLst>
              <a:ext uri="{FF2B5EF4-FFF2-40B4-BE49-F238E27FC236}">
                <a16:creationId xmlns:a16="http://schemas.microsoft.com/office/drawing/2014/main" id="{2EF71294-E09C-6667-2EED-B2079DA05071}"/>
              </a:ext>
            </a:extLst>
          </p:cNvPr>
          <p:cNvSpPr txBox="1"/>
          <p:nvPr/>
        </p:nvSpPr>
        <p:spPr>
          <a:xfrm>
            <a:off x="3276518" y="3905807"/>
            <a:ext cx="260436"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id="{A8D9475B-F975-E4B3-34D4-B3C86D0694DA}"/>
              </a:ext>
            </a:extLst>
          </p:cNvPr>
          <p:cNvSpPr txBox="1"/>
          <p:nvPr/>
        </p:nvSpPr>
        <p:spPr>
          <a:xfrm>
            <a:off x="3555556" y="3879499"/>
            <a:ext cx="7792198" cy="615553"/>
          </a:xfrm>
          <a:prstGeom prst="rect">
            <a:avLst/>
          </a:prstGeom>
          <a:noFill/>
        </p:spPr>
        <p:txBody>
          <a:bodyPr wrap="none" lIns="0" tIns="0" rIns="0" bIns="0">
            <a:spAutoFit/>
          </a:bodyPr>
          <a:lstStyle/>
          <a:p>
            <a:r>
              <a:rPr lang="en-GB" sz="2000">
                <a:solidFill>
                  <a:srgbClr val="323232"/>
                </a:solidFill>
                <a:latin typeface="Arial" panose="020B0604020202020204" pitchFamily="34" charset="0"/>
                <a:cs typeface="Arial" panose="020B0604020202020204" pitchFamily="34" charset="0"/>
              </a:rPr>
              <a:t>Has you Nation received operation bulletins before or after receiving </a:t>
            </a:r>
          </a:p>
          <a:p>
            <a:r>
              <a:rPr lang="en-GB" sz="2000">
                <a:solidFill>
                  <a:srgbClr val="323232"/>
                </a:solidFill>
                <a:latin typeface="Arial" panose="020B0604020202020204" pitchFamily="34" charset="0"/>
                <a:cs typeface="Arial" panose="020B0604020202020204" pitchFamily="34" charset="0"/>
              </a:rPr>
              <a:t>related funding?</a:t>
            </a:r>
          </a:p>
        </p:txBody>
      </p:sp>
      <p:sp>
        <p:nvSpPr>
          <p:cNvPr id="26" name="TextBox 25">
            <a:extLst>
              <a:ext uri="{FF2B5EF4-FFF2-40B4-BE49-F238E27FC236}">
                <a16:creationId xmlns:a16="http://schemas.microsoft.com/office/drawing/2014/main" id="{6CCE6B26-0029-5C7A-3E7B-1161B5C9C6DF}"/>
              </a:ext>
            </a:extLst>
          </p:cNvPr>
          <p:cNvSpPr txBox="1"/>
          <p:nvPr/>
        </p:nvSpPr>
        <p:spPr>
          <a:xfrm>
            <a:off x="11832284" y="6543511"/>
            <a:ext cx="130816" cy="161920"/>
          </a:xfrm>
          <a:prstGeom prst="rect">
            <a:avLst/>
          </a:prstGeom>
          <a:noFill/>
        </p:spPr>
        <p:txBody>
          <a:bodyPr wrap="none" lIns="0" tIns="0" rIns="0" bIns="0">
            <a:spAutoFit/>
          </a:bodyPr>
          <a:lstStyle/>
          <a:p>
            <a:pPr algn="l"/>
            <a:r>
              <a:rPr sz="855" b="0" i="0">
                <a:solidFill>
                  <a:srgbClr val="323232"/>
                </a:solidFill>
                <a:latin typeface="Open Sans"/>
              </a:rPr>
              <a:t>09</a:t>
            </a:r>
          </a:p>
        </p:txBody>
      </p:sp>
      <p:sp>
        <p:nvSpPr>
          <p:cNvPr id="27" name="Rectangle 26">
            <a:extLst>
              <a:ext uri="{FF2B5EF4-FFF2-40B4-BE49-F238E27FC236}">
                <a16:creationId xmlns:a16="http://schemas.microsoft.com/office/drawing/2014/main" id="{C113C5C1-EA8E-1043-164F-9DAA8E0083C7}"/>
              </a:ext>
            </a:extLst>
          </p:cNvPr>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E1D239C-2702-3AA0-BCA7-2B5D5F0624AC}"/>
              </a:ext>
            </a:extLst>
          </p:cNvPr>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84363723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5671209"/>
            <a:ext cx="6781800" cy="431452"/>
          </a:xfrm>
          <a:prstGeom prst="roundRect">
            <a:avLst>
              <a:gd name="adj" fmla="val 13245"/>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pic>
        <p:nvPicPr>
          <p:cNvPr id="3" name="Picture 2"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4764" y="5802945"/>
            <a:ext cx="167576" cy="167576"/>
          </a:xfrm>
          <a:prstGeom prst="rect">
            <a:avLst/>
          </a:prstGeom>
        </p:spPr>
      </p:pic>
      <p:pic>
        <p:nvPicPr>
          <p:cNvPr id="4" name="Picture 3"/>
          <p:cNvPicPr>
            <a:picLocks noChangeAspect="1"/>
          </p:cNvPicPr>
          <p:nvPr/>
        </p:nvPicPr>
        <p:blipFill>
          <a:blip r:embed="rId5"/>
          <a:srcRect l="-799" t="-4740" r="-799" b="-4740"/>
          <a:stretch>
            <a:fillRect/>
          </a:stretch>
        </p:blipFill>
        <p:spPr>
          <a:xfrm>
            <a:off x="7619809" y="1142972"/>
            <a:ext cx="4571885" cy="4571885"/>
          </a:xfrm>
          <a:prstGeom prst="rect">
            <a:avLst/>
          </a:prstGeom>
        </p:spPr>
      </p:pic>
      <p:sp>
        <p:nvSpPr>
          <p:cNvPr id="6" name="TextBox 5"/>
          <p:cNvSpPr txBox="1"/>
          <p:nvPr/>
        </p:nvSpPr>
        <p:spPr>
          <a:xfrm>
            <a:off x="166977" y="541344"/>
            <a:ext cx="8849802" cy="808990"/>
          </a:xfrm>
          <a:prstGeom prst="rect">
            <a:avLst/>
          </a:prstGeom>
          <a:noFill/>
        </p:spPr>
        <p:txBody>
          <a:bodyPr wrap="square" lIns="0" tIns="0" rIns="0" bIns="0">
            <a:noAutofit/>
          </a:bodyPr>
          <a:lstStyle/>
          <a:p>
            <a:pPr algn="l"/>
            <a:r>
              <a:rPr sz="3200" b="1">
                <a:solidFill>
                  <a:srgbClr val="34668C"/>
                </a:solidFill>
                <a:latin typeface="Arial" panose="020B0604020202020204" pitchFamily="34" charset="0"/>
                <a:cs typeface="Arial" panose="020B0604020202020204" pitchFamily="34" charset="0"/>
              </a:rPr>
              <a:t>Are First Nations Negotiating</a:t>
            </a:r>
            <a:r>
              <a:rPr lang="en-CA" sz="3200" b="1">
                <a:solidFill>
                  <a:srgbClr val="34668C"/>
                </a:solidFill>
                <a:latin typeface="Arial" panose="020B0604020202020204" pitchFamily="34" charset="0"/>
                <a:cs typeface="Arial" panose="020B0604020202020204" pitchFamily="34" charset="0"/>
              </a:rPr>
              <a:t> </a:t>
            </a:r>
            <a:r>
              <a:rPr sz="3200" b="1">
                <a:solidFill>
                  <a:srgbClr val="34668C"/>
                </a:solidFill>
                <a:latin typeface="Arial" panose="020B0604020202020204" pitchFamily="34" charset="0"/>
                <a:cs typeface="Arial" panose="020B0604020202020204" pitchFamily="34" charset="0"/>
              </a:rPr>
              <a:t>Implementation or Making Real Decisions?</a:t>
            </a:r>
          </a:p>
        </p:txBody>
      </p:sp>
      <p:sp>
        <p:nvSpPr>
          <p:cNvPr id="7" name="TextBox 6"/>
          <p:cNvSpPr txBox="1"/>
          <p:nvPr/>
        </p:nvSpPr>
        <p:spPr>
          <a:xfrm>
            <a:off x="166977" y="1596973"/>
            <a:ext cx="7209513" cy="655955"/>
          </a:xfrm>
          <a:prstGeom prst="rect">
            <a:avLst/>
          </a:prstGeom>
          <a:noFill/>
        </p:spPr>
        <p:txBody>
          <a:bodyPr wrap="square" lIns="137156" tIns="0" rIns="0" bIns="0">
            <a:noAutofit/>
          </a:bodyPr>
          <a:lstStyle/>
          <a:p>
            <a:pPr algn="l"/>
            <a:r>
              <a:rPr sz="2400" b="0" i="1">
                <a:solidFill>
                  <a:srgbClr val="323232"/>
                </a:solidFill>
                <a:latin typeface="Arial" panose="020B0604020202020204" pitchFamily="34" charset="0"/>
                <a:cs typeface="Arial" panose="020B0604020202020204" pitchFamily="34" charset="0"/>
              </a:rPr>
              <a:t>There is a difference between being consulted on how a decision is carried out and having the authority to make the decision in the first place — and Canada's Plan only offers the former.</a:t>
            </a:r>
          </a:p>
        </p:txBody>
      </p:sp>
      <p:sp>
        <p:nvSpPr>
          <p:cNvPr id="8" name="TextBox 7"/>
          <p:cNvSpPr txBox="1"/>
          <p:nvPr/>
        </p:nvSpPr>
        <p:spPr>
          <a:xfrm>
            <a:off x="898899" y="5792974"/>
            <a:ext cx="4802597" cy="246221"/>
          </a:xfrm>
          <a:prstGeom prst="rect">
            <a:avLst/>
          </a:prstGeom>
          <a:noFill/>
        </p:spPr>
        <p:txBody>
          <a:bodyPr wrap="none" lIns="0" tIns="0" rIns="0" bIns="0">
            <a:spAutoFit/>
          </a:bodyPr>
          <a:lstStyle/>
          <a:p>
            <a:pPr algn="l"/>
            <a:r>
              <a:rPr sz="1600" b="0" i="1">
                <a:solidFill>
                  <a:srgbClr val="323232"/>
                </a:solidFill>
                <a:latin typeface="Arial" panose="020B0604020202020204" pitchFamily="34" charset="0"/>
                <a:cs typeface="Arial" panose="020B0604020202020204" pitchFamily="34" charset="0"/>
              </a:rPr>
              <a:t>The question every Chief must ask: Can we say no? </a:t>
            </a:r>
          </a:p>
        </p:txBody>
      </p:sp>
      <p:sp>
        <p:nvSpPr>
          <p:cNvPr id="9" name="TextBox 8"/>
          <p:cNvSpPr txBox="1"/>
          <p:nvPr/>
        </p:nvSpPr>
        <p:spPr>
          <a:xfrm>
            <a:off x="242515" y="3286869"/>
            <a:ext cx="6781800" cy="1710055"/>
          </a:xfrm>
          <a:prstGeom prst="rect">
            <a:avLst/>
          </a:prstGeom>
          <a:noFill/>
        </p:spPr>
        <p:txBody>
          <a:bodyPr wrap="square" lIns="0" tIns="0" rIns="0" bIns="0">
            <a:noAutofit/>
          </a:bodyPr>
          <a:lstStyle/>
          <a:p>
            <a:pPr marL="182880" indent="-182880" algn="l">
              <a:lnSpc>
                <a:spcPts val="1800"/>
              </a:lnSpc>
              <a:spcBef>
                <a:spcPts val="0"/>
              </a:spcBef>
              <a:spcAft>
                <a:spcPts val="0"/>
              </a:spcAft>
              <a:buClr>
                <a:srgbClr val="000000"/>
              </a:buClr>
              <a:buSzPct val="100000"/>
              <a:buFont typeface="Open Sans" charset="0"/>
              <a:buChar char="●"/>
            </a:pPr>
            <a:r>
              <a:rPr lang="en-CA" b="0" i="0">
                <a:solidFill>
                  <a:srgbClr val="323232"/>
                </a:solidFill>
                <a:latin typeface="Arial" panose="020B0604020202020204" pitchFamily="34" charset="0"/>
                <a:cs typeface="Arial" panose="020B0604020202020204" pitchFamily="34" charset="0"/>
              </a:rPr>
              <a:t>Loving Justice calls for </a:t>
            </a:r>
            <a:r>
              <a:rPr lang="en-CA" b="1" i="0">
                <a:solidFill>
                  <a:srgbClr val="323232"/>
                </a:solidFill>
                <a:latin typeface="Arial" panose="020B0604020202020204" pitchFamily="34" charset="0"/>
                <a:cs typeface="Arial" panose="020B0604020202020204" pitchFamily="34" charset="0"/>
              </a:rPr>
              <a:t>First Nations-led governance and oversight</a:t>
            </a:r>
            <a:r>
              <a:rPr lang="en-CA" b="0" i="0">
                <a:solidFill>
                  <a:srgbClr val="323232"/>
                </a:solidFill>
                <a:latin typeface="Arial" panose="020B0604020202020204" pitchFamily="34" charset="0"/>
                <a:cs typeface="Arial" panose="020B0604020202020204" pitchFamily="34" charset="0"/>
              </a:rPr>
              <a:t> — structural decision-making authority, not advisory participation    </a:t>
            </a:r>
          </a:p>
          <a:p>
            <a:pPr marL="182880" indent="-182880" algn="l">
              <a:lnSpc>
                <a:spcPts val="1575"/>
              </a:lnSpc>
              <a:spcBef>
                <a:spcPts val="780"/>
              </a:spcBef>
              <a:spcAft>
                <a:spcPts val="0"/>
              </a:spcAft>
              <a:buClr>
                <a:srgbClr val="000000"/>
              </a:buClr>
              <a:buSzPct val="100000"/>
              <a:buFont typeface="Open Sans" charset="0"/>
              <a:buChar char="●"/>
            </a:pPr>
            <a:r>
              <a:rPr lang="en-CA" b="0" i="0">
                <a:solidFill>
                  <a:srgbClr val="323232"/>
                </a:solidFill>
                <a:latin typeface="Arial" panose="020B0604020202020204" pitchFamily="34" charset="0"/>
                <a:cs typeface="Arial" panose="020B0604020202020204" pitchFamily="34" charset="0"/>
              </a:rPr>
              <a:t>Canada's Plan offers First Nations an </a:t>
            </a:r>
            <a:r>
              <a:rPr lang="en-CA" b="1" i="0">
                <a:solidFill>
                  <a:srgbClr val="323232"/>
                </a:solidFill>
                <a:latin typeface="Arial" panose="020B0604020202020204" pitchFamily="34" charset="0"/>
                <a:cs typeface="Arial" panose="020B0604020202020204" pitchFamily="34" charset="0"/>
              </a:rPr>
              <a:t>advisory role</a:t>
            </a:r>
            <a:r>
              <a:rPr lang="en-CA" b="0" i="0">
                <a:solidFill>
                  <a:srgbClr val="323232"/>
                </a:solidFill>
                <a:latin typeface="Arial" panose="020B0604020202020204" pitchFamily="34" charset="0"/>
                <a:cs typeface="Arial" panose="020B0604020202020204" pitchFamily="34" charset="0"/>
              </a:rPr>
              <a:t> while Canada retains control    </a:t>
            </a:r>
          </a:p>
          <a:p>
            <a:pPr marL="182880" indent="-182880" algn="l">
              <a:lnSpc>
                <a:spcPts val="1575"/>
              </a:lnSpc>
              <a:spcBef>
                <a:spcPts val="780"/>
              </a:spcBef>
              <a:spcAft>
                <a:spcPts val="0"/>
              </a:spcAft>
              <a:buClr>
                <a:srgbClr val="000000"/>
              </a:buClr>
              <a:buSzPct val="100000"/>
              <a:buFont typeface="Open Sans" charset="0"/>
              <a:buChar char="●"/>
            </a:pPr>
            <a:r>
              <a:rPr lang="en-CA" i="0">
                <a:solidFill>
                  <a:srgbClr val="323232"/>
                </a:solidFill>
                <a:latin typeface="Arial" panose="020B0604020202020204" pitchFamily="34" charset="0"/>
                <a:cs typeface="Arial" panose="020B0604020202020204" pitchFamily="34" charset="0"/>
              </a:rPr>
              <a:t>Canada plans to </a:t>
            </a:r>
            <a:r>
              <a:rPr lang="en-CA" b="1" i="0">
                <a:solidFill>
                  <a:srgbClr val="323232"/>
                </a:solidFill>
                <a:latin typeface="Arial" panose="020B0604020202020204" pitchFamily="34" charset="0"/>
                <a:cs typeface="Arial" panose="020B0604020202020204" pitchFamily="34" charset="0"/>
              </a:rPr>
              <a:t>impose its plan </a:t>
            </a:r>
            <a:r>
              <a:rPr lang="en-CA" i="0">
                <a:solidFill>
                  <a:srgbClr val="323232"/>
                </a:solidFill>
                <a:latin typeface="Arial" panose="020B0604020202020204" pitchFamily="34" charset="0"/>
                <a:cs typeface="Arial" panose="020B0604020202020204" pitchFamily="34" charset="0"/>
              </a:rPr>
              <a:t>on </a:t>
            </a:r>
            <a:r>
              <a:rPr lang="en-CA">
                <a:solidFill>
                  <a:srgbClr val="323232"/>
                </a:solidFill>
                <a:latin typeface="Arial" panose="020B0604020202020204" pitchFamily="34" charset="0"/>
                <a:cs typeface="Arial" panose="020B0604020202020204" pitchFamily="34" charset="0"/>
              </a:rPr>
              <a:t>all First Nations effective April 2027 </a:t>
            </a:r>
            <a:r>
              <a:rPr lang="en-CA" sz="1400" b="0" i="0">
                <a:solidFill>
                  <a:srgbClr val="323232"/>
                </a:solidFill>
                <a:latin typeface="Arial" panose="020B0604020202020204" pitchFamily="34" charset="0"/>
                <a:cs typeface="Arial" panose="020B0604020202020204" pitchFamily="34" charset="0"/>
              </a:rPr>
              <a:t>
 </a:t>
            </a:r>
            <a:r>
              <a:rPr lang="en-CA" i="0">
                <a:solidFill>
                  <a:srgbClr val="323232"/>
                </a:solidFill>
                <a:latin typeface="Arial" panose="020B0604020202020204" pitchFamily="34" charset="0"/>
                <a:cs typeface="Arial" panose="020B0604020202020204" pitchFamily="34" charset="0"/>
              </a:rPr>
              <a:t>Canada states its plan is a step toward self government </a:t>
            </a:r>
            <a:r>
              <a:rPr lang="en-CA" b="1" i="0">
                <a:solidFill>
                  <a:srgbClr val="323232"/>
                </a:solidFill>
                <a:latin typeface="Arial" panose="020B0604020202020204" pitchFamily="34" charset="0"/>
                <a:cs typeface="Arial" panose="020B0604020202020204" pitchFamily="34" charset="0"/>
              </a:rPr>
              <a:t>but is it really? </a:t>
            </a:r>
            <a:endParaRPr lang="en-CA" b="1" i="0">
              <a:solidFill>
                <a:srgbClr val="323232"/>
              </a:solidFill>
              <a:latin typeface="Arial" panose="020B0604020202020204" pitchFamily="34" charset="0"/>
              <a:cs typeface="Arial" panose="020B0604020202020204" pitchFamily="34" charset="0"/>
              <a:hlinkClick r:id="rId6" tooltip="Loving Justice Plan &amp; Canada’s Plan 2025 CHRT"/>
            </a:endParaRPr>
          </a:p>
        </p:txBody>
      </p:sp>
      <p:sp>
        <p:nvSpPr>
          <p:cNvPr id="11" name="Rectangle 1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26679" y="884213"/>
            <a:ext cx="11216299" cy="738664"/>
          </a:xfrm>
          <a:prstGeom prst="rect">
            <a:avLst/>
          </a:prstGeom>
          <a:noFill/>
        </p:spPr>
        <p:txBody>
          <a:bodyPr wrap="square" lIns="0" tIns="0" rIns="0" bIns="0">
            <a:spAutoFit/>
          </a:bodyPr>
          <a:lstStyle/>
          <a:p>
            <a:pPr algn="l"/>
            <a:r>
              <a:rPr lang="en-GB" sz="2400" b="0" i="1">
                <a:solidFill>
                  <a:srgbClr val="323232"/>
                </a:solidFill>
                <a:latin typeface="Arial" panose="020B0604020202020204" pitchFamily="34" charset="0"/>
                <a:cs typeface="Arial" panose="020B0604020202020204" pitchFamily="34" charset="0"/>
              </a:rPr>
              <a:t>Loving Justice was built through 105 engagement sessions: First Nations rights holders are the architects of a plan designed to serve their children.</a:t>
            </a:r>
          </a:p>
        </p:txBody>
      </p:sp>
      <p:sp>
        <p:nvSpPr>
          <p:cNvPr id="2" name="Rounded Rectangle 1"/>
          <p:cNvSpPr/>
          <p:nvPr/>
        </p:nvSpPr>
        <p:spPr>
          <a:xfrm>
            <a:off x="426690" y="304800"/>
            <a:ext cx="3501776" cy="209847"/>
          </a:xfrm>
          <a:prstGeom prst="roundRect">
            <a:avLst>
              <a:gd name="adj" fmla="val 181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ectangle 3"/>
          <p:cNvSpPr/>
          <p:nvPr/>
        </p:nvSpPr>
        <p:spPr>
          <a:xfrm>
            <a:off x="436215" y="1712862"/>
            <a:ext cx="5558879" cy="43219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9074" y="1870261"/>
            <a:ext cx="146628" cy="117303"/>
          </a:xfrm>
          <a:prstGeom prst="rect">
            <a:avLst/>
          </a:prstGeom>
        </p:spPr>
      </p:pic>
      <p:sp>
        <p:nvSpPr>
          <p:cNvPr id="6" name="Rectangle 5"/>
          <p:cNvSpPr/>
          <p:nvPr/>
        </p:nvSpPr>
        <p:spPr>
          <a:xfrm>
            <a:off x="436215" y="2145059"/>
            <a:ext cx="5537003" cy="4325433"/>
          </a:xfrm>
          <a:prstGeom prst="rect">
            <a:avLst/>
          </a:prstGeom>
          <a:solidFill>
            <a:schemeClr val="accent1">
              <a:lumMod val="20000"/>
              <a:lumOff val="8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8600" y="2321645"/>
            <a:ext cx="121887" cy="97509"/>
          </a:xfrm>
          <a:prstGeom prst="rect">
            <a:avLst/>
          </a:prstGeom>
        </p:spPr>
      </p:pic>
      <p:pic>
        <p:nvPicPr>
          <p:cNvPr id="8" name="Picture 7"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6218" y="3232842"/>
            <a:ext cx="106651" cy="94801"/>
          </a:xfrm>
          <a:prstGeom prst="rect">
            <a:avLst/>
          </a:prstGeom>
        </p:spPr>
      </p:pic>
      <p:pic>
        <p:nvPicPr>
          <p:cNvPr id="9" name="Picture 8"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9500" y="3968930"/>
            <a:ext cx="120087" cy="106744"/>
          </a:xfrm>
          <a:prstGeom prst="rect">
            <a:avLst/>
          </a:prstGeom>
        </p:spPr>
      </p:pic>
      <p:pic>
        <p:nvPicPr>
          <p:cNvPr id="10" name="Picture 9"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8582" y="4705024"/>
            <a:ext cx="121922" cy="121899"/>
          </a:xfrm>
          <a:prstGeom prst="rect">
            <a:avLst/>
          </a:prstGeom>
        </p:spPr>
      </p:pic>
      <p:sp>
        <p:nvSpPr>
          <p:cNvPr id="11" name="Rounded Rectangle 10"/>
          <p:cNvSpPr/>
          <p:nvPr/>
        </p:nvSpPr>
        <p:spPr>
          <a:xfrm>
            <a:off x="588615" y="5616640"/>
            <a:ext cx="5218065" cy="797771"/>
          </a:xfrm>
          <a:prstGeom prst="roundRect">
            <a:avLst>
              <a:gd name="adj" fmla="val 9968"/>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2" name="Picture 11" descr="image.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46233" y="5759313"/>
            <a:ext cx="157103" cy="157103"/>
          </a:xfrm>
          <a:prstGeom prst="rect">
            <a:avLst/>
          </a:prstGeom>
        </p:spPr>
      </p:pic>
      <p:sp>
        <p:nvSpPr>
          <p:cNvPr id="13" name="Rectangle 12"/>
          <p:cNvSpPr/>
          <p:nvPr/>
        </p:nvSpPr>
        <p:spPr>
          <a:xfrm>
            <a:off x="6196905" y="1712862"/>
            <a:ext cx="5558879" cy="43219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4" name="Picture 13" descr="image.png"/>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349122" y="1845141"/>
            <a:ext cx="167596" cy="167559"/>
          </a:xfrm>
          <a:prstGeom prst="rect">
            <a:avLst/>
          </a:prstGeom>
        </p:spPr>
      </p:pic>
      <p:pic>
        <p:nvPicPr>
          <p:cNvPr id="16" name="Picture 15" descr="image.png"/>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364382" y="2309457"/>
            <a:ext cx="91415" cy="121887"/>
          </a:xfrm>
          <a:prstGeom prst="rect">
            <a:avLst/>
          </a:prstGeom>
        </p:spPr>
      </p:pic>
      <p:pic>
        <p:nvPicPr>
          <p:cNvPr id="17" name="Picture 16" descr="image.png"/>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356764" y="3259057"/>
            <a:ext cx="106651" cy="121887"/>
          </a:xfrm>
          <a:prstGeom prst="rect">
            <a:avLst/>
          </a:prstGeom>
        </p:spPr>
      </p:pic>
      <p:pic>
        <p:nvPicPr>
          <p:cNvPr id="18" name="Picture 17" descr="image.png"/>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356764" y="3922402"/>
            <a:ext cx="106651" cy="121887"/>
          </a:xfrm>
          <a:prstGeom prst="rect">
            <a:avLst/>
          </a:prstGeom>
        </p:spPr>
      </p:pic>
      <p:pic>
        <p:nvPicPr>
          <p:cNvPr id="19" name="Picture 18" descr="image.png"/>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349146" y="4645826"/>
            <a:ext cx="121887" cy="121887"/>
          </a:xfrm>
          <a:prstGeom prst="rect">
            <a:avLst/>
          </a:prstGeom>
        </p:spPr>
      </p:pic>
      <p:sp>
        <p:nvSpPr>
          <p:cNvPr id="20" name="Rounded Rectangle 19"/>
          <p:cNvSpPr/>
          <p:nvPr/>
        </p:nvSpPr>
        <p:spPr>
          <a:xfrm>
            <a:off x="6349305" y="5554626"/>
            <a:ext cx="5254079" cy="878635"/>
          </a:xfrm>
          <a:prstGeom prst="roundRect">
            <a:avLst>
              <a:gd name="adj" fmla="val 5362"/>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6349305" y="5554626"/>
            <a:ext cx="50429" cy="8786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426679" y="346212"/>
            <a:ext cx="7601440" cy="492443"/>
          </a:xfrm>
          <a:prstGeom prst="rect">
            <a:avLst/>
          </a:prstGeom>
          <a:noFill/>
        </p:spPr>
        <p:txBody>
          <a:bodyPr wrap="none" lIns="0" tIns="0" rIns="0" bIns="0">
            <a:spAutoFit/>
          </a:bodyPr>
          <a:lstStyle/>
          <a:p>
            <a:pPr algn="l"/>
            <a:r>
              <a:rPr lang="en-GB" sz="3200" b="1">
                <a:solidFill>
                  <a:srgbClr val="34668C"/>
                </a:solidFill>
                <a:latin typeface="Arial" panose="020B0604020202020204" pitchFamily="34" charset="0"/>
                <a:cs typeface="Arial" panose="020B0604020202020204" pitchFamily="34" charset="0"/>
              </a:rPr>
              <a:t>What Real Decision-Making Looks Like</a:t>
            </a:r>
          </a:p>
        </p:txBody>
      </p:sp>
      <p:sp>
        <p:nvSpPr>
          <p:cNvPr id="25" name="TextBox 24"/>
          <p:cNvSpPr txBox="1"/>
          <p:nvPr/>
        </p:nvSpPr>
        <p:spPr>
          <a:xfrm>
            <a:off x="847554" y="1787574"/>
            <a:ext cx="2748573"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Loving Justice Approach</a:t>
            </a:r>
          </a:p>
        </p:txBody>
      </p:sp>
      <p:sp>
        <p:nvSpPr>
          <p:cNvPr id="26" name="TextBox 25"/>
          <p:cNvSpPr txBox="1"/>
          <p:nvPr/>
        </p:nvSpPr>
        <p:spPr>
          <a:xfrm>
            <a:off x="786685" y="2282073"/>
            <a:ext cx="4983682"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105 engagement sessions</a:t>
            </a:r>
            <a:r>
              <a:rPr lang="en-GB" sz="1600" b="0" i="0">
                <a:solidFill>
                  <a:srgbClr val="323232"/>
                </a:solidFill>
                <a:latin typeface="Arial" panose="020B0604020202020204" pitchFamily="34" charset="0"/>
                <a:cs typeface="Arial" panose="020B0604020202020204" pitchFamily="34" charset="0"/>
              </a:rPr>
              <a:t> across Canada — Elders, Knowledge Keepers, youth, and FNCFS experts directed content</a:t>
            </a:r>
            <a:endParaRPr lang="en-GB" sz="1600" b="0" i="0">
              <a:solidFill>
                <a:srgbClr val="323232"/>
              </a:solidFill>
              <a:latin typeface="Arial" panose="020B0604020202020204" pitchFamily="34" charset="0"/>
              <a:cs typeface="Arial" panose="020B0604020202020204" pitchFamily="34" charset="0"/>
              <a:hlinkClick r:id="rId14" tooltip="Update: Now available - Loving Justice National Plan ..."/>
            </a:endParaRPr>
          </a:p>
        </p:txBody>
      </p:sp>
      <p:sp>
        <p:nvSpPr>
          <p:cNvPr id="27" name="TextBox 26"/>
          <p:cNvSpPr txBox="1"/>
          <p:nvPr/>
        </p:nvSpPr>
        <p:spPr>
          <a:xfrm>
            <a:off x="786685" y="3191915"/>
            <a:ext cx="4906449"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"What We Heard" sections</a:t>
            </a:r>
            <a:r>
              <a:rPr lang="en-GB" sz="1600" b="0" i="0">
                <a:solidFill>
                  <a:srgbClr val="323232"/>
                </a:solidFill>
                <a:latin typeface="Arial" panose="020B0604020202020204" pitchFamily="34" charset="0"/>
                <a:cs typeface="Arial" panose="020B0604020202020204" pitchFamily="34" charset="0"/>
              </a:rPr>
              <a:t> embedded in the plan — rights holders' voices shape every element</a:t>
            </a:r>
            <a:endParaRPr lang="en-GB" sz="1600" b="0" i="0">
              <a:solidFill>
                <a:srgbClr val="323232"/>
              </a:solidFill>
              <a:latin typeface="Arial" panose="020B0604020202020204" pitchFamily="34" charset="0"/>
              <a:cs typeface="Arial" panose="020B0604020202020204" pitchFamily="34" charset="0"/>
              <a:hlinkClick r:id="rId14" tooltip="Update: Now available - Loving Justice National Plan ..."/>
            </a:endParaRPr>
          </a:p>
        </p:txBody>
      </p:sp>
      <p:sp>
        <p:nvSpPr>
          <p:cNvPr id="28" name="TextBox 27"/>
          <p:cNvSpPr txBox="1"/>
          <p:nvPr/>
        </p:nvSpPr>
        <p:spPr>
          <a:xfrm>
            <a:off x="786685" y="3934775"/>
            <a:ext cx="5019995"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Regional variations</a:t>
            </a:r>
            <a:r>
              <a:rPr lang="en-GB" sz="1600" b="0" i="0">
                <a:solidFill>
                  <a:srgbClr val="323232"/>
                </a:solidFill>
                <a:latin typeface="Arial" panose="020B0604020202020204" pitchFamily="34" charset="0"/>
                <a:cs typeface="Arial" panose="020B0604020202020204" pitchFamily="34" charset="0"/>
              </a:rPr>
              <a:t> designed to reflect distinct First Nations needs and cultures </a:t>
            </a:r>
            <a:endParaRPr lang="en-GB" sz="1600" b="0" i="0">
              <a:solidFill>
                <a:srgbClr val="323232"/>
              </a:solidFill>
              <a:latin typeface="Arial" panose="020B0604020202020204" pitchFamily="34" charset="0"/>
              <a:cs typeface="Arial" panose="020B0604020202020204" pitchFamily="34" charset="0"/>
              <a:hlinkClick r:id="rId14" tooltip="Update: Now available - Loving Justice National Plan ..."/>
            </a:endParaRPr>
          </a:p>
        </p:txBody>
      </p:sp>
      <p:sp>
        <p:nvSpPr>
          <p:cNvPr id="29" name="TextBox 28"/>
          <p:cNvSpPr txBox="1"/>
          <p:nvPr/>
        </p:nvSpPr>
        <p:spPr>
          <a:xfrm>
            <a:off x="786685" y="4677634"/>
            <a:ext cx="5034292"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First Nations-led governance</a:t>
            </a:r>
            <a:r>
              <a:rPr lang="en-GB" sz="1600" b="0" i="0">
                <a:solidFill>
                  <a:srgbClr val="323232"/>
                </a:solidFill>
                <a:latin typeface="Arial" panose="020B0604020202020204" pitchFamily="34" charset="0"/>
                <a:cs typeface="Arial" panose="020B0604020202020204" pitchFamily="34" charset="0"/>
              </a:rPr>
              <a:t> — structural decision-making authority, not advisory participation</a:t>
            </a:r>
            <a:endParaRPr lang="en-GB" sz="1600" b="0" i="0">
              <a:solidFill>
                <a:srgbClr val="323232"/>
              </a:solidFill>
              <a:latin typeface="Arial" panose="020B0604020202020204" pitchFamily="34" charset="0"/>
              <a:cs typeface="Arial" panose="020B0604020202020204" pitchFamily="34" charset="0"/>
              <a:hlinkClick r:id="rId15" tooltip="Loving Justice Plan &amp; Canada’s Plan 2025 CHRT"/>
            </a:endParaRPr>
          </a:p>
        </p:txBody>
      </p:sp>
      <p:sp>
        <p:nvSpPr>
          <p:cNvPr id="30" name="TextBox 29"/>
          <p:cNvSpPr txBox="1"/>
          <p:nvPr/>
        </p:nvSpPr>
        <p:spPr>
          <a:xfrm>
            <a:off x="1015131" y="5675747"/>
            <a:ext cx="4755236" cy="738664"/>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UNDRIP requires</a:t>
            </a:r>
            <a:r>
              <a:rPr lang="en-GB" sz="1600" b="1" i="0">
                <a:solidFill>
                  <a:srgbClr val="323232"/>
                </a:solidFill>
                <a:latin typeface="Arial" panose="020B0604020202020204" pitchFamily="34" charset="0"/>
                <a:cs typeface="Arial" panose="020B0604020202020204" pitchFamily="34" charset="0"/>
              </a:rPr>
              <a:t> free, prior, and informed consent</a:t>
            </a:r>
            <a:r>
              <a:rPr lang="en-GB" sz="1600" b="0" i="0">
                <a:solidFill>
                  <a:srgbClr val="323232"/>
                </a:solidFill>
                <a:latin typeface="Arial" panose="020B0604020202020204" pitchFamily="34" charset="0"/>
                <a:cs typeface="Arial" panose="020B0604020202020204" pitchFamily="34" charset="0"/>
              </a:rPr>
              <a:t> — not notification or consultation after decisions are made</a:t>
            </a:r>
          </a:p>
        </p:txBody>
      </p:sp>
      <p:sp>
        <p:nvSpPr>
          <p:cNvPr id="31" name="TextBox 30"/>
          <p:cNvSpPr txBox="1"/>
          <p:nvPr/>
        </p:nvSpPr>
        <p:spPr>
          <a:xfrm>
            <a:off x="6608101" y="1819378"/>
            <a:ext cx="2149050"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Canada's Approach</a:t>
            </a:r>
          </a:p>
        </p:txBody>
      </p:sp>
      <p:sp>
        <p:nvSpPr>
          <p:cNvPr id="32" name="TextBox 31"/>
          <p:cNvSpPr txBox="1"/>
          <p:nvPr/>
        </p:nvSpPr>
        <p:spPr>
          <a:xfrm>
            <a:off x="6547231" y="2282073"/>
            <a:ext cx="4939481" cy="738664"/>
          </a:xfrm>
          <a:prstGeom prst="rect">
            <a:avLst/>
          </a:prstGeom>
          <a:noFill/>
        </p:spPr>
        <p:txBody>
          <a:bodyPr wrap="square" lIns="0" tIns="0" rIns="0" bIns="0" anchor="t">
            <a:spAutoFit/>
          </a:bodyPr>
          <a:lstStyle/>
          <a:p>
            <a:r>
              <a:rPr lang="en-GB" sz="1600" b="1" i="0">
                <a:solidFill>
                  <a:srgbClr val="323232"/>
                </a:solidFill>
                <a:latin typeface="Arial" panose="020B0604020202020204" pitchFamily="34" charset="0"/>
                <a:cs typeface="Arial" panose="020B0604020202020204" pitchFamily="34" charset="0"/>
              </a:rPr>
              <a:t>Plans developed internally</a:t>
            </a:r>
            <a:r>
              <a:rPr lang="en-GB" sz="1600" b="0" i="0">
                <a:solidFill>
                  <a:srgbClr val="323232"/>
                </a:solidFill>
                <a:latin typeface="Arial" panose="020B0604020202020204" pitchFamily="34" charset="0"/>
                <a:cs typeface="Arial" panose="020B0604020202020204" pitchFamily="34" charset="0"/>
              </a:rPr>
              <a:t> — </a:t>
            </a:r>
            <a:r>
              <a:rPr lang="en-GB" sz="1600">
                <a:solidFill>
                  <a:srgbClr val="323232"/>
                </a:solidFill>
                <a:latin typeface="Arial" panose="020B0604020202020204" pitchFamily="34" charset="0"/>
                <a:cs typeface="Arial" panose="020B0604020202020204" pitchFamily="34" charset="0"/>
              </a:rPr>
              <a:t>No known First</a:t>
            </a:r>
            <a:r>
              <a:rPr lang="en-GB" sz="1600" b="0" i="0">
                <a:solidFill>
                  <a:srgbClr val="323232"/>
                </a:solidFill>
                <a:latin typeface="Arial" panose="020B0604020202020204" pitchFamily="34" charset="0"/>
                <a:cs typeface="Arial" panose="020B0604020202020204" pitchFamily="34" charset="0"/>
              </a:rPr>
              <a:t> Nations input </a:t>
            </a:r>
            <a:r>
              <a:rPr lang="en-GB" sz="1600">
                <a:solidFill>
                  <a:srgbClr val="323232"/>
                </a:solidFill>
                <a:latin typeface="Arial" panose="020B0604020202020204" pitchFamily="34" charset="0"/>
                <a:cs typeface="Arial" panose="020B0604020202020204" pitchFamily="34" charset="0"/>
              </a:rPr>
              <a:t>provided. No national amendment process. No known engagement with youth.</a:t>
            </a:r>
            <a:endParaRPr lang="en-GB" sz="1600" b="0" i="0">
              <a:solidFill>
                <a:srgbClr val="9F6015"/>
              </a:solidFill>
              <a:latin typeface="Arial" panose="020B0604020202020204" pitchFamily="34" charset="0"/>
              <a:ea typeface="Open Sans"/>
              <a:cs typeface="Arial" panose="020B0604020202020204" pitchFamily="34" charset="0"/>
            </a:endParaRPr>
          </a:p>
        </p:txBody>
      </p:sp>
      <p:sp>
        <p:nvSpPr>
          <p:cNvPr id="33" name="TextBox 32"/>
          <p:cNvSpPr txBox="1"/>
          <p:nvPr/>
        </p:nvSpPr>
        <p:spPr>
          <a:xfrm>
            <a:off x="6547231" y="3199864"/>
            <a:ext cx="5019102"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Eligibility, funding parameters, and governance</a:t>
            </a:r>
            <a:r>
              <a:rPr lang="en-GB" sz="1600" b="0" i="0">
                <a:solidFill>
                  <a:srgbClr val="323232"/>
                </a:solidFill>
                <a:latin typeface="Arial" panose="020B0604020202020204" pitchFamily="34" charset="0"/>
                <a:cs typeface="Arial" panose="020B0604020202020204" pitchFamily="34" charset="0"/>
              </a:rPr>
              <a:t> decided by ISC — before First Nations agreement</a:t>
            </a:r>
            <a:endParaRPr lang="en-GB" sz="1600" b="0" i="0">
              <a:solidFill>
                <a:srgbClr val="323232"/>
              </a:solidFill>
              <a:latin typeface="Arial" panose="020B0604020202020204" pitchFamily="34" charset="0"/>
              <a:cs typeface="Arial" panose="020B0604020202020204" pitchFamily="34" charset="0"/>
              <a:hlinkClick r:id="rId15" tooltip="Loving Justice Plan &amp; Canada’s Plan 2025 CHRT"/>
            </a:endParaRPr>
          </a:p>
        </p:txBody>
      </p:sp>
      <p:sp>
        <p:nvSpPr>
          <p:cNvPr id="34" name="TextBox 33"/>
          <p:cNvSpPr txBox="1"/>
          <p:nvPr/>
        </p:nvSpPr>
        <p:spPr>
          <a:xfrm>
            <a:off x="6547231" y="3902969"/>
            <a:ext cx="4893071" cy="492443"/>
          </a:xfrm>
          <a:prstGeom prst="rect">
            <a:avLst/>
          </a:prstGeom>
          <a:noFill/>
        </p:spPr>
        <p:txBody>
          <a:bodyPr wrap="non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Advisory role only</a:t>
            </a:r>
            <a:r>
              <a:rPr lang="en-GB" sz="1600" b="0" i="0">
                <a:solidFill>
                  <a:srgbClr val="323232"/>
                </a:solidFill>
                <a:latin typeface="Arial" panose="020B0604020202020204" pitchFamily="34" charset="0"/>
                <a:cs typeface="Arial" panose="020B0604020202020204" pitchFamily="34" charset="0"/>
              </a:rPr>
              <a:t> — First Nations advise; Canada </a:t>
            </a:r>
          </a:p>
          <a:p>
            <a:pPr algn="l"/>
            <a:r>
              <a:rPr lang="en-GB" sz="1600" b="0" i="0">
                <a:solidFill>
                  <a:srgbClr val="323232"/>
                </a:solidFill>
                <a:latin typeface="Arial" panose="020B0604020202020204" pitchFamily="34" charset="0"/>
                <a:cs typeface="Arial" panose="020B0604020202020204" pitchFamily="34" charset="0"/>
              </a:rPr>
              <a:t>decides</a:t>
            </a:r>
            <a:endParaRPr lang="en-GB" sz="1600" b="0" i="0">
              <a:solidFill>
                <a:srgbClr val="323232"/>
              </a:solidFill>
              <a:latin typeface="Arial" panose="020B0604020202020204" pitchFamily="34" charset="0"/>
              <a:cs typeface="Arial" panose="020B0604020202020204" pitchFamily="34" charset="0"/>
              <a:hlinkClick r:id="rId15" tooltip="Loving Justice Plan &amp; Canada’s Plan 2025 CHRT"/>
            </a:endParaRPr>
          </a:p>
        </p:txBody>
      </p:sp>
      <p:sp>
        <p:nvSpPr>
          <p:cNvPr id="35" name="TextBox 34"/>
          <p:cNvSpPr txBox="1"/>
          <p:nvPr/>
        </p:nvSpPr>
        <p:spPr>
          <a:xfrm>
            <a:off x="6547231" y="4618443"/>
            <a:ext cx="5268686" cy="492443"/>
          </a:xfrm>
          <a:prstGeom prst="rect">
            <a:avLst/>
          </a:prstGeom>
          <a:noFill/>
        </p:spPr>
        <p:txBody>
          <a:bodyPr wrap="non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No co-design process</a:t>
            </a:r>
            <a:r>
              <a:rPr lang="en-GB" sz="1600" b="0" i="0">
                <a:solidFill>
                  <a:srgbClr val="323232"/>
                </a:solidFill>
                <a:latin typeface="Arial" panose="020B0604020202020204" pitchFamily="34" charset="0"/>
                <a:cs typeface="Arial" panose="020B0604020202020204" pitchFamily="34" charset="0"/>
              </a:rPr>
              <a:t> — operational bulletin revisions </a:t>
            </a:r>
          </a:p>
          <a:p>
            <a:pPr algn="l"/>
            <a:r>
              <a:rPr lang="en-GB" sz="1600" b="0" i="0">
                <a:solidFill>
                  <a:srgbClr val="323232"/>
                </a:solidFill>
                <a:latin typeface="Arial" panose="020B0604020202020204" pitchFamily="34" charset="0"/>
                <a:cs typeface="Arial" panose="020B0604020202020204" pitchFamily="34" charset="0"/>
              </a:rPr>
              <a:t>made unilaterally by ISC</a:t>
            </a:r>
          </a:p>
        </p:txBody>
      </p:sp>
      <p:sp>
        <p:nvSpPr>
          <p:cNvPr id="36" name="TextBox 35"/>
          <p:cNvSpPr txBox="1"/>
          <p:nvPr/>
        </p:nvSpPr>
        <p:spPr>
          <a:xfrm>
            <a:off x="6524312" y="5638319"/>
            <a:ext cx="4707186" cy="738664"/>
          </a:xfrm>
          <a:prstGeom prst="rect">
            <a:avLst/>
          </a:prstGeom>
          <a:noFill/>
        </p:spPr>
        <p:txBody>
          <a:bodyPr wrap="non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Tactics: </a:t>
            </a:r>
            <a:r>
              <a:rPr lang="en-GB" sz="1600" i="0">
                <a:solidFill>
                  <a:srgbClr val="323232"/>
                </a:solidFill>
                <a:latin typeface="Arial" panose="020B0604020202020204" pitchFamily="34" charset="0"/>
                <a:cs typeface="Arial" panose="020B0604020202020204" pitchFamily="34" charset="0"/>
              </a:rPr>
              <a:t>“take it or leave it” negotiations; weaponize</a:t>
            </a:r>
          </a:p>
          <a:p>
            <a:pPr algn="l"/>
            <a:r>
              <a:rPr lang="en-GB" sz="1600" i="0">
                <a:solidFill>
                  <a:srgbClr val="323232"/>
                </a:solidFill>
                <a:latin typeface="Arial" panose="020B0604020202020204" pitchFamily="34" charset="0"/>
                <a:cs typeface="Arial" panose="020B0604020202020204" pitchFamily="34" charset="0"/>
              </a:rPr>
              <a:t>Time; pressure through funding restrictions; “divide </a:t>
            </a:r>
          </a:p>
          <a:p>
            <a:pPr algn="l"/>
            <a:r>
              <a:rPr lang="en-GB" sz="1600" i="0">
                <a:solidFill>
                  <a:srgbClr val="323232"/>
                </a:solidFill>
                <a:latin typeface="Arial" panose="020B0604020202020204" pitchFamily="34" charset="0"/>
                <a:cs typeface="Arial" panose="020B0604020202020204" pitchFamily="34" charset="0"/>
              </a:rPr>
              <a:t>&amp; conquer,” </a:t>
            </a:r>
            <a:r>
              <a:rPr lang="en-GB" sz="1600" b="1" i="0">
                <a:solidFill>
                  <a:srgbClr val="323232"/>
                </a:solidFill>
                <a:latin typeface="Arial" panose="020B0604020202020204" pitchFamily="34" charset="0"/>
                <a:cs typeface="Arial" panose="020B0604020202020204" pitchFamily="34" charset="0"/>
              </a:rPr>
              <a:t> </a:t>
            </a:r>
          </a:p>
        </p:txBody>
      </p:sp>
      <p:sp>
        <p:nvSpPr>
          <p:cNvPr id="38" name="TextBox 37"/>
          <p:cNvSpPr txBox="1"/>
          <p:nvPr/>
        </p:nvSpPr>
        <p:spPr>
          <a:xfrm>
            <a:off x="426679" y="6501691"/>
            <a:ext cx="3383671" cy="142871"/>
          </a:xfrm>
          <a:prstGeom prst="rect">
            <a:avLst/>
          </a:prstGeom>
          <a:noFill/>
        </p:spPr>
        <p:txBody>
          <a:bodyPr wrap="none" lIns="0" tIns="0" rIns="0" bIns="0">
            <a:spAutoFit/>
          </a:bodyPr>
          <a:lstStyle/>
          <a:p>
            <a:pPr algn="l"/>
            <a:r>
              <a:rPr sz="820" b="0" i="0">
                <a:solidFill>
                  <a:srgbClr val="323232"/>
                </a:solidFill>
                <a:latin typeface="Open Sans"/>
              </a:rPr>
              <a:t>National Children's Chiefs Commission | Caring Society | July 2026</a:t>
            </a:r>
          </a:p>
        </p:txBody>
      </p:sp>
      <p:sp>
        <p:nvSpPr>
          <p:cNvPr id="39" name="TextBox 38"/>
          <p:cNvSpPr txBox="1"/>
          <p:nvPr/>
        </p:nvSpPr>
        <p:spPr>
          <a:xfrm>
            <a:off x="11639556" y="6501691"/>
            <a:ext cx="125458" cy="142871"/>
          </a:xfrm>
          <a:prstGeom prst="rect">
            <a:avLst/>
          </a:prstGeom>
          <a:noFill/>
        </p:spPr>
        <p:txBody>
          <a:bodyPr wrap="none" lIns="0" tIns="0" rIns="0" bIns="0">
            <a:spAutoFit/>
          </a:bodyPr>
          <a:lstStyle/>
          <a:p>
            <a:pPr algn="l"/>
            <a:r>
              <a:rPr sz="820" b="0" i="0">
                <a:solidFill>
                  <a:srgbClr val="323232"/>
                </a:solidFill>
                <a:latin typeface="Open Sans"/>
              </a:rPr>
              <a:t>15</a:t>
            </a:r>
          </a:p>
        </p:txBody>
      </p:sp>
      <p:sp>
        <p:nvSpPr>
          <p:cNvPr id="40" name="Rectangle 39"/>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Rectangle 40"/>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57188" y="886082"/>
            <a:ext cx="10678299" cy="1107996"/>
          </a:xfrm>
          <a:prstGeom prst="rect">
            <a:avLst/>
          </a:prstGeom>
          <a:noFill/>
        </p:spPr>
        <p:txBody>
          <a:bodyPr wrap="square" lIns="0" tIns="0" rIns="0" bIns="0" anchor="t">
            <a:spAutoFit/>
          </a:bodyPr>
          <a:lstStyle/>
          <a:p>
            <a:pPr algn="l"/>
            <a:r>
              <a:rPr lang="en-GB" sz="2400" b="0" i="1">
                <a:solidFill>
                  <a:srgbClr val="323232"/>
                </a:solidFill>
                <a:latin typeface="Arial" panose="020B0604020202020204" pitchFamily="34" charset="0"/>
                <a:cs typeface="Arial" panose="020B0604020202020204" pitchFamily="34" charset="0"/>
              </a:rPr>
              <a:t>When structure, funding, eligibility, and accountability are pre-determined by Canada, First Nations are negotiating implementation details — not First Nations rights.</a:t>
            </a:r>
          </a:p>
        </p:txBody>
      </p:sp>
      <p:sp>
        <p:nvSpPr>
          <p:cNvPr id="3" name="Rectangle 2"/>
          <p:cNvSpPr/>
          <p:nvPr/>
        </p:nvSpPr>
        <p:spPr>
          <a:xfrm>
            <a:off x="457200" y="2091757"/>
            <a:ext cx="11277600" cy="9525"/>
          </a:xfrm>
          <a:prstGeom prst="rect">
            <a:avLst/>
          </a:prstGeom>
          <a:solidFill>
            <a:srgbClr val="D0B0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ounded Rectangle 3"/>
          <p:cNvSpPr/>
          <p:nvPr/>
        </p:nvSpPr>
        <p:spPr>
          <a:xfrm>
            <a:off x="1695450" y="2280848"/>
            <a:ext cx="4962525" cy="268485"/>
          </a:xfrm>
          <a:prstGeom prst="roundRect">
            <a:avLst>
              <a:gd name="adj" fmla="val 17738"/>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Rounded Rectangle 4"/>
          <p:cNvSpPr/>
          <p:nvPr/>
        </p:nvSpPr>
        <p:spPr>
          <a:xfrm>
            <a:off x="6772275" y="2296752"/>
            <a:ext cx="4962525" cy="268485"/>
          </a:xfrm>
          <a:prstGeom prst="roundRect">
            <a:avLst>
              <a:gd name="adj" fmla="val 17738"/>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8" name="Rounded Rectangle 7"/>
          <p:cNvSpPr/>
          <p:nvPr/>
        </p:nvSpPr>
        <p:spPr>
          <a:xfrm>
            <a:off x="1809750" y="2848747"/>
            <a:ext cx="4905375" cy="571500"/>
          </a:xfrm>
          <a:prstGeom prst="roundRect">
            <a:avLst>
              <a:gd name="adj" fmla="val 8333"/>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Rounded Rectangle 8"/>
          <p:cNvSpPr/>
          <p:nvPr/>
        </p:nvSpPr>
        <p:spPr>
          <a:xfrm>
            <a:off x="6829425" y="2856699"/>
            <a:ext cx="4905375" cy="571500"/>
          </a:xfrm>
          <a:prstGeom prst="roundRect">
            <a:avLst>
              <a:gd name="adj" fmla="val 8333"/>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2" name="Rounded Rectangle 11"/>
          <p:cNvSpPr/>
          <p:nvPr/>
        </p:nvSpPr>
        <p:spPr>
          <a:xfrm>
            <a:off x="1809750" y="3592072"/>
            <a:ext cx="4905375" cy="571500"/>
          </a:xfrm>
          <a:prstGeom prst="roundRect">
            <a:avLst>
              <a:gd name="adj" fmla="val 12723"/>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3" name="Rounded Rectangle 12"/>
          <p:cNvSpPr/>
          <p:nvPr/>
        </p:nvSpPr>
        <p:spPr>
          <a:xfrm>
            <a:off x="6829425" y="3576171"/>
            <a:ext cx="4905375" cy="696135"/>
          </a:xfrm>
          <a:prstGeom prst="roundRect">
            <a:avLst>
              <a:gd name="adj" fmla="val 12723"/>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5" name="Picture 14"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5622" y="3281131"/>
            <a:ext cx="109696" cy="109683"/>
          </a:xfrm>
          <a:prstGeom prst="rect">
            <a:avLst/>
          </a:prstGeom>
        </p:spPr>
      </p:pic>
      <p:sp>
        <p:nvSpPr>
          <p:cNvPr id="16" name="Rounded Rectangle 15"/>
          <p:cNvSpPr/>
          <p:nvPr/>
        </p:nvSpPr>
        <p:spPr>
          <a:xfrm>
            <a:off x="1809750" y="4408551"/>
            <a:ext cx="4905375" cy="678184"/>
          </a:xfrm>
          <a:prstGeom prst="roundRect">
            <a:avLst>
              <a:gd name="adj" fmla="val 12407"/>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7" name="Rounded Rectangle 16"/>
          <p:cNvSpPr/>
          <p:nvPr/>
        </p:nvSpPr>
        <p:spPr>
          <a:xfrm>
            <a:off x="6829425" y="4456258"/>
            <a:ext cx="4905375" cy="685978"/>
          </a:xfrm>
          <a:prstGeom prst="roundRect">
            <a:avLst>
              <a:gd name="adj" fmla="val 12407"/>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0" name="Rounded Rectangle 19"/>
          <p:cNvSpPr/>
          <p:nvPr/>
        </p:nvSpPr>
        <p:spPr>
          <a:xfrm>
            <a:off x="1809750" y="5314062"/>
            <a:ext cx="4905375" cy="633734"/>
          </a:xfrm>
          <a:prstGeom prst="roundRect">
            <a:avLst>
              <a:gd name="adj" fmla="val 12723"/>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1" name="Rounded Rectangle 20"/>
          <p:cNvSpPr/>
          <p:nvPr/>
        </p:nvSpPr>
        <p:spPr>
          <a:xfrm>
            <a:off x="6829425" y="5298160"/>
            <a:ext cx="4905375" cy="646110"/>
          </a:xfrm>
          <a:prstGeom prst="roundRect">
            <a:avLst>
              <a:gd name="adj" fmla="val 12723"/>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3" name="TextBox 22"/>
          <p:cNvSpPr txBox="1"/>
          <p:nvPr/>
        </p:nvSpPr>
        <p:spPr>
          <a:xfrm>
            <a:off x="457188" y="341960"/>
            <a:ext cx="7029168" cy="492443"/>
          </a:xfrm>
          <a:prstGeom prst="rect">
            <a:avLst/>
          </a:prstGeom>
          <a:noFill/>
        </p:spPr>
        <p:txBody>
          <a:bodyPr wrap="none" lIns="0" tIns="0" rIns="0" bIns="0" anchor="t">
            <a:spAutoFit/>
          </a:bodyPr>
          <a:lstStyle/>
          <a:p>
            <a:r>
              <a:rPr lang="en-US" sz="3200" b="1">
                <a:solidFill>
                  <a:srgbClr val="34668C"/>
                </a:solidFill>
                <a:latin typeface="Arial" panose="020B0604020202020204" pitchFamily="34" charset="0"/>
                <a:cs typeface="Arial" panose="020B0604020202020204" pitchFamily="34" charset="0"/>
              </a:rPr>
              <a:t>Is this </a:t>
            </a:r>
            <a:r>
              <a:rPr lang="en-US" sz="3200" b="1" u="sng">
                <a:solidFill>
                  <a:srgbClr val="34668C"/>
                </a:solidFill>
                <a:latin typeface="Arial" panose="020B0604020202020204" pitchFamily="34" charset="0"/>
                <a:cs typeface="Arial" panose="020B0604020202020204" pitchFamily="34" charset="0"/>
              </a:rPr>
              <a:t>really</a:t>
            </a:r>
            <a:r>
              <a:rPr lang="en-US" sz="3200" b="1">
                <a:solidFill>
                  <a:srgbClr val="34668C"/>
                </a:solidFill>
                <a:latin typeface="Arial" panose="020B0604020202020204" pitchFamily="34" charset="0"/>
                <a:cs typeface="Arial" panose="020B0604020202020204" pitchFamily="34" charset="0"/>
              </a:rPr>
              <a:t> good faith negotiation?</a:t>
            </a:r>
          </a:p>
        </p:txBody>
      </p:sp>
      <p:sp>
        <p:nvSpPr>
          <p:cNvPr id="25" name="TextBox 24"/>
          <p:cNvSpPr txBox="1"/>
          <p:nvPr/>
        </p:nvSpPr>
        <p:spPr>
          <a:xfrm>
            <a:off x="3291677" y="2209186"/>
            <a:ext cx="1769712" cy="384717"/>
          </a:xfrm>
          <a:prstGeom prst="rect">
            <a:avLst/>
          </a:prstGeom>
          <a:noFill/>
        </p:spPr>
        <p:txBody>
          <a:bodyPr wrap="none" lIns="76198" tIns="53338" rIns="76198" bIns="53338">
            <a:spAutoFit/>
          </a:bodyPr>
          <a:lstStyle/>
          <a:p>
            <a:pPr algn="ctr"/>
            <a:r>
              <a:rPr lang="en-CA" b="1" i="0">
                <a:solidFill>
                  <a:srgbClr val="323232"/>
                </a:solidFill>
                <a:latin typeface="Arial" panose="020B0604020202020204" pitchFamily="34" charset="0"/>
                <a:cs typeface="Arial" panose="020B0604020202020204" pitchFamily="34" charset="0"/>
              </a:rPr>
              <a:t>Loving Justice</a:t>
            </a:r>
          </a:p>
        </p:txBody>
      </p:sp>
      <p:sp>
        <p:nvSpPr>
          <p:cNvPr id="26" name="TextBox 25"/>
          <p:cNvSpPr txBox="1"/>
          <p:nvPr/>
        </p:nvSpPr>
        <p:spPr>
          <a:xfrm>
            <a:off x="8377811" y="2240992"/>
            <a:ext cx="1750989" cy="384717"/>
          </a:xfrm>
          <a:prstGeom prst="rect">
            <a:avLst/>
          </a:prstGeom>
          <a:noFill/>
        </p:spPr>
        <p:txBody>
          <a:bodyPr wrap="none" lIns="76198" tIns="53338" rIns="76198" bIns="53338">
            <a:spAutoFit/>
          </a:bodyPr>
          <a:lstStyle/>
          <a:p>
            <a:pPr algn="ctr"/>
            <a:r>
              <a:rPr lang="en-CA" b="1" i="0">
                <a:solidFill>
                  <a:srgbClr val="323232"/>
                </a:solidFill>
                <a:latin typeface="Arial" panose="020B0604020202020204" pitchFamily="34" charset="0"/>
                <a:cs typeface="Arial" panose="020B0604020202020204" pitchFamily="34" charset="0"/>
              </a:rPr>
              <a:t>Canada's Plan</a:t>
            </a:r>
          </a:p>
        </p:txBody>
      </p:sp>
      <p:sp>
        <p:nvSpPr>
          <p:cNvPr id="27" name="TextBox 26"/>
          <p:cNvSpPr txBox="1"/>
          <p:nvPr/>
        </p:nvSpPr>
        <p:spPr>
          <a:xfrm>
            <a:off x="721231" y="2897681"/>
            <a:ext cx="882676" cy="492443"/>
          </a:xfrm>
          <a:prstGeom prst="rect">
            <a:avLst/>
          </a:prstGeom>
          <a:noFill/>
        </p:spPr>
        <p:txBody>
          <a:bodyPr wrap="squar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Funding</a:t>
            </a:r>
          </a:p>
          <a:p>
            <a:pPr algn="l"/>
            <a:r>
              <a:rPr lang="en-CA" sz="1600" b="1" i="0">
                <a:solidFill>
                  <a:srgbClr val="323232"/>
                </a:solidFill>
                <a:latin typeface="Arial" panose="020B0604020202020204" pitchFamily="34" charset="0"/>
                <a:cs typeface="Arial" panose="020B0604020202020204" pitchFamily="34" charset="0"/>
              </a:rPr>
              <a:t>Model</a:t>
            </a:r>
          </a:p>
        </p:txBody>
      </p:sp>
      <p:sp>
        <p:nvSpPr>
          <p:cNvPr id="28" name="TextBox 27"/>
          <p:cNvSpPr txBox="1"/>
          <p:nvPr/>
        </p:nvSpPr>
        <p:spPr>
          <a:xfrm>
            <a:off x="1933526" y="2870446"/>
            <a:ext cx="4575755" cy="492443"/>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Actuals-based backstop with capacity-building funds; First Nations set the formula</a:t>
            </a:r>
            <a:endParaRPr lang="en-GB" sz="1600" b="0" i="0">
              <a:solidFill>
                <a:srgbClr val="323232"/>
              </a:solidFill>
              <a:latin typeface="Arial" panose="020B0604020202020204" pitchFamily="34" charset="0"/>
              <a:cs typeface="Arial" panose="020B0604020202020204" pitchFamily="34" charset="0"/>
              <a:hlinkClick r:id="rId4" tooltip="Loving Justice Plan &amp; Canada’s Plan 2025 CHRT"/>
            </a:endParaRPr>
          </a:p>
        </p:txBody>
      </p:sp>
      <p:sp>
        <p:nvSpPr>
          <p:cNvPr id="29" name="TextBox 28"/>
          <p:cNvSpPr txBox="1"/>
          <p:nvPr/>
        </p:nvSpPr>
        <p:spPr>
          <a:xfrm>
            <a:off x="6953076" y="2916502"/>
            <a:ext cx="4285340"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Parameters set by ISC; sustainability framing </a:t>
            </a:r>
          </a:p>
          <a:p>
            <a:pPr algn="l"/>
            <a:r>
              <a:rPr lang="en-GB" sz="1600" b="0" i="0">
                <a:solidFill>
                  <a:srgbClr val="323232"/>
                </a:solidFill>
                <a:latin typeface="Arial" panose="020B0604020202020204" pitchFamily="34" charset="0"/>
                <a:cs typeface="Arial" panose="020B0604020202020204" pitchFamily="34" charset="0"/>
              </a:rPr>
              <a:t>constrains floor</a:t>
            </a:r>
            <a:endParaRPr lang="en-GB" sz="1600" b="0" i="0">
              <a:solidFill>
                <a:srgbClr val="323232"/>
              </a:solidFill>
              <a:latin typeface="Arial" panose="020B0604020202020204" pitchFamily="34" charset="0"/>
              <a:cs typeface="Arial" panose="020B0604020202020204" pitchFamily="34" charset="0"/>
              <a:hlinkClick r:id="rId4" tooltip="Loving Justice Plan &amp; Canada’s Plan 2025 CHRT"/>
            </a:endParaRPr>
          </a:p>
        </p:txBody>
      </p:sp>
      <p:sp>
        <p:nvSpPr>
          <p:cNvPr id="30" name="TextBox 29"/>
          <p:cNvSpPr txBox="1"/>
          <p:nvPr/>
        </p:nvSpPr>
        <p:spPr>
          <a:xfrm>
            <a:off x="721143" y="3686954"/>
            <a:ext cx="942566"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Eligibility</a:t>
            </a:r>
          </a:p>
        </p:txBody>
      </p:sp>
      <p:sp>
        <p:nvSpPr>
          <p:cNvPr id="31" name="TextBox 30"/>
          <p:cNvSpPr txBox="1"/>
          <p:nvPr/>
        </p:nvSpPr>
        <p:spPr>
          <a:xfrm>
            <a:off x="1933526" y="3661464"/>
            <a:ext cx="4230325"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Needs-based, culturally appropriate, child-first </a:t>
            </a:r>
          </a:p>
          <a:p>
            <a:pPr algn="l"/>
            <a:r>
              <a:rPr lang="en-GB" sz="1600" b="0" i="0">
                <a:solidFill>
                  <a:srgbClr val="323232"/>
                </a:solidFill>
                <a:latin typeface="Arial" panose="020B0604020202020204" pitchFamily="34" charset="0"/>
                <a:cs typeface="Arial" panose="020B0604020202020204" pitchFamily="34" charset="0"/>
              </a:rPr>
              <a:t>determination</a:t>
            </a:r>
          </a:p>
        </p:txBody>
      </p:sp>
      <p:sp>
        <p:nvSpPr>
          <p:cNvPr id="32" name="TextBox 31"/>
          <p:cNvSpPr txBox="1"/>
          <p:nvPr/>
        </p:nvSpPr>
        <p:spPr>
          <a:xfrm>
            <a:off x="6953076" y="3669417"/>
            <a:ext cx="4372992"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Operational bulletin revisions issued unilaterally </a:t>
            </a:r>
          </a:p>
          <a:p>
            <a:pPr algn="l"/>
            <a:r>
              <a:rPr lang="en-GB" sz="1600" b="0" i="0">
                <a:solidFill>
                  <a:srgbClr val="323232"/>
                </a:solidFill>
                <a:latin typeface="Arial" panose="020B0604020202020204" pitchFamily="34" charset="0"/>
                <a:cs typeface="Arial" panose="020B0604020202020204" pitchFamily="34" charset="0"/>
              </a:rPr>
              <a:t>by ISC</a:t>
            </a:r>
          </a:p>
        </p:txBody>
      </p:sp>
      <p:sp>
        <p:nvSpPr>
          <p:cNvPr id="33" name="TextBox 32"/>
          <p:cNvSpPr txBox="1"/>
          <p:nvPr/>
        </p:nvSpPr>
        <p:spPr>
          <a:xfrm>
            <a:off x="458747" y="4508185"/>
            <a:ext cx="1223797"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Governance</a:t>
            </a:r>
          </a:p>
        </p:txBody>
      </p:sp>
      <p:sp>
        <p:nvSpPr>
          <p:cNvPr id="34" name="TextBox 33"/>
          <p:cNvSpPr txBox="1"/>
          <p:nvPr/>
        </p:nvSpPr>
        <p:spPr>
          <a:xfrm>
            <a:off x="1933526" y="4501786"/>
            <a:ext cx="4321696"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First Nations governance bodies with structural </a:t>
            </a:r>
          </a:p>
          <a:p>
            <a:pPr algn="l"/>
            <a:r>
              <a:rPr lang="en-GB" sz="1600" b="0" i="0">
                <a:solidFill>
                  <a:srgbClr val="323232"/>
                </a:solidFill>
                <a:latin typeface="Arial" panose="020B0604020202020204" pitchFamily="34" charset="0"/>
                <a:cs typeface="Arial" panose="020B0604020202020204" pitchFamily="34" charset="0"/>
              </a:rPr>
              <a:t>enforcement authority</a:t>
            </a:r>
            <a:endParaRPr lang="en-GB" sz="1600" b="0" i="0">
              <a:solidFill>
                <a:srgbClr val="323232"/>
              </a:solidFill>
              <a:latin typeface="Arial" panose="020B0604020202020204" pitchFamily="34" charset="0"/>
              <a:cs typeface="Arial" panose="020B0604020202020204" pitchFamily="34" charset="0"/>
              <a:hlinkClick r:id="rId4" tooltip="Loving Justice Plan &amp; Canada’s Plan 2025 CHRT"/>
            </a:endParaRPr>
          </a:p>
        </p:txBody>
      </p:sp>
      <p:sp>
        <p:nvSpPr>
          <p:cNvPr id="35" name="TextBox 34"/>
          <p:cNvSpPr txBox="1"/>
          <p:nvPr/>
        </p:nvSpPr>
        <p:spPr>
          <a:xfrm>
            <a:off x="6953076" y="4549493"/>
            <a:ext cx="4448334"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Canada retains oversight authority; First Nations </a:t>
            </a:r>
          </a:p>
          <a:p>
            <a:pPr algn="l"/>
            <a:r>
              <a:rPr lang="en-GB" sz="1600" b="0" i="0">
                <a:solidFill>
                  <a:srgbClr val="323232"/>
                </a:solidFill>
                <a:latin typeface="Arial" panose="020B0604020202020204" pitchFamily="34" charset="0"/>
                <a:cs typeface="Arial" panose="020B0604020202020204" pitchFamily="34" charset="0"/>
              </a:rPr>
              <a:t>in advisory role</a:t>
            </a:r>
            <a:endParaRPr lang="en-GB" sz="1600" b="0" i="0">
              <a:solidFill>
                <a:srgbClr val="323232"/>
              </a:solidFill>
              <a:latin typeface="Arial" panose="020B0604020202020204" pitchFamily="34" charset="0"/>
              <a:cs typeface="Arial" panose="020B0604020202020204" pitchFamily="34" charset="0"/>
              <a:hlinkClick r:id="rId4" tooltip="Loving Justice Plan &amp; Canada’s Plan 2025 CHRT"/>
            </a:endParaRPr>
          </a:p>
        </p:txBody>
      </p:sp>
      <p:sp>
        <p:nvSpPr>
          <p:cNvPr id="36" name="TextBox 35"/>
          <p:cNvSpPr txBox="1"/>
          <p:nvPr/>
        </p:nvSpPr>
        <p:spPr>
          <a:xfrm>
            <a:off x="228161" y="5408922"/>
            <a:ext cx="1413849"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Account­ability</a:t>
            </a:r>
          </a:p>
        </p:txBody>
      </p:sp>
      <p:sp>
        <p:nvSpPr>
          <p:cNvPr id="37" name="TextBox 36"/>
          <p:cNvSpPr txBox="1"/>
          <p:nvPr/>
        </p:nvSpPr>
        <p:spPr>
          <a:xfrm>
            <a:off x="1933526" y="5407285"/>
            <a:ext cx="3819956"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Binding enforcement mechanisms; failure </a:t>
            </a:r>
          </a:p>
          <a:p>
            <a:pPr algn="l"/>
            <a:r>
              <a:rPr lang="en-GB" sz="1600" b="0" i="0">
                <a:solidFill>
                  <a:srgbClr val="323232"/>
                </a:solidFill>
                <a:latin typeface="Arial" panose="020B0604020202020204" pitchFamily="34" charset="0"/>
                <a:cs typeface="Arial" panose="020B0604020202020204" pitchFamily="34" charset="0"/>
              </a:rPr>
              <a:t>escalates to Tribunal jurisdiction</a:t>
            </a:r>
          </a:p>
        </p:txBody>
      </p:sp>
      <p:sp>
        <p:nvSpPr>
          <p:cNvPr id="38" name="TextBox 37"/>
          <p:cNvSpPr txBox="1"/>
          <p:nvPr/>
        </p:nvSpPr>
        <p:spPr>
          <a:xfrm>
            <a:off x="6953076" y="5391383"/>
            <a:ext cx="4654223" cy="492443"/>
          </a:xfrm>
          <a:prstGeom prst="rect">
            <a:avLst/>
          </a:prstGeom>
          <a:noFill/>
        </p:spPr>
        <p:txBody>
          <a:bodyPr wrap="non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Advisory escalation to ISC — no binding external </a:t>
            </a:r>
          </a:p>
          <a:p>
            <a:pPr algn="l"/>
            <a:r>
              <a:rPr lang="en-GB" sz="1600" b="0" i="0">
                <a:solidFill>
                  <a:srgbClr val="323232"/>
                </a:solidFill>
                <a:latin typeface="Arial" panose="020B0604020202020204" pitchFamily="34" charset="0"/>
                <a:cs typeface="Arial" panose="020B0604020202020204" pitchFamily="34" charset="0"/>
              </a:rPr>
              <a:t>enforcement</a:t>
            </a:r>
          </a:p>
        </p:txBody>
      </p:sp>
      <p:sp>
        <p:nvSpPr>
          <p:cNvPr id="39" name="TextBox 38"/>
          <p:cNvSpPr txBox="1"/>
          <p:nvPr/>
        </p:nvSpPr>
        <p:spPr>
          <a:xfrm>
            <a:off x="457188" y="6410164"/>
            <a:ext cx="3383671" cy="142871"/>
          </a:xfrm>
          <a:prstGeom prst="rect">
            <a:avLst/>
          </a:prstGeom>
          <a:noFill/>
        </p:spPr>
        <p:txBody>
          <a:bodyPr wrap="none" lIns="0" tIns="0" rIns="0" bIns="0">
            <a:spAutoFit/>
          </a:bodyPr>
          <a:lstStyle/>
          <a:p>
            <a:pPr algn="l"/>
            <a:r>
              <a:rPr sz="820" b="0" i="0">
                <a:solidFill>
                  <a:srgbClr val="323232"/>
                </a:solidFill>
                <a:latin typeface="Open Sans"/>
              </a:rPr>
              <a:t>National Children's Chiefs Commission | Caring Society | July 2026</a:t>
            </a:r>
          </a:p>
        </p:txBody>
      </p:sp>
      <p:sp>
        <p:nvSpPr>
          <p:cNvPr id="40" name="TextBox 39"/>
          <p:cNvSpPr txBox="1"/>
          <p:nvPr/>
        </p:nvSpPr>
        <p:spPr>
          <a:xfrm>
            <a:off x="11609047" y="6410164"/>
            <a:ext cx="125458" cy="142871"/>
          </a:xfrm>
          <a:prstGeom prst="rect">
            <a:avLst/>
          </a:prstGeom>
          <a:noFill/>
        </p:spPr>
        <p:txBody>
          <a:bodyPr wrap="none" lIns="0" tIns="0" rIns="0" bIns="0">
            <a:spAutoFit/>
          </a:bodyPr>
          <a:lstStyle/>
          <a:p>
            <a:pPr algn="l"/>
            <a:r>
              <a:rPr sz="820" b="0" i="0">
                <a:solidFill>
                  <a:srgbClr val="323232"/>
                </a:solidFill>
                <a:latin typeface="Open Sans"/>
              </a:rPr>
              <a:t>16</a:t>
            </a:r>
          </a:p>
        </p:txBody>
      </p:sp>
      <p:sp>
        <p:nvSpPr>
          <p:cNvPr id="41" name="Rectangle 4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2" name="Rectangle 4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6302-EE2C-778E-7EC2-4809122EA1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407D9D-8BE4-0648-566E-50125D311BF0}"/>
              </a:ext>
            </a:extLst>
          </p:cNvPr>
          <p:cNvSpPr/>
          <p:nvPr/>
        </p:nvSpPr>
        <p:spPr>
          <a:xfrm>
            <a:off x="0" y="0"/>
            <a:ext cx="2667000"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descr="image.png">
            <a:extLst>
              <a:ext uri="{FF2B5EF4-FFF2-40B4-BE49-F238E27FC236}">
                <a16:creationId xmlns:a16="http://schemas.microsoft.com/office/drawing/2014/main" id="{4AFD9CA3-DC70-E6D5-5EFE-63D5B0E490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4787" y="1414591"/>
            <a:ext cx="304782" cy="243833"/>
          </a:xfrm>
          <a:prstGeom prst="rect">
            <a:avLst/>
          </a:prstGeom>
        </p:spPr>
      </p:pic>
      <p:sp>
        <p:nvSpPr>
          <p:cNvPr id="4" name="Rectangle 3">
            <a:extLst>
              <a:ext uri="{FF2B5EF4-FFF2-40B4-BE49-F238E27FC236}">
                <a16:creationId xmlns:a16="http://schemas.microsoft.com/office/drawing/2014/main" id="{B74A4147-1F5B-2FB4-CD5B-093CD1ED6826}"/>
              </a:ext>
            </a:extLst>
          </p:cNvPr>
          <p:cNvSpPr/>
          <p:nvPr/>
        </p:nvSpPr>
        <p:spPr>
          <a:xfrm>
            <a:off x="304800" y="2699818"/>
            <a:ext cx="457200" cy="28575"/>
          </a:xfrm>
          <a:prstGeom prst="rect">
            <a:avLst/>
          </a:prstGeom>
          <a:solidFill>
            <a:srgbClr val="E8A4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CF086A39-7E35-B8AD-CC2A-7C793224B868}"/>
              </a:ext>
            </a:extLst>
          </p:cNvPr>
          <p:cNvSpPr/>
          <p:nvPr/>
        </p:nvSpPr>
        <p:spPr>
          <a:xfrm>
            <a:off x="3048000" y="1414592"/>
            <a:ext cx="8763000" cy="1256426"/>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C9F55F8-ACCE-B628-3DB3-94094C040663}"/>
              </a:ext>
            </a:extLst>
          </p:cNvPr>
          <p:cNvSpPr/>
          <p:nvPr/>
        </p:nvSpPr>
        <p:spPr>
          <a:xfrm>
            <a:off x="3047924" y="1476062"/>
            <a:ext cx="50875" cy="1194956"/>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12A39F1B-49A1-6BD9-441B-B736B36ED998}"/>
              </a:ext>
            </a:extLst>
          </p:cNvPr>
          <p:cNvSpPr/>
          <p:nvPr/>
        </p:nvSpPr>
        <p:spPr>
          <a:xfrm>
            <a:off x="3048000" y="2800498"/>
            <a:ext cx="8763000" cy="1009795"/>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985AD47-F8AA-6EB0-10A6-755806C0F656}"/>
              </a:ext>
            </a:extLst>
          </p:cNvPr>
          <p:cNvSpPr/>
          <p:nvPr/>
        </p:nvSpPr>
        <p:spPr>
          <a:xfrm>
            <a:off x="3048000" y="2800498"/>
            <a:ext cx="50368" cy="942872"/>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5E3F621E-11B8-2316-9E83-6F78BFF6FDCB}"/>
              </a:ext>
            </a:extLst>
          </p:cNvPr>
          <p:cNvSpPr/>
          <p:nvPr/>
        </p:nvSpPr>
        <p:spPr>
          <a:xfrm>
            <a:off x="3047924" y="3913131"/>
            <a:ext cx="8763000" cy="1104439"/>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6E7FE58-3D75-D41A-FE99-42B450BF2431}"/>
              </a:ext>
            </a:extLst>
          </p:cNvPr>
          <p:cNvSpPr/>
          <p:nvPr/>
        </p:nvSpPr>
        <p:spPr>
          <a:xfrm>
            <a:off x="3047999" y="3902880"/>
            <a:ext cx="50367" cy="1104439"/>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B182F3F-8F1B-D6B9-CCED-ED1044F2D4E4}"/>
              </a:ext>
            </a:extLst>
          </p:cNvPr>
          <p:cNvSpPr txBox="1"/>
          <p:nvPr/>
        </p:nvSpPr>
        <p:spPr>
          <a:xfrm>
            <a:off x="90110" y="2122727"/>
            <a:ext cx="2462213" cy="553998"/>
          </a:xfrm>
          <a:prstGeom prst="rect">
            <a:avLst/>
          </a:prstGeom>
          <a:noFill/>
        </p:spPr>
        <p:txBody>
          <a:bodyPr wrap="none" lIns="0" tIns="0" rIns="0" bIns="0">
            <a:spAutoFit/>
          </a:bodyPr>
          <a:lstStyle/>
          <a:p>
            <a:pPr algn="l"/>
            <a:r>
              <a:rPr sz="3600" b="1">
                <a:solidFill>
                  <a:srgbClr val="34668C"/>
                </a:solidFill>
                <a:latin typeface="Arial" panose="020B0604020202020204" pitchFamily="34" charset="0"/>
                <a:cs typeface="Arial" panose="020B0604020202020204" pitchFamily="34" charset="0"/>
              </a:rPr>
              <a:t>Discussion</a:t>
            </a:r>
          </a:p>
        </p:txBody>
      </p:sp>
      <p:sp>
        <p:nvSpPr>
          <p:cNvPr id="15" name="TextBox 14">
            <a:extLst>
              <a:ext uri="{FF2B5EF4-FFF2-40B4-BE49-F238E27FC236}">
                <a16:creationId xmlns:a16="http://schemas.microsoft.com/office/drawing/2014/main" id="{FE9FFE01-F2BB-8514-9ED1-BA65A444E73D}"/>
              </a:ext>
            </a:extLst>
          </p:cNvPr>
          <p:cNvSpPr txBox="1"/>
          <p:nvPr/>
        </p:nvSpPr>
        <p:spPr>
          <a:xfrm>
            <a:off x="101600" y="2941704"/>
            <a:ext cx="2506345" cy="473075"/>
          </a:xfrm>
          <a:prstGeom prst="rect">
            <a:avLst/>
          </a:prstGeom>
          <a:noFill/>
        </p:spPr>
        <p:txBody>
          <a:bodyPr wrap="square" lIns="0" tIns="0" rIns="0" bIns="0" anchor="t">
            <a:noAutofit/>
          </a:bodyPr>
          <a:lstStyle/>
          <a:p>
            <a:r>
              <a:rPr lang="en-CA" sz="2400" b="0" i="0">
                <a:solidFill>
                  <a:srgbClr val="323232"/>
                </a:solidFill>
                <a:latin typeface="Arial" panose="020B0604020202020204" pitchFamily="34" charset="0"/>
                <a:cs typeface="Arial" panose="020B0604020202020204" pitchFamily="34" charset="0"/>
              </a:rPr>
              <a:t>Are First Nations making real decisions?</a:t>
            </a:r>
            <a:endParaRPr lang="en-US" sz="2400">
              <a:solidFill>
                <a:srgbClr val="32323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69BD54-1A67-9712-CFE7-F1F1ED93BE9F}"/>
              </a:ext>
            </a:extLst>
          </p:cNvPr>
          <p:cNvSpPr txBox="1"/>
          <p:nvPr/>
        </p:nvSpPr>
        <p:spPr>
          <a:xfrm>
            <a:off x="3276518" y="2056507"/>
            <a:ext cx="228594"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0C8B7E2C-0FC3-01CD-7A8A-EA914D4846D0}"/>
              </a:ext>
            </a:extLst>
          </p:cNvPr>
          <p:cNvSpPr txBox="1"/>
          <p:nvPr/>
        </p:nvSpPr>
        <p:spPr>
          <a:xfrm>
            <a:off x="3733706" y="1476062"/>
            <a:ext cx="8441413" cy="1538883"/>
          </a:xfrm>
          <a:prstGeom prst="rect">
            <a:avLst/>
          </a:prstGeom>
          <a:noFill/>
        </p:spPr>
        <p:txBody>
          <a:bodyPr wrap="none" lIns="0" tIns="0" rIns="0" bIns="0">
            <a:spAutoFit/>
          </a:bodyPr>
          <a:lstStyle/>
          <a:p>
            <a:pPr algn="l"/>
            <a:r>
              <a:rPr lang="en-GB" sz="2000" b="1" i="0">
                <a:solidFill>
                  <a:srgbClr val="323232"/>
                </a:solidFill>
                <a:latin typeface="Arial" panose="020B0604020202020204" pitchFamily="34" charset="0"/>
                <a:cs typeface="Arial" panose="020B0604020202020204" pitchFamily="34" charset="0"/>
              </a:rPr>
              <a:t>Design Authority</a:t>
            </a:r>
          </a:p>
          <a:p>
            <a:pPr algn="l"/>
            <a:r>
              <a:rPr lang="en-GB" sz="2000" b="0" i="0">
                <a:solidFill>
                  <a:srgbClr val="323232"/>
                </a:solidFill>
                <a:latin typeface="Arial" panose="020B0604020202020204" pitchFamily="34" charset="0"/>
                <a:cs typeface="Arial" panose="020B0604020202020204" pitchFamily="34" charset="0"/>
              </a:rPr>
              <a:t>In negotiations with Canada on child welfare or Jordan's Principle, at what </a:t>
            </a:r>
          </a:p>
          <a:p>
            <a:pPr algn="l"/>
            <a:r>
              <a:rPr lang="en-GB" sz="2000" b="0" i="0">
                <a:solidFill>
                  <a:srgbClr val="323232"/>
                </a:solidFill>
                <a:latin typeface="Arial" panose="020B0604020202020204" pitchFamily="34" charset="0"/>
                <a:cs typeface="Arial" panose="020B0604020202020204" pitchFamily="34" charset="0"/>
              </a:rPr>
              <a:t>point were your Nation's perspectives shaping the design — versus </a:t>
            </a:r>
          </a:p>
          <a:p>
            <a:pPr algn="l"/>
            <a:r>
              <a:rPr lang="en-GB" sz="2000" b="0" i="0">
                <a:solidFill>
                  <a:srgbClr val="323232"/>
                </a:solidFill>
                <a:latin typeface="Arial" panose="020B0604020202020204" pitchFamily="34" charset="0"/>
                <a:cs typeface="Arial" panose="020B0604020202020204" pitchFamily="34" charset="0"/>
              </a:rPr>
              <a:t>responding to a design already made?</a:t>
            </a:r>
          </a:p>
          <a:p>
            <a:pPr algn="l"/>
            <a:endParaRPr lang="en-CA" sz="2000" b="0" i="0">
              <a:solidFill>
                <a:srgbClr val="32323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BD2E219-3CA1-5A93-E0B9-9BA6EB108F39}"/>
              </a:ext>
            </a:extLst>
          </p:cNvPr>
          <p:cNvSpPr txBox="1"/>
          <p:nvPr/>
        </p:nvSpPr>
        <p:spPr>
          <a:xfrm>
            <a:off x="3276518" y="2896472"/>
            <a:ext cx="279038"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EA45BCD4-4A24-8038-F246-C03670960EB2}"/>
              </a:ext>
            </a:extLst>
          </p:cNvPr>
          <p:cNvSpPr txBox="1"/>
          <p:nvPr/>
        </p:nvSpPr>
        <p:spPr>
          <a:xfrm>
            <a:off x="3733706" y="2912373"/>
            <a:ext cx="8332409" cy="923330"/>
          </a:xfrm>
          <a:prstGeom prst="rect">
            <a:avLst/>
          </a:prstGeom>
          <a:noFill/>
        </p:spPr>
        <p:txBody>
          <a:bodyPr wrap="none" lIns="0" tIns="0" rIns="0" bIns="0">
            <a:spAutoFit/>
          </a:bodyPr>
          <a:lstStyle/>
          <a:p>
            <a:r>
              <a:rPr lang="en-GB" sz="2000" b="1">
                <a:solidFill>
                  <a:srgbClr val="323232"/>
                </a:solidFill>
                <a:latin typeface="Arial" panose="020B0604020202020204" pitchFamily="34" charset="0"/>
                <a:cs typeface="Arial" panose="020B0604020202020204" pitchFamily="34" charset="0"/>
              </a:rPr>
              <a:t>Jurisdiction in Practice</a:t>
            </a:r>
          </a:p>
          <a:p>
            <a:r>
              <a:rPr lang="en-GB" sz="2000">
                <a:solidFill>
                  <a:srgbClr val="323232"/>
                </a:solidFill>
                <a:latin typeface="Arial" panose="020B0604020202020204" pitchFamily="34" charset="0"/>
                <a:cs typeface="Arial" panose="020B0604020202020204" pitchFamily="34" charset="0"/>
              </a:rPr>
              <a:t>What does "First Nations jurisdiction" actually mean in practice if Canada </a:t>
            </a:r>
          </a:p>
          <a:p>
            <a:r>
              <a:rPr lang="en-GB" sz="2000">
                <a:solidFill>
                  <a:srgbClr val="323232"/>
                </a:solidFill>
                <a:latin typeface="Arial" panose="020B0604020202020204" pitchFamily="34" charset="0"/>
                <a:cs typeface="Arial" panose="020B0604020202020204" pitchFamily="34" charset="0"/>
              </a:rPr>
              <a:t>retains final authority over program parameters?</a:t>
            </a:r>
          </a:p>
        </p:txBody>
      </p:sp>
      <p:sp>
        <p:nvSpPr>
          <p:cNvPr id="22" name="TextBox 21">
            <a:extLst>
              <a:ext uri="{FF2B5EF4-FFF2-40B4-BE49-F238E27FC236}">
                <a16:creationId xmlns:a16="http://schemas.microsoft.com/office/drawing/2014/main" id="{5A37826F-9C65-BFC7-A900-C0D74FFE3265}"/>
              </a:ext>
            </a:extLst>
          </p:cNvPr>
          <p:cNvSpPr txBox="1"/>
          <p:nvPr/>
        </p:nvSpPr>
        <p:spPr>
          <a:xfrm>
            <a:off x="3276518" y="4110147"/>
            <a:ext cx="260436"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id="{9769500A-6D57-CFC7-BF22-DE5772FC88FC}"/>
              </a:ext>
            </a:extLst>
          </p:cNvPr>
          <p:cNvSpPr txBox="1"/>
          <p:nvPr/>
        </p:nvSpPr>
        <p:spPr>
          <a:xfrm>
            <a:off x="3733706" y="4009691"/>
            <a:ext cx="6923370" cy="923330"/>
          </a:xfrm>
          <a:prstGeom prst="rect">
            <a:avLst/>
          </a:prstGeom>
          <a:noFill/>
        </p:spPr>
        <p:txBody>
          <a:bodyPr wrap="none" lIns="0" tIns="0" rIns="0" bIns="0">
            <a:spAutoFit/>
          </a:bodyPr>
          <a:lstStyle/>
          <a:p>
            <a:r>
              <a:rPr lang="en-GB" sz="2000" b="1">
                <a:solidFill>
                  <a:srgbClr val="323232"/>
                </a:solidFill>
                <a:latin typeface="Arial" panose="020B0604020202020204" pitchFamily="34" charset="0"/>
                <a:cs typeface="Arial" panose="020B0604020202020204" pitchFamily="34" charset="0"/>
              </a:rPr>
              <a:t>Governance Structures</a:t>
            </a:r>
          </a:p>
          <a:p>
            <a:r>
              <a:rPr lang="en-GB" sz="2000">
                <a:solidFill>
                  <a:srgbClr val="323232"/>
                </a:solidFill>
                <a:latin typeface="Arial" panose="020B0604020202020204" pitchFamily="34" charset="0"/>
                <a:cs typeface="Arial" panose="020B0604020202020204" pitchFamily="34" charset="0"/>
              </a:rPr>
              <a:t>What governance structures would give your Nation genuine </a:t>
            </a:r>
          </a:p>
          <a:p>
            <a:r>
              <a:rPr lang="en-GB" sz="2000">
                <a:solidFill>
                  <a:srgbClr val="323232"/>
                </a:solidFill>
                <a:latin typeface="Arial" panose="020B0604020202020204" pitchFamily="34" charset="0"/>
                <a:cs typeface="Arial" panose="020B0604020202020204" pitchFamily="34" charset="0"/>
              </a:rPr>
              <a:t>decision-making power — not just a seat at the table?</a:t>
            </a:r>
          </a:p>
        </p:txBody>
      </p:sp>
      <p:sp>
        <p:nvSpPr>
          <p:cNvPr id="26" name="TextBox 25">
            <a:extLst>
              <a:ext uri="{FF2B5EF4-FFF2-40B4-BE49-F238E27FC236}">
                <a16:creationId xmlns:a16="http://schemas.microsoft.com/office/drawing/2014/main" id="{151F8A3C-BA66-4EAB-17EC-27EA88C8267B}"/>
              </a:ext>
            </a:extLst>
          </p:cNvPr>
          <p:cNvSpPr txBox="1"/>
          <p:nvPr/>
        </p:nvSpPr>
        <p:spPr>
          <a:xfrm>
            <a:off x="11832284" y="6543511"/>
            <a:ext cx="130816" cy="161920"/>
          </a:xfrm>
          <a:prstGeom prst="rect">
            <a:avLst/>
          </a:prstGeom>
          <a:noFill/>
        </p:spPr>
        <p:txBody>
          <a:bodyPr wrap="none" lIns="0" tIns="0" rIns="0" bIns="0">
            <a:spAutoFit/>
          </a:bodyPr>
          <a:lstStyle/>
          <a:p>
            <a:pPr algn="l"/>
            <a:r>
              <a:rPr sz="855" b="0" i="0">
                <a:solidFill>
                  <a:srgbClr val="323232"/>
                </a:solidFill>
                <a:latin typeface="Open Sans"/>
              </a:rPr>
              <a:t>09</a:t>
            </a:r>
          </a:p>
        </p:txBody>
      </p:sp>
      <p:sp>
        <p:nvSpPr>
          <p:cNvPr id="27" name="Rectangle 26">
            <a:extLst>
              <a:ext uri="{FF2B5EF4-FFF2-40B4-BE49-F238E27FC236}">
                <a16:creationId xmlns:a16="http://schemas.microsoft.com/office/drawing/2014/main" id="{C0587455-B893-7FF3-3DDE-088FE13B7D33}"/>
              </a:ext>
            </a:extLst>
          </p:cNvPr>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ectangle 27">
            <a:extLst>
              <a:ext uri="{FF2B5EF4-FFF2-40B4-BE49-F238E27FC236}">
                <a16:creationId xmlns:a16="http://schemas.microsoft.com/office/drawing/2014/main" id="{FC81F1E1-410A-1EEB-7E68-327BE03100B8}"/>
              </a:ext>
            </a:extLst>
          </p:cNvPr>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63121359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04946" y="5515951"/>
            <a:ext cx="8507896" cy="441870"/>
          </a:xfrm>
          <a:prstGeom prst="roundRect">
            <a:avLst>
              <a:gd name="adj" fmla="val 1293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7" name="TextBox 6"/>
          <p:cNvSpPr txBox="1"/>
          <p:nvPr/>
        </p:nvSpPr>
        <p:spPr>
          <a:xfrm>
            <a:off x="1738945" y="5494479"/>
            <a:ext cx="8810096" cy="507825"/>
          </a:xfrm>
          <a:prstGeom prst="rect">
            <a:avLst/>
          </a:prstGeom>
          <a:noFill/>
        </p:spPr>
        <p:txBody>
          <a:bodyPr wrap="none" lIns="152396" tIns="114297" rIns="152396" bIns="114297">
            <a:spAutoFit/>
          </a:bodyPr>
          <a:lstStyle/>
          <a:p>
            <a:pPr algn="l"/>
            <a:r>
              <a:rPr b="0" i="1">
                <a:solidFill>
                  <a:srgbClr val="323232"/>
                </a:solidFill>
                <a:latin typeface="Arial" panose="020B0604020202020204" pitchFamily="34" charset="0"/>
                <a:cs typeface="Arial" panose="020B0604020202020204" pitchFamily="34" charset="0"/>
              </a:rPr>
              <a:t>Who defines the future: the one who holds rights, or the one who holds the budget?</a:t>
            </a:r>
          </a:p>
        </p:txBody>
      </p:sp>
      <p:sp>
        <p:nvSpPr>
          <p:cNvPr id="5" name="TextBox 4"/>
          <p:cNvSpPr txBox="1"/>
          <p:nvPr/>
        </p:nvSpPr>
        <p:spPr>
          <a:xfrm>
            <a:off x="3534309" y="475255"/>
            <a:ext cx="4847481" cy="492443"/>
          </a:xfrm>
          <a:prstGeom prst="rect">
            <a:avLst/>
          </a:prstGeom>
          <a:noFill/>
        </p:spPr>
        <p:txBody>
          <a:bodyPr wrap="none" lIns="0" tIns="0" rIns="0" bIns="0">
            <a:spAutoFit/>
          </a:bodyPr>
          <a:lstStyle/>
          <a:p>
            <a:pPr algn="r"/>
            <a:r>
              <a:rPr sz="3200" b="1" i="0">
                <a:solidFill>
                  <a:srgbClr val="34668C"/>
                </a:solidFill>
                <a:latin typeface="Arial" panose="020B0604020202020204" pitchFamily="34" charset="0"/>
                <a:cs typeface="Arial" panose="020B0604020202020204" pitchFamily="34" charset="0"/>
              </a:rPr>
              <a:t>Who Defines the Future?</a:t>
            </a:r>
          </a:p>
        </p:txBody>
      </p:sp>
      <p:sp>
        <p:nvSpPr>
          <p:cNvPr id="6" name="TextBox 5"/>
          <p:cNvSpPr txBox="1"/>
          <p:nvPr/>
        </p:nvSpPr>
        <p:spPr>
          <a:xfrm>
            <a:off x="4952876" y="1269811"/>
            <a:ext cx="6799191" cy="1631212"/>
          </a:xfrm>
          <a:prstGeom prst="rect">
            <a:avLst/>
          </a:prstGeom>
          <a:noFill/>
        </p:spPr>
        <p:txBody>
          <a:bodyPr wrap="square" lIns="0" tIns="0" rIns="0" bIns="152396">
            <a:spAutoFit/>
          </a:bodyPr>
          <a:lstStyle/>
          <a:p>
            <a:r>
              <a:rPr lang="en-CA" sz="2400" i="1">
                <a:solidFill>
                  <a:srgbClr val="323232"/>
                </a:solidFill>
                <a:latin typeface="Arial" panose="020B0604020202020204" pitchFamily="34" charset="0"/>
                <a:cs typeface="Arial" panose="020B0604020202020204" pitchFamily="34" charset="0"/>
              </a:rPr>
              <a:t>L</a:t>
            </a:r>
            <a:r>
              <a:rPr sz="2400" i="1" err="1">
                <a:solidFill>
                  <a:srgbClr val="323232"/>
                </a:solidFill>
                <a:latin typeface="Arial" panose="020B0604020202020204" pitchFamily="34" charset="0"/>
                <a:cs typeface="Arial" panose="020B0604020202020204" pitchFamily="34" charset="0"/>
              </a:rPr>
              <a:t>ong</a:t>
            </a:r>
            <a:r>
              <a:rPr sz="2400" i="1">
                <a:solidFill>
                  <a:srgbClr val="323232"/>
                </a:solidFill>
                <a:latin typeface="Arial" panose="020B0604020202020204" pitchFamily="34" charset="0"/>
                <a:cs typeface="Arial" panose="020B0604020202020204" pitchFamily="34" charset="0"/>
              </a:rPr>
              <a:t>-term reform will shape the lives of children not yet born — which is why the question of who holds the pen matters more than any single policy provision.</a:t>
            </a:r>
          </a:p>
        </p:txBody>
      </p:sp>
      <p:sp>
        <p:nvSpPr>
          <p:cNvPr id="8" name="TextBox 7"/>
          <p:cNvSpPr txBox="1"/>
          <p:nvPr/>
        </p:nvSpPr>
        <p:spPr>
          <a:xfrm>
            <a:off x="11899850" y="6595004"/>
            <a:ext cx="139448" cy="171445"/>
          </a:xfrm>
          <a:prstGeom prst="rect">
            <a:avLst/>
          </a:prstGeom>
          <a:noFill/>
        </p:spPr>
        <p:txBody>
          <a:bodyPr wrap="none" lIns="0" tIns="0" rIns="0" bIns="0">
            <a:spAutoFit/>
          </a:bodyPr>
          <a:lstStyle/>
          <a:p>
            <a:pPr algn="l"/>
            <a:r>
              <a:rPr sz="910" b="0" i="0">
                <a:solidFill>
                  <a:srgbClr val="323232"/>
                </a:solidFill>
                <a:latin typeface="Open Sans"/>
              </a:rPr>
              <a:t>18</a:t>
            </a:r>
          </a:p>
        </p:txBody>
      </p:sp>
      <p:sp>
        <p:nvSpPr>
          <p:cNvPr id="9" name="TextBox 8"/>
          <p:cNvSpPr txBox="1"/>
          <p:nvPr/>
        </p:nvSpPr>
        <p:spPr>
          <a:xfrm>
            <a:off x="4952876" y="2855125"/>
            <a:ext cx="6857828" cy="2167260"/>
          </a:xfrm>
          <a:prstGeom prst="rect">
            <a:avLst/>
          </a:prstGeom>
          <a:noFill/>
        </p:spPr>
        <p:txBody>
          <a:bodyPr wrap="square" lIns="0" tIns="0" rIns="0" bIns="0">
            <a:spAutoFit/>
          </a:bodyPr>
          <a:lstStyle/>
          <a:p>
            <a:pPr marL="198120" indent="-198120" algn="l">
              <a:lnSpc>
                <a:spcPts val="1650"/>
              </a:lnSpc>
              <a:spcBef>
                <a:spcPts val="0"/>
              </a:spcBef>
              <a:spcAft>
                <a:spcPts val="0"/>
              </a:spcAft>
              <a:buClr>
                <a:srgbClr val="000000"/>
              </a:buClr>
              <a:buSzPct val="100000"/>
              <a:buFont typeface="Open Sans" charset="0"/>
              <a:buChar char="●"/>
            </a:pPr>
            <a:r>
              <a:rPr b="0" i="0">
                <a:solidFill>
                  <a:srgbClr val="323232"/>
                </a:solidFill>
                <a:latin typeface="Arial" panose="020B0604020202020204" pitchFamily="34" charset="0"/>
                <a:cs typeface="Arial" panose="020B0604020202020204" pitchFamily="34" charset="0"/>
              </a:rPr>
              <a:t>The Tribunal specifically ordered that any reform plan safeguard </a:t>
            </a:r>
            <a:r>
              <a:rPr b="1" i="0">
                <a:solidFill>
                  <a:srgbClr val="323232"/>
                </a:solidFill>
                <a:latin typeface="Arial" panose="020B0604020202020204" pitchFamily="34" charset="0"/>
                <a:cs typeface="Arial" panose="020B0604020202020204" pitchFamily="34" charset="0"/>
              </a:rPr>
              <a:t>"multiple generations"</a:t>
            </a:r>
            <a:r>
              <a:rPr b="0" i="0">
                <a:solidFill>
                  <a:srgbClr val="323232"/>
                </a:solidFill>
                <a:latin typeface="Arial" panose="020B0604020202020204" pitchFamily="34" charset="0"/>
                <a:cs typeface="Arial" panose="020B0604020202020204" pitchFamily="34" charset="0"/>
              </a:rPr>
              <a:t> — this is an intergenerational obligation, not a budgetary cycle </a:t>
            </a:r>
          </a:p>
          <a:p>
            <a:pPr marL="198120" indent="-198120" algn="l">
              <a:lnSpc>
                <a:spcPts val="1650"/>
              </a:lnSpc>
              <a:spcBef>
                <a:spcPts val="780"/>
              </a:spcBef>
              <a:spcAft>
                <a:spcPts val="0"/>
              </a:spcAft>
              <a:buClr>
                <a:srgbClr val="000000"/>
              </a:buClr>
              <a:buSzPct val="100000"/>
              <a:buFont typeface="Open Sans" charset="0"/>
              <a:buChar char="●"/>
            </a:pPr>
            <a:r>
              <a:rPr b="0" i="0">
                <a:solidFill>
                  <a:srgbClr val="323232"/>
                </a:solidFill>
                <a:latin typeface="Arial" panose="020B0604020202020204" pitchFamily="34" charset="0"/>
                <a:cs typeface="Arial" panose="020B0604020202020204" pitchFamily="34" charset="0"/>
              </a:rPr>
              <a:t>Loving Justice is built on the principle of </a:t>
            </a:r>
            <a:r>
              <a:rPr b="1" i="0">
                <a:solidFill>
                  <a:srgbClr val="323232"/>
                </a:solidFill>
                <a:latin typeface="Arial" panose="020B0604020202020204" pitchFamily="34" charset="0"/>
                <a:cs typeface="Arial" panose="020B0604020202020204" pitchFamily="34" charset="0"/>
              </a:rPr>
              <a:t>intergenerational equity</a:t>
            </a:r>
            <a:r>
              <a:rPr b="0" i="0">
                <a:solidFill>
                  <a:srgbClr val="323232"/>
                </a:solidFill>
                <a:latin typeface="Arial" panose="020B0604020202020204" pitchFamily="34" charset="0"/>
                <a:cs typeface="Arial" panose="020B0604020202020204" pitchFamily="34" charset="0"/>
              </a:rPr>
              <a:t>: the plan must work for future generations, not just address today's crisis </a:t>
            </a:r>
          </a:p>
          <a:p>
            <a:pPr marL="198120" indent="-198120" algn="l">
              <a:lnSpc>
                <a:spcPts val="1650"/>
              </a:lnSpc>
              <a:spcBef>
                <a:spcPts val="780"/>
              </a:spcBef>
              <a:spcAft>
                <a:spcPts val="0"/>
              </a:spcAft>
              <a:buClr>
                <a:srgbClr val="000000"/>
              </a:buClr>
              <a:buSzPct val="100000"/>
              <a:buFont typeface="Open Sans" charset="0"/>
              <a:buChar char="●"/>
            </a:pPr>
            <a:r>
              <a:rPr b="0" i="0">
                <a:solidFill>
                  <a:srgbClr val="323232"/>
                </a:solidFill>
                <a:latin typeface="Arial" panose="020B0604020202020204" pitchFamily="34" charset="0"/>
                <a:cs typeface="Arial" panose="020B0604020202020204" pitchFamily="34" charset="0"/>
              </a:rPr>
              <a:t>Canada's approach frames the problem as one of </a:t>
            </a:r>
            <a:r>
              <a:rPr b="1" i="0">
                <a:solidFill>
                  <a:srgbClr val="323232"/>
                </a:solidFill>
                <a:latin typeface="Arial" panose="020B0604020202020204" pitchFamily="34" charset="0"/>
                <a:cs typeface="Arial" panose="020B0604020202020204" pitchFamily="34" charset="0"/>
              </a:rPr>
              <a:t>program sustainability</a:t>
            </a:r>
            <a:r>
              <a:rPr b="0" i="0">
                <a:solidFill>
                  <a:srgbClr val="323232"/>
                </a:solidFill>
                <a:latin typeface="Arial" panose="020B0604020202020204" pitchFamily="34" charset="0"/>
                <a:cs typeface="Arial" panose="020B0604020202020204" pitchFamily="34" charset="0"/>
              </a:rPr>
              <a:t> — a lens that looks backward at cost trajectories, not forward at what children will need</a:t>
            </a:r>
            <a:endParaRPr b="0" i="0">
              <a:solidFill>
                <a:srgbClr val="323232"/>
              </a:solidFill>
              <a:latin typeface="Arial" panose="020B0604020202020204" pitchFamily="34" charset="0"/>
              <a:cs typeface="Arial" panose="020B0604020202020204" pitchFamily="34" charset="0"/>
              <a:hlinkClick r:id="rId4" tooltip="Loving Justice Plan &amp; Canada’s Plan 2025 CHRT"/>
            </a:endParaRPr>
          </a:p>
        </p:txBody>
      </p:sp>
      <p:sp>
        <p:nvSpPr>
          <p:cNvPr id="11" name="Rectangle 1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6" name="Picture 15">
            <a:extLst>
              <a:ext uri="{FF2B5EF4-FFF2-40B4-BE49-F238E27FC236}">
                <a16:creationId xmlns:a16="http://schemas.microsoft.com/office/drawing/2014/main" id="{2B101770-08FF-9912-895B-D28505336C96}"/>
              </a:ext>
            </a:extLst>
          </p:cNvPr>
          <p:cNvPicPr>
            <a:picLocks noChangeAspect="1"/>
          </p:cNvPicPr>
          <p:nvPr/>
        </p:nvPicPr>
        <p:blipFill>
          <a:blip r:embed="rId5"/>
          <a:srcRect l="16256" r="23193"/>
          <a:stretch>
            <a:fillRect/>
          </a:stretch>
        </p:blipFill>
        <p:spPr>
          <a:xfrm>
            <a:off x="119270" y="1269811"/>
            <a:ext cx="4618079" cy="3988005"/>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2679"/>
            <a:ext cx="11277600" cy="19050"/>
          </a:xfrm>
          <a:prstGeom prst="rect">
            <a:avLst/>
          </a:prstGeom>
          <a:solidFill>
            <a:srgbClr val="D0B08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 name="Rounded Rectangle 2"/>
          <p:cNvSpPr/>
          <p:nvPr/>
        </p:nvSpPr>
        <p:spPr>
          <a:xfrm>
            <a:off x="457200" y="1821209"/>
            <a:ext cx="4065984" cy="4427339"/>
          </a:xfrm>
          <a:prstGeom prst="roundRect">
            <a:avLst>
              <a:gd name="adj" fmla="val 187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1407616" y="4381469"/>
            <a:ext cx="2165151" cy="9525"/>
          </a:xfrm>
          <a:prstGeom prst="rect">
            <a:avLst/>
          </a:prstGeom>
          <a:solidFill>
            <a:srgbClr val="7A50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5" name="Rounded Rectangle 4"/>
          <p:cNvSpPr/>
          <p:nvPr/>
        </p:nvSpPr>
        <p:spPr>
          <a:xfrm>
            <a:off x="4751784" y="5666428"/>
            <a:ext cx="6020942" cy="743736"/>
          </a:xfrm>
          <a:prstGeom prst="roundRect">
            <a:avLst>
              <a:gd name="adj" fmla="val 14512"/>
            </a:avLst>
          </a:prstGeom>
          <a:solidFill>
            <a:srgbClr val="FFF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flipH="1">
            <a:off x="4706065" y="5666426"/>
            <a:ext cx="45719" cy="743736"/>
          </a:xfrm>
          <a:prstGeom prst="rect">
            <a:avLst/>
          </a:prstGeom>
          <a:solidFill>
            <a:srgbClr val="A63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50278" y="340899"/>
            <a:ext cx="8908657" cy="492443"/>
          </a:xfrm>
          <a:prstGeom prst="rect">
            <a:avLst/>
          </a:prstGeom>
          <a:noFill/>
        </p:spPr>
        <p:txBody>
          <a:bodyPr wrap="none" lIns="0" tIns="0" rIns="0" bIns="0">
            <a:spAutoFit/>
          </a:bodyPr>
          <a:lstStyle/>
          <a:p>
            <a:pPr algn="r"/>
            <a:r>
              <a:rPr sz="3200" b="1">
                <a:solidFill>
                  <a:srgbClr val="34668C"/>
                </a:solidFill>
                <a:latin typeface="Arial" panose="020B0604020202020204" pitchFamily="34" charset="0"/>
                <a:cs typeface="Arial" panose="020B0604020202020204" pitchFamily="34" charset="0"/>
              </a:rPr>
              <a:t>The Stakes — What Is Actually Being Decided</a:t>
            </a:r>
          </a:p>
        </p:txBody>
      </p:sp>
      <p:sp>
        <p:nvSpPr>
          <p:cNvPr id="9" name="TextBox 8"/>
          <p:cNvSpPr txBox="1"/>
          <p:nvPr/>
        </p:nvSpPr>
        <p:spPr>
          <a:xfrm>
            <a:off x="495228" y="908047"/>
            <a:ext cx="11197458" cy="738664"/>
          </a:xfrm>
          <a:prstGeom prst="rect">
            <a:avLst/>
          </a:prstGeom>
          <a:noFill/>
        </p:spPr>
        <p:txBody>
          <a:bodyPr wrap="square" lIns="129536" tIns="0" rIns="0" bIns="0" anchor="t">
            <a:spAutoFit/>
          </a:bodyPr>
          <a:lstStyle/>
          <a:p>
            <a:pPr algn="l"/>
            <a:r>
              <a:rPr sz="2400" b="0" i="1">
                <a:solidFill>
                  <a:srgbClr val="323232"/>
                </a:solidFill>
                <a:latin typeface="Arial" panose="020B0604020202020204" pitchFamily="34" charset="0"/>
                <a:cs typeface="Arial" panose="020B0604020202020204" pitchFamily="34" charset="0"/>
              </a:rPr>
              <a:t>The</a:t>
            </a:r>
            <a:r>
              <a:rPr lang="en-CA" sz="2400" b="0" i="1">
                <a:solidFill>
                  <a:srgbClr val="323232"/>
                </a:solidFill>
                <a:latin typeface="Arial" panose="020B0604020202020204" pitchFamily="34" charset="0"/>
                <a:cs typeface="Arial" panose="020B0604020202020204" pitchFamily="34" charset="0"/>
              </a:rPr>
              <a:t> </a:t>
            </a:r>
            <a:r>
              <a:rPr sz="2400" b="0" i="1">
                <a:solidFill>
                  <a:srgbClr val="323232"/>
                </a:solidFill>
                <a:latin typeface="Arial" panose="020B0604020202020204" pitchFamily="34" charset="0"/>
                <a:cs typeface="Arial" panose="020B0604020202020204" pitchFamily="34" charset="0"/>
              </a:rPr>
              <a:t>choices made </a:t>
            </a:r>
            <a:r>
              <a:rPr lang="en-CA" sz="2400" b="0" i="1">
                <a:solidFill>
                  <a:srgbClr val="323232"/>
                </a:solidFill>
                <a:latin typeface="Arial" panose="020B0604020202020204" pitchFamily="34" charset="0"/>
                <a:cs typeface="Arial" panose="020B0604020202020204" pitchFamily="34" charset="0"/>
              </a:rPr>
              <a:t>now </a:t>
            </a:r>
            <a:r>
              <a:rPr sz="2400" b="0" i="1">
                <a:solidFill>
                  <a:srgbClr val="323232"/>
                </a:solidFill>
                <a:latin typeface="Arial" panose="020B0604020202020204" pitchFamily="34" charset="0"/>
                <a:cs typeface="Arial" panose="020B0604020202020204" pitchFamily="34" charset="0"/>
              </a:rPr>
              <a:t>will determine whether future First Nations children are protected by enforceable rights or subject to Canada's periodic policy revisions.</a:t>
            </a:r>
          </a:p>
        </p:txBody>
      </p:sp>
      <p:sp>
        <p:nvSpPr>
          <p:cNvPr id="10" name="TextBox 9"/>
          <p:cNvSpPr txBox="1"/>
          <p:nvPr/>
        </p:nvSpPr>
        <p:spPr>
          <a:xfrm>
            <a:off x="1252536" y="2027682"/>
            <a:ext cx="2475037" cy="553998"/>
          </a:xfrm>
          <a:prstGeom prst="rect">
            <a:avLst/>
          </a:prstGeom>
          <a:noFill/>
        </p:spPr>
        <p:txBody>
          <a:bodyPr wrap="none" lIns="0" tIns="0" rIns="0" bIns="0">
            <a:spAutoFit/>
          </a:bodyPr>
          <a:lstStyle/>
          <a:p>
            <a:pPr algn="ctr"/>
            <a:r>
              <a:rPr b="1" i="0">
                <a:solidFill>
                  <a:srgbClr val="323232"/>
                </a:solidFill>
                <a:latin typeface="Arial" panose="020B0604020202020204" pitchFamily="34" charset="0"/>
                <a:cs typeface="Arial" panose="020B0604020202020204" pitchFamily="34" charset="0"/>
              </a:rPr>
              <a:t>First Nations Children </a:t>
            </a:r>
            <a:endParaRPr lang="en-CA" b="1" i="0">
              <a:solidFill>
                <a:srgbClr val="323232"/>
              </a:solidFill>
              <a:latin typeface="Arial" panose="020B0604020202020204" pitchFamily="34" charset="0"/>
              <a:cs typeface="Arial" panose="020B0604020202020204" pitchFamily="34" charset="0"/>
            </a:endParaRPr>
          </a:p>
          <a:p>
            <a:pPr algn="ctr"/>
            <a:r>
              <a:rPr b="1" i="0">
                <a:solidFill>
                  <a:srgbClr val="323232"/>
                </a:solidFill>
                <a:latin typeface="Arial" panose="020B0604020202020204" pitchFamily="34" charset="0"/>
                <a:cs typeface="Arial" panose="020B0604020202020204" pitchFamily="34" charset="0"/>
              </a:rPr>
              <a:t>in Foster Care</a:t>
            </a:r>
          </a:p>
        </p:txBody>
      </p:sp>
      <p:sp>
        <p:nvSpPr>
          <p:cNvPr id="11" name="TextBox 10"/>
          <p:cNvSpPr txBox="1"/>
          <p:nvPr/>
        </p:nvSpPr>
        <p:spPr>
          <a:xfrm>
            <a:off x="1468942" y="2639764"/>
            <a:ext cx="2042226" cy="863313"/>
          </a:xfrm>
          <a:prstGeom prst="rect">
            <a:avLst/>
          </a:prstGeom>
          <a:noFill/>
        </p:spPr>
        <p:txBody>
          <a:bodyPr wrap="none" lIns="0" tIns="0" rIns="0" bIns="0">
            <a:spAutoFit/>
          </a:bodyPr>
          <a:lstStyle/>
          <a:p>
            <a:pPr algn="ctr"/>
            <a:r>
              <a:rPr sz="5610" b="1" i="0">
                <a:solidFill>
                  <a:srgbClr val="34668C"/>
                </a:solidFill>
                <a:latin typeface="Arial" panose="020B0604020202020204" pitchFamily="34" charset="0"/>
                <a:cs typeface="Arial" panose="020B0604020202020204" pitchFamily="34" charset="0"/>
              </a:rPr>
              <a:t>42.5%</a:t>
            </a:r>
          </a:p>
        </p:txBody>
      </p:sp>
      <p:sp>
        <p:nvSpPr>
          <p:cNvPr id="12" name="TextBox 11"/>
          <p:cNvSpPr txBox="1"/>
          <p:nvPr/>
        </p:nvSpPr>
        <p:spPr>
          <a:xfrm>
            <a:off x="834886" y="3576170"/>
            <a:ext cx="3307743" cy="738664"/>
          </a:xfrm>
          <a:prstGeom prst="rect">
            <a:avLst/>
          </a:prstGeom>
          <a:noFill/>
        </p:spPr>
        <p:txBody>
          <a:bodyPr wrap="square" lIns="0" tIns="0" rIns="0" bIns="0">
            <a:spAutoFit/>
          </a:bodyPr>
          <a:lstStyle/>
          <a:p>
            <a:pPr algn="ctr"/>
            <a:r>
              <a:rPr sz="1600" b="0" i="0">
                <a:solidFill>
                  <a:srgbClr val="323232"/>
                </a:solidFill>
                <a:latin typeface="Arial" panose="020B0604020202020204" pitchFamily="34" charset="0"/>
                <a:cs typeface="Arial" panose="020B0604020202020204" pitchFamily="34" charset="0"/>
              </a:rPr>
              <a:t>of foster children in Canada are First Nations — despite being only </a:t>
            </a:r>
            <a:r>
              <a:rPr sz="1600" b="1" i="0">
                <a:solidFill>
                  <a:srgbClr val="323232"/>
                </a:solidFill>
                <a:latin typeface="Arial" panose="020B0604020202020204" pitchFamily="34" charset="0"/>
                <a:cs typeface="Arial" panose="020B0604020202020204" pitchFamily="34" charset="0"/>
              </a:rPr>
              <a:t>4.7% </a:t>
            </a:r>
            <a:r>
              <a:rPr sz="1600" b="0" i="0">
                <a:solidFill>
                  <a:srgbClr val="323232"/>
                </a:solidFill>
                <a:latin typeface="Arial" panose="020B0604020202020204" pitchFamily="34" charset="0"/>
                <a:cs typeface="Arial" panose="020B0604020202020204" pitchFamily="34" charset="0"/>
              </a:rPr>
              <a:t>of the child population (2021)</a:t>
            </a:r>
            <a:endParaRPr sz="1600" b="0" i="0">
              <a:solidFill>
                <a:srgbClr val="323232"/>
              </a:solidFill>
              <a:latin typeface="Arial" panose="020B0604020202020204" pitchFamily="34" charset="0"/>
              <a:cs typeface="Arial" panose="020B0604020202020204" pitchFamily="34" charset="0"/>
              <a:hlinkClick r:id="rId4" tooltip="Children &amp; Families - Assembly of First Nations"/>
            </a:endParaRPr>
          </a:p>
        </p:txBody>
      </p:sp>
      <p:sp>
        <p:nvSpPr>
          <p:cNvPr id="13" name="TextBox 12"/>
          <p:cNvSpPr txBox="1"/>
          <p:nvPr/>
        </p:nvSpPr>
        <p:spPr>
          <a:xfrm>
            <a:off x="1310916" y="4597446"/>
            <a:ext cx="496931" cy="297774"/>
          </a:xfrm>
          <a:prstGeom prst="rect">
            <a:avLst/>
          </a:prstGeom>
          <a:noFill/>
        </p:spPr>
        <p:txBody>
          <a:bodyPr wrap="none" lIns="0" tIns="0" rIns="0" bIns="0">
            <a:spAutoFit/>
          </a:bodyPr>
          <a:lstStyle/>
          <a:p>
            <a:pPr algn="ctr"/>
            <a:r>
              <a:rPr sz="1935" b="1" i="0">
                <a:solidFill>
                  <a:srgbClr val="323232"/>
                </a:solidFill>
                <a:latin typeface="Arial" panose="020B0604020202020204" pitchFamily="34" charset="0"/>
                <a:cs typeface="Arial" panose="020B0604020202020204" pitchFamily="34" charset="0"/>
              </a:rPr>
              <a:t>53%</a:t>
            </a:r>
          </a:p>
        </p:txBody>
      </p:sp>
      <p:sp>
        <p:nvSpPr>
          <p:cNvPr id="14" name="TextBox 13"/>
          <p:cNvSpPr txBox="1"/>
          <p:nvPr/>
        </p:nvSpPr>
        <p:spPr>
          <a:xfrm>
            <a:off x="687271" y="4980372"/>
            <a:ext cx="1744221" cy="1107996"/>
          </a:xfrm>
          <a:prstGeom prst="rect">
            <a:avLst/>
          </a:prstGeom>
          <a:noFill/>
        </p:spPr>
        <p:txBody>
          <a:bodyPr wrap="square" lIns="0" tIns="0" rIns="0" bIns="0">
            <a:spAutoFit/>
          </a:bodyPr>
          <a:lstStyle/>
          <a:p>
            <a:pPr algn="ctr"/>
            <a:r>
              <a:rPr b="0" i="0">
                <a:solidFill>
                  <a:srgbClr val="323232"/>
                </a:solidFill>
                <a:latin typeface="Open Sans"/>
              </a:rPr>
              <a:t>of First Nations children on-reserve live in poverty</a:t>
            </a:r>
            <a:endParaRPr b="0" i="0">
              <a:solidFill>
                <a:srgbClr val="323232"/>
              </a:solidFill>
              <a:latin typeface="Open Sans"/>
              <a:hlinkClick r:id="rId4" tooltip="Children &amp; Families - Assembly of First Nations"/>
            </a:endParaRPr>
          </a:p>
        </p:txBody>
      </p:sp>
      <p:sp>
        <p:nvSpPr>
          <p:cNvPr id="15" name="TextBox 14"/>
          <p:cNvSpPr txBox="1"/>
          <p:nvPr/>
        </p:nvSpPr>
        <p:spPr>
          <a:xfrm>
            <a:off x="3212486" y="4732615"/>
            <a:ext cx="416781" cy="290849"/>
          </a:xfrm>
          <a:prstGeom prst="rect">
            <a:avLst/>
          </a:prstGeom>
          <a:noFill/>
        </p:spPr>
        <p:txBody>
          <a:bodyPr wrap="none" lIns="0" tIns="0" rIns="0" bIns="0">
            <a:spAutoFit/>
          </a:bodyPr>
          <a:lstStyle/>
          <a:p>
            <a:pPr algn="ctr"/>
            <a:r>
              <a:rPr sz="1890" b="1" i="0">
                <a:solidFill>
                  <a:srgbClr val="323232"/>
                </a:solidFill>
                <a:latin typeface="Arial" panose="020B0604020202020204" pitchFamily="34" charset="0"/>
                <a:cs typeface="Arial" panose="020B0604020202020204" pitchFamily="34" charset="0"/>
              </a:rPr>
              <a:t>~3×</a:t>
            </a:r>
          </a:p>
        </p:txBody>
      </p:sp>
      <p:sp>
        <p:nvSpPr>
          <p:cNvPr id="16" name="TextBox 15"/>
          <p:cNvSpPr txBox="1"/>
          <p:nvPr/>
        </p:nvSpPr>
        <p:spPr>
          <a:xfrm>
            <a:off x="2634680" y="5005875"/>
            <a:ext cx="1572394" cy="492443"/>
          </a:xfrm>
          <a:prstGeom prst="rect">
            <a:avLst/>
          </a:prstGeom>
          <a:noFill/>
        </p:spPr>
        <p:txBody>
          <a:bodyPr wrap="square" lIns="0" tIns="0" rIns="0" bIns="0">
            <a:spAutoFit/>
          </a:bodyPr>
          <a:lstStyle/>
          <a:p>
            <a:pPr algn="ctr"/>
            <a:r>
              <a:rPr sz="1600" b="0" i="0">
                <a:solidFill>
                  <a:srgbClr val="323232"/>
                </a:solidFill>
                <a:latin typeface="Arial" panose="020B0604020202020204" pitchFamily="34" charset="0"/>
                <a:cs typeface="Arial" panose="020B0604020202020204" pitchFamily="34" charset="0"/>
              </a:rPr>
              <a:t>the national child poverty rate</a:t>
            </a:r>
            <a:endParaRPr sz="1600" b="0" i="0">
              <a:solidFill>
                <a:srgbClr val="323232"/>
              </a:solidFill>
              <a:latin typeface="Arial" panose="020B0604020202020204" pitchFamily="34" charset="0"/>
              <a:cs typeface="Arial" panose="020B0604020202020204" pitchFamily="34" charset="0"/>
              <a:hlinkClick r:id="rId4" tooltip="Children &amp; Families - Assembly of First Nations"/>
            </a:endParaRPr>
          </a:p>
        </p:txBody>
      </p:sp>
      <p:sp>
        <p:nvSpPr>
          <p:cNvPr id="17" name="TextBox 16"/>
          <p:cNvSpPr txBox="1"/>
          <p:nvPr/>
        </p:nvSpPr>
        <p:spPr>
          <a:xfrm>
            <a:off x="4841103" y="5750000"/>
            <a:ext cx="6066661" cy="553998"/>
          </a:xfrm>
          <a:prstGeom prst="rect">
            <a:avLst/>
          </a:prstGeom>
          <a:noFill/>
        </p:spPr>
        <p:txBody>
          <a:bodyPr wrap="none" lIns="0" tIns="0" rIns="0" bIns="0">
            <a:spAutoFit/>
          </a:bodyPr>
          <a:lstStyle/>
          <a:p>
            <a:pPr algn="l"/>
            <a:r>
              <a:rPr b="0" i="1">
                <a:solidFill>
                  <a:srgbClr val="323232"/>
                </a:solidFill>
                <a:latin typeface="Open Sans"/>
              </a:rPr>
              <a:t>Who defines </a:t>
            </a:r>
            <a:r>
              <a:rPr lang="en-CA" i="1">
                <a:solidFill>
                  <a:srgbClr val="323232"/>
                </a:solidFill>
                <a:latin typeface="Open Sans"/>
              </a:rPr>
              <a:t>our children’s future</a:t>
            </a:r>
            <a:r>
              <a:rPr b="0" i="1">
                <a:solidFill>
                  <a:srgbClr val="323232"/>
                </a:solidFill>
                <a:latin typeface="Open Sans"/>
              </a:rPr>
              <a:t>: the one who holds rights, </a:t>
            </a:r>
            <a:endParaRPr lang="en-CA" b="0" i="1">
              <a:solidFill>
                <a:srgbClr val="323232"/>
              </a:solidFill>
              <a:latin typeface="Open Sans"/>
            </a:endParaRPr>
          </a:p>
          <a:p>
            <a:pPr algn="l"/>
            <a:r>
              <a:rPr b="0" i="1">
                <a:solidFill>
                  <a:srgbClr val="323232"/>
                </a:solidFill>
                <a:latin typeface="Open Sans"/>
              </a:rPr>
              <a:t>or the one who holds the budget?</a:t>
            </a:r>
          </a:p>
        </p:txBody>
      </p:sp>
      <p:sp>
        <p:nvSpPr>
          <p:cNvPr id="18" name="TextBox 17"/>
          <p:cNvSpPr txBox="1"/>
          <p:nvPr/>
        </p:nvSpPr>
        <p:spPr>
          <a:xfrm>
            <a:off x="457188" y="6410164"/>
            <a:ext cx="3383671" cy="142871"/>
          </a:xfrm>
          <a:prstGeom prst="rect">
            <a:avLst/>
          </a:prstGeom>
          <a:noFill/>
        </p:spPr>
        <p:txBody>
          <a:bodyPr wrap="none" lIns="0" tIns="0" rIns="0" bIns="0">
            <a:spAutoFit/>
          </a:bodyPr>
          <a:lstStyle/>
          <a:p>
            <a:pPr algn="l"/>
            <a:r>
              <a:rPr sz="820" b="0" i="0">
                <a:solidFill>
                  <a:srgbClr val="323232"/>
                </a:solidFill>
                <a:latin typeface="Open Sans"/>
              </a:rPr>
              <a:t>National Children's Chiefs Commission | Caring Society | July 2026</a:t>
            </a:r>
          </a:p>
        </p:txBody>
      </p:sp>
      <p:sp>
        <p:nvSpPr>
          <p:cNvPr id="19" name="TextBox 18"/>
          <p:cNvSpPr txBox="1"/>
          <p:nvPr/>
        </p:nvSpPr>
        <p:spPr>
          <a:xfrm>
            <a:off x="11386257" y="6410164"/>
            <a:ext cx="330219" cy="126060"/>
          </a:xfrm>
          <a:prstGeom prst="rect">
            <a:avLst/>
          </a:prstGeom>
          <a:noFill/>
        </p:spPr>
        <p:txBody>
          <a:bodyPr wrap="none" lIns="0" tIns="0" rIns="0" bIns="0">
            <a:spAutoFit/>
          </a:bodyPr>
          <a:lstStyle/>
          <a:p>
            <a:pPr algn="l"/>
            <a:r>
              <a:rPr sz="820" b="0" i="0">
                <a:solidFill>
                  <a:srgbClr val="323232"/>
                </a:solidFill>
                <a:latin typeface="Open Sans"/>
              </a:rPr>
              <a:t>19 / </a:t>
            </a:r>
            <a:r>
              <a:rPr lang="en-CA" sz="820" b="0" i="0">
                <a:solidFill>
                  <a:srgbClr val="323232"/>
                </a:solidFill>
                <a:latin typeface="Open Sans"/>
              </a:rPr>
              <a:t>31</a:t>
            </a:r>
            <a:endParaRPr sz="820" b="0" i="0">
              <a:solidFill>
                <a:srgbClr val="876C51"/>
              </a:solidFill>
              <a:latin typeface="Open Sans"/>
            </a:endParaRPr>
          </a:p>
        </p:txBody>
      </p:sp>
      <p:sp>
        <p:nvSpPr>
          <p:cNvPr id="20" name="TextBox 19"/>
          <p:cNvSpPr txBox="1"/>
          <p:nvPr/>
        </p:nvSpPr>
        <p:spPr>
          <a:xfrm>
            <a:off x="4751705" y="1914028"/>
            <a:ext cx="7279005" cy="2850515"/>
          </a:xfrm>
          <a:prstGeom prst="rect">
            <a:avLst/>
          </a:prstGeom>
          <a:noFill/>
        </p:spPr>
        <p:txBody>
          <a:bodyPr wrap="square" lIns="0" tIns="0" rIns="0" bIns="0">
            <a:noAutofit/>
          </a:bodyPr>
          <a:lstStyle/>
          <a:p>
            <a:pPr marL="182880" indent="-182880" algn="l">
              <a:lnSpc>
                <a:spcPts val="1800"/>
              </a:lnSpc>
              <a:spcAft>
                <a:spcPts val="600"/>
              </a:spcAft>
              <a:buClr>
                <a:srgbClr val="000000"/>
              </a:buClr>
              <a:buSzPct val="100000"/>
              <a:buFont typeface="Open Sans" charset="0"/>
              <a:buChar char="●"/>
            </a:pPr>
            <a:r>
              <a:rPr b="0" i="0">
                <a:solidFill>
                  <a:srgbClr val="323232"/>
                </a:solidFill>
                <a:latin typeface="Arial" panose="020B0604020202020204" pitchFamily="34" charset="0"/>
                <a:cs typeface="Arial" panose="020B0604020202020204" pitchFamily="34" charset="0"/>
              </a:rPr>
              <a:t>First Nations children represent </a:t>
            </a:r>
            <a:r>
              <a:rPr b="1" i="0">
                <a:solidFill>
                  <a:srgbClr val="323232"/>
                </a:solidFill>
                <a:latin typeface="Arial" panose="020B0604020202020204" pitchFamily="34" charset="0"/>
                <a:cs typeface="Arial" panose="020B0604020202020204" pitchFamily="34" charset="0"/>
              </a:rPr>
              <a:t>42.5% of foster children</a:t>
            </a:r>
            <a:r>
              <a:rPr b="0" i="0">
                <a:solidFill>
                  <a:srgbClr val="323232"/>
                </a:solidFill>
                <a:latin typeface="Arial" panose="020B0604020202020204" pitchFamily="34" charset="0"/>
                <a:cs typeface="Arial" panose="020B0604020202020204" pitchFamily="34" charset="0"/>
              </a:rPr>
              <a:t> in Canada in 2021, despite comprising only 4.7% of the child population aged 14 and under.</a:t>
            </a:r>
            <a:endParaRPr lang="en-CA" b="0" i="0">
              <a:solidFill>
                <a:srgbClr val="323232"/>
              </a:solidFill>
              <a:latin typeface="Arial" panose="020B0604020202020204" pitchFamily="34" charset="0"/>
              <a:cs typeface="Arial" panose="020B0604020202020204" pitchFamily="34" charset="0"/>
            </a:endParaRPr>
          </a:p>
          <a:p>
            <a:pPr marL="182880" indent="-182880">
              <a:lnSpc>
                <a:spcPts val="1800"/>
              </a:lnSpc>
              <a:spcAft>
                <a:spcPts val="600"/>
              </a:spcAft>
              <a:buClr>
                <a:srgbClr val="000000"/>
              </a:buClr>
              <a:buSzPct val="100000"/>
              <a:buFont typeface="Open Sans" charset="0"/>
              <a:buChar char="●"/>
            </a:pPr>
            <a:r>
              <a:rPr lang="en-CA">
                <a:solidFill>
                  <a:srgbClr val="323232"/>
                </a:solidFill>
                <a:latin typeface="Arial" panose="020B0604020202020204" pitchFamily="34" charset="0"/>
                <a:cs typeface="Arial" panose="020B0604020202020204" pitchFamily="34" charset="0"/>
              </a:rPr>
              <a:t>In the 2021 Census, First Nations children were counted as foster children at </a:t>
            </a:r>
            <a:r>
              <a:rPr lang="en-CA" b="1">
                <a:solidFill>
                  <a:srgbClr val="323232"/>
                </a:solidFill>
                <a:latin typeface="Arial" panose="020B0604020202020204" pitchFamily="34" charset="0"/>
                <a:cs typeface="Arial" panose="020B0604020202020204" pitchFamily="34" charset="0"/>
              </a:rPr>
              <a:t>41.8 per 1,000</a:t>
            </a:r>
            <a:r>
              <a:rPr lang="en-CA">
                <a:solidFill>
                  <a:srgbClr val="323232"/>
                </a:solidFill>
                <a:latin typeface="Arial" panose="020B0604020202020204" pitchFamily="34" charset="0"/>
                <a:cs typeface="Arial" panose="020B0604020202020204" pitchFamily="34" charset="0"/>
              </a:rPr>
              <a:t> — about </a:t>
            </a:r>
            <a:r>
              <a:rPr lang="en-CA" b="1">
                <a:solidFill>
                  <a:srgbClr val="323232"/>
                </a:solidFill>
                <a:latin typeface="Arial" panose="020B0604020202020204" pitchFamily="34" charset="0"/>
                <a:cs typeface="Arial" panose="020B0604020202020204" pitchFamily="34" charset="0"/>
              </a:rPr>
              <a:t>18 times</a:t>
            </a:r>
            <a:r>
              <a:rPr lang="en-CA">
                <a:solidFill>
                  <a:srgbClr val="323232"/>
                </a:solidFill>
                <a:latin typeface="Arial" panose="020B0604020202020204" pitchFamily="34" charset="0"/>
                <a:cs typeface="Arial" panose="020B0604020202020204" pitchFamily="34" charset="0"/>
              </a:rPr>
              <a:t> the non-Indigenous rate (2.3), and nearly twice as high off reserve (</a:t>
            </a:r>
            <a:r>
              <a:rPr lang="en-CA" b="1">
                <a:solidFill>
                  <a:srgbClr val="323232"/>
                </a:solidFill>
                <a:latin typeface="Arial" panose="020B0604020202020204" pitchFamily="34" charset="0"/>
                <a:cs typeface="Arial" panose="020B0604020202020204" pitchFamily="34" charset="0"/>
              </a:rPr>
              <a:t>49.9</a:t>
            </a:r>
            <a:r>
              <a:rPr lang="en-CA">
                <a:solidFill>
                  <a:srgbClr val="323232"/>
                </a:solidFill>
                <a:latin typeface="Arial" panose="020B0604020202020204" pitchFamily="34" charset="0"/>
                <a:cs typeface="Arial" panose="020B0604020202020204" pitchFamily="34" charset="0"/>
              </a:rPr>
              <a:t>) as on reserve (</a:t>
            </a:r>
            <a:r>
              <a:rPr lang="en-CA" b="1">
                <a:solidFill>
                  <a:srgbClr val="323232"/>
                </a:solidFill>
                <a:latin typeface="Arial" panose="020B0604020202020204" pitchFamily="34" charset="0"/>
                <a:cs typeface="Arial" panose="020B0604020202020204" pitchFamily="34" charset="0"/>
              </a:rPr>
              <a:t>24.6</a:t>
            </a:r>
            <a:r>
              <a:rPr lang="en-CA">
                <a:solidFill>
                  <a:srgbClr val="323232"/>
                </a:solidFill>
                <a:latin typeface="Arial" panose="020B0604020202020204" pitchFamily="34" charset="0"/>
                <a:cs typeface="Arial" panose="020B0604020202020204" pitchFamily="34" charset="0"/>
              </a:rPr>
              <a:t>).</a:t>
            </a:r>
          </a:p>
          <a:p>
            <a:pPr marL="182880" indent="-182880" algn="l">
              <a:lnSpc>
                <a:spcPts val="1800"/>
              </a:lnSpc>
              <a:spcAft>
                <a:spcPts val="600"/>
              </a:spcAft>
              <a:buClr>
                <a:srgbClr val="000000"/>
              </a:buClr>
              <a:buSzPct val="100000"/>
              <a:buFont typeface="Open Sans" charset="0"/>
              <a:buChar char="●"/>
            </a:pPr>
            <a:r>
              <a:rPr b="0" i="0">
                <a:solidFill>
                  <a:srgbClr val="323232"/>
                </a:solidFill>
                <a:latin typeface="Arial" panose="020B0604020202020204" pitchFamily="34" charset="0"/>
                <a:cs typeface="Arial" panose="020B0604020202020204" pitchFamily="34" charset="0"/>
              </a:rPr>
              <a:t>Over half (</a:t>
            </a:r>
            <a:r>
              <a:rPr b="1" i="0">
                <a:solidFill>
                  <a:srgbClr val="323232"/>
                </a:solidFill>
                <a:latin typeface="Arial" panose="020B0604020202020204" pitchFamily="34" charset="0"/>
                <a:cs typeface="Arial" panose="020B0604020202020204" pitchFamily="34" charset="0"/>
              </a:rPr>
              <a:t>53%</a:t>
            </a:r>
            <a:r>
              <a:rPr b="0" i="0">
                <a:solidFill>
                  <a:srgbClr val="323232"/>
                </a:solidFill>
                <a:latin typeface="Arial" panose="020B0604020202020204" pitchFamily="34" charset="0"/>
                <a:cs typeface="Arial" panose="020B0604020202020204" pitchFamily="34" charset="0"/>
              </a:rPr>
              <a:t>) of First Nations children on-reserve live in poverty — roughly </a:t>
            </a:r>
            <a:r>
              <a:rPr b="1" i="0">
                <a:solidFill>
                  <a:srgbClr val="323232"/>
                </a:solidFill>
                <a:latin typeface="Arial" panose="020B0604020202020204" pitchFamily="34" charset="0"/>
                <a:cs typeface="Arial" panose="020B0604020202020204" pitchFamily="34" charset="0"/>
              </a:rPr>
              <a:t>three times</a:t>
            </a:r>
            <a:r>
              <a:rPr b="0" i="0">
                <a:solidFill>
                  <a:srgbClr val="323232"/>
                </a:solidFill>
                <a:latin typeface="Arial" panose="020B0604020202020204" pitchFamily="34" charset="0"/>
                <a:cs typeface="Arial" panose="020B0604020202020204" pitchFamily="34" charset="0"/>
              </a:rPr>
              <a:t> the national rate.</a:t>
            </a:r>
          </a:p>
          <a:p>
            <a:pPr marL="182880" indent="-182880" algn="l">
              <a:lnSpc>
                <a:spcPts val="1800"/>
              </a:lnSpc>
              <a:spcAft>
                <a:spcPts val="600"/>
              </a:spcAft>
              <a:buClr>
                <a:srgbClr val="000000"/>
              </a:buClr>
              <a:buSzPct val="100000"/>
              <a:buFont typeface="Open Sans" charset="0"/>
              <a:buChar char="●"/>
            </a:pPr>
            <a:r>
              <a:rPr b="0" i="0">
                <a:solidFill>
                  <a:srgbClr val="323232"/>
                </a:solidFill>
                <a:latin typeface="Arial" panose="020B0604020202020204" pitchFamily="34" charset="0"/>
                <a:cs typeface="Arial" panose="020B0604020202020204" pitchFamily="34" charset="0"/>
              </a:rPr>
              <a:t>These numbers are the result of decades of program-defined responses to rights — a future defined by rights-first standards would look categorically different.</a:t>
            </a:r>
            <a:endParaRPr lang="en-CA" b="0" i="0">
              <a:solidFill>
                <a:srgbClr val="323232"/>
              </a:solidFill>
              <a:latin typeface="Arial" panose="020B0604020202020204" pitchFamily="34" charset="0"/>
              <a:cs typeface="Arial" panose="020B0604020202020204" pitchFamily="34" charset="0"/>
            </a:endParaRPr>
          </a:p>
          <a:p>
            <a:pPr marL="182880" indent="-182880">
              <a:lnSpc>
                <a:spcPts val="1800"/>
              </a:lnSpc>
              <a:spcAft>
                <a:spcPts val="600"/>
              </a:spcAft>
              <a:buClr>
                <a:srgbClr val="000000"/>
              </a:buClr>
              <a:buSzPct val="100000"/>
              <a:buFont typeface="Open Sans" charset="0"/>
              <a:buChar char="●"/>
            </a:pPr>
            <a:r>
              <a:rPr lang="en-GB">
                <a:solidFill>
                  <a:srgbClr val="323232"/>
                </a:solidFill>
                <a:latin typeface="Arial" panose="020B0604020202020204" pitchFamily="34" charset="0"/>
                <a:cs typeface="Arial" panose="020B0604020202020204" pitchFamily="34" charset="0"/>
              </a:rPr>
              <a:t>The Tribunal's order is </a:t>
            </a:r>
            <a:r>
              <a:rPr lang="en-GB" b="1">
                <a:solidFill>
                  <a:srgbClr val="323232"/>
                </a:solidFill>
                <a:latin typeface="Arial" panose="020B0604020202020204" pitchFamily="34" charset="0"/>
                <a:cs typeface="Arial" panose="020B0604020202020204" pitchFamily="34" charset="0"/>
              </a:rPr>
              <a:t>"treated the same as an injunction"</a:t>
            </a:r>
            <a:r>
              <a:rPr lang="en-GB">
                <a:solidFill>
                  <a:srgbClr val="323232"/>
                </a:solidFill>
                <a:latin typeface="Arial" panose="020B0604020202020204" pitchFamily="34" charset="0"/>
                <a:cs typeface="Arial" panose="020B0604020202020204" pitchFamily="34" charset="0"/>
              </a:rPr>
              <a:t> — non-compliance is not an administrative matter- it is a legal one.</a:t>
            </a:r>
          </a:p>
          <a:p>
            <a:pPr marL="182880" indent="-182880" algn="l">
              <a:lnSpc>
                <a:spcPts val="1800"/>
              </a:lnSpc>
              <a:spcAft>
                <a:spcPts val="600"/>
              </a:spcAft>
              <a:buClr>
                <a:srgbClr val="000000"/>
              </a:buClr>
              <a:buSzPct val="100000"/>
              <a:buFont typeface="Open Sans" charset="0"/>
              <a:buChar char="●"/>
            </a:pPr>
            <a:endParaRPr sz="1600" b="0" i="0">
              <a:solidFill>
                <a:srgbClr val="323232"/>
              </a:solidFill>
              <a:latin typeface="Arial" panose="020B0604020202020204" pitchFamily="34" charset="0"/>
              <a:cs typeface="Arial" panose="020B0604020202020204" pitchFamily="34" charset="0"/>
            </a:endParaRPr>
          </a:p>
        </p:txBody>
      </p:sp>
      <p:sp>
        <p:nvSpPr>
          <p:cNvPr id="21" name="Rectangle 2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flipV="1">
            <a:off x="381000" y="899795"/>
            <a:ext cx="457200" cy="76200"/>
          </a:xfrm>
          <a:prstGeom prst="roundRect">
            <a:avLst>
              <a:gd name="adj" fmla="val 50000"/>
            </a:avLst>
          </a:prstGeom>
          <a:solidFill>
            <a:srgbClr val="C477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 name="Rectangle 2"/>
          <p:cNvSpPr/>
          <p:nvPr/>
        </p:nvSpPr>
        <p:spPr>
          <a:xfrm>
            <a:off x="7620000" y="0"/>
            <a:ext cx="457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p:cNvPicPr>
            <a:picLocks noChangeAspect="1"/>
          </p:cNvPicPr>
          <p:nvPr/>
        </p:nvPicPr>
        <p:blipFill>
          <a:blip r:embed="rId3"/>
          <a:srcRect/>
          <a:stretch>
            <a:fillRect/>
          </a:stretch>
        </p:blipFill>
        <p:spPr>
          <a:xfrm>
            <a:off x="7619809" y="1719029"/>
            <a:ext cx="4571885" cy="3419769"/>
          </a:xfrm>
          <a:prstGeom prst="rect">
            <a:avLst/>
          </a:prstGeom>
          <a:solidFill>
            <a:schemeClr val="accent1"/>
          </a:solidFill>
        </p:spPr>
      </p:pic>
      <p:sp>
        <p:nvSpPr>
          <p:cNvPr id="6" name="TextBox 5"/>
          <p:cNvSpPr txBox="1"/>
          <p:nvPr/>
        </p:nvSpPr>
        <p:spPr>
          <a:xfrm>
            <a:off x="381000" y="363220"/>
            <a:ext cx="5969000" cy="509905"/>
          </a:xfrm>
          <a:prstGeom prst="rect">
            <a:avLst/>
          </a:prstGeom>
          <a:noFill/>
        </p:spPr>
        <p:txBody>
          <a:bodyPr wrap="none" lIns="0" tIns="0" rIns="0" bIns="0">
            <a:noAutofit/>
          </a:bodyPr>
          <a:lstStyle/>
          <a:p>
            <a:pPr algn="l"/>
            <a:r>
              <a:rPr sz="3200" b="1" i="0">
                <a:solidFill>
                  <a:schemeClr val="accent1"/>
                </a:solidFill>
                <a:latin typeface="Arial" panose="020B0604020202020204" pitchFamily="34" charset="0"/>
                <a:cs typeface="Arial" panose="020B0604020202020204" pitchFamily="34" charset="0"/>
              </a:rPr>
              <a:t>We Are Here Because Children Are Waiting</a:t>
            </a:r>
          </a:p>
        </p:txBody>
      </p:sp>
      <p:sp>
        <p:nvSpPr>
          <p:cNvPr id="7" name="TextBox 6"/>
          <p:cNvSpPr txBox="1"/>
          <p:nvPr/>
        </p:nvSpPr>
        <p:spPr>
          <a:xfrm>
            <a:off x="196850" y="1057910"/>
            <a:ext cx="6873875" cy="608330"/>
          </a:xfrm>
          <a:prstGeom prst="rect">
            <a:avLst/>
          </a:prstGeom>
          <a:noFill/>
        </p:spPr>
        <p:txBody>
          <a:bodyPr wrap="square" lIns="114297" tIns="0" rIns="0" bIns="0">
            <a:noAutofit/>
          </a:bodyPr>
          <a:lstStyle/>
          <a:p>
            <a:pPr algn="l"/>
            <a:r>
              <a:rPr sz="2000" b="0" i="1">
                <a:solidFill>
                  <a:srgbClr val="323232"/>
                </a:solidFill>
                <a:latin typeface="Arial" panose="020B0604020202020204" pitchFamily="34" charset="0"/>
                <a:cs typeface="Arial" panose="020B0604020202020204" pitchFamily="34" charset="0"/>
              </a:rPr>
              <a:t>The question before us today is not abstract — it is about whether the next generation of First Nations children will be protected by rights or managed by programs</a:t>
            </a:r>
            <a:r>
              <a:rPr sz="2400" b="0" i="1">
                <a:solidFill>
                  <a:srgbClr val="323232"/>
                </a:solidFill>
                <a:latin typeface="Arial" panose="020B0604020202020204" pitchFamily="34" charset="0"/>
                <a:cs typeface="Arial" panose="020B0604020202020204" pitchFamily="34" charset="0"/>
              </a:rPr>
              <a:t>.</a:t>
            </a:r>
          </a:p>
        </p:txBody>
      </p:sp>
      <p:sp>
        <p:nvSpPr>
          <p:cNvPr id="8" name="TextBox 7"/>
          <p:cNvSpPr txBox="1"/>
          <p:nvPr/>
        </p:nvSpPr>
        <p:spPr>
          <a:xfrm>
            <a:off x="239204" y="2251075"/>
            <a:ext cx="7141210" cy="3958590"/>
          </a:xfrm>
          <a:prstGeom prst="rect">
            <a:avLst/>
          </a:prstGeom>
          <a:noFill/>
        </p:spPr>
        <p:txBody>
          <a:bodyPr wrap="square" lIns="0" tIns="0" rIns="0" bIns="0">
            <a:noAutofit/>
          </a:bodyPr>
          <a:lstStyle/>
          <a:p>
            <a:pPr marL="175260" indent="-175260" algn="l">
              <a:lnSpc>
                <a:spcPts val="1520"/>
              </a:lnSpc>
              <a:spcBef>
                <a:spcPts val="0"/>
              </a:spcBef>
              <a:spcAft>
                <a:spcPts val="0"/>
              </a:spcAft>
              <a:buClr>
                <a:srgbClr val="000000"/>
              </a:buClr>
              <a:buSzPct val="80000"/>
              <a:buFont typeface="Open Sans" charset="0"/>
              <a:buChar char="●"/>
            </a:pPr>
            <a:endParaRPr sz="1400" b="0" i="0">
              <a:solidFill>
                <a:srgbClr val="323232"/>
              </a:solidFill>
              <a:latin typeface="Arial" panose="020B0604020202020204" pitchFamily="34" charset="0"/>
              <a:cs typeface="Arial" panose="020B0604020202020204" pitchFamily="34" charset="0"/>
            </a:endParaRPr>
          </a:p>
          <a:p>
            <a:pPr marL="175260" indent="-175260" algn="l">
              <a:lnSpc>
                <a:spcPts val="2000"/>
              </a:lnSpc>
              <a:spcBef>
                <a:spcPts val="0"/>
              </a:spcBef>
              <a:spcAft>
                <a:spcPts val="600"/>
              </a:spcAft>
              <a:buClr>
                <a:srgbClr val="000000"/>
              </a:buClr>
              <a:buSzPct val="80000"/>
              <a:buFont typeface="Open Sans" charset="0"/>
              <a:buChar char="●"/>
            </a:pPr>
            <a:r>
              <a:rPr lang="en-GB" b="0" i="0">
                <a:solidFill>
                  <a:srgbClr val="323232"/>
                </a:solidFill>
                <a:latin typeface="Arial" panose="020B0604020202020204" pitchFamily="34" charset="0"/>
                <a:cs typeface="Arial" panose="020B0604020202020204" pitchFamily="34" charset="0"/>
              </a:rPr>
              <a:t>In the 2021 census, </a:t>
            </a:r>
            <a:r>
              <a:rPr lang="en-GB" b="1" i="0">
                <a:solidFill>
                  <a:srgbClr val="323232"/>
                </a:solidFill>
                <a:latin typeface="Arial" panose="020B0604020202020204" pitchFamily="34" charset="0"/>
                <a:cs typeface="Arial" panose="020B0604020202020204" pitchFamily="34" charset="0"/>
              </a:rPr>
              <a:t>41.8 per 1,000 </a:t>
            </a:r>
            <a:r>
              <a:rPr lang="en-GB" b="0" i="0">
                <a:solidFill>
                  <a:srgbClr val="323232"/>
                </a:solidFill>
                <a:latin typeface="Arial" panose="020B0604020202020204" pitchFamily="34" charset="0"/>
                <a:cs typeface="Arial" panose="020B0604020202020204" pitchFamily="34" charset="0"/>
              </a:rPr>
              <a:t>First Nations children were in foster care — </a:t>
            </a:r>
            <a:r>
              <a:rPr lang="en-GB" b="1" i="0">
                <a:solidFill>
                  <a:srgbClr val="323232"/>
                </a:solidFill>
                <a:latin typeface="Arial" panose="020B0604020202020204" pitchFamily="34" charset="0"/>
                <a:cs typeface="Arial" panose="020B0604020202020204" pitchFamily="34" charset="0"/>
              </a:rPr>
              <a:t>18 times the non-Indigenous rate</a:t>
            </a:r>
            <a:r>
              <a:rPr lang="en-GB" b="0" i="0">
                <a:solidFill>
                  <a:srgbClr val="323232"/>
                </a:solidFill>
                <a:latin typeface="Arial" panose="020B0604020202020204" pitchFamily="34" charset="0"/>
                <a:cs typeface="Arial" panose="020B0604020202020204" pitchFamily="34" charset="0"/>
              </a:rPr>
              <a:t>. </a:t>
            </a:r>
          </a:p>
          <a:p>
            <a:pPr marL="175260" indent="-175260" algn="l">
              <a:lnSpc>
                <a:spcPts val="2000"/>
              </a:lnSpc>
              <a:spcBef>
                <a:spcPts val="0"/>
              </a:spcBef>
              <a:spcAft>
                <a:spcPts val="600"/>
              </a:spcAft>
              <a:buClr>
                <a:srgbClr val="000000"/>
              </a:buClr>
              <a:buSzPct val="80000"/>
              <a:buFont typeface="Open Sans" charset="0"/>
              <a:buChar char="●"/>
            </a:pPr>
            <a:r>
              <a:rPr lang="en-GB" b="0" i="0">
                <a:solidFill>
                  <a:srgbClr val="323232"/>
                </a:solidFill>
                <a:latin typeface="Arial" panose="020B0604020202020204" pitchFamily="34" charset="0"/>
                <a:cs typeface="Arial" panose="020B0604020202020204" pitchFamily="34" charset="0"/>
              </a:rPr>
              <a:t>The CHRT substantiated discrimination against First Nations children in January 2016 and issued over 30 non-compliance and procedural orders since then.</a:t>
            </a:r>
          </a:p>
          <a:p>
            <a:pPr marL="175260" indent="-175260" algn="l">
              <a:lnSpc>
                <a:spcPts val="2000"/>
              </a:lnSpc>
              <a:spcAft>
                <a:spcPts val="600"/>
              </a:spcAft>
              <a:buClr>
                <a:srgbClr val="000000"/>
              </a:buClr>
              <a:buSzPct val="80000"/>
              <a:buFont typeface="Open Sans" charset="0"/>
              <a:buChar char="●"/>
            </a:pPr>
            <a:r>
              <a:rPr lang="en-GB" b="0" i="0">
                <a:solidFill>
                  <a:srgbClr val="323232"/>
                </a:solidFill>
                <a:latin typeface="Arial" panose="020B0604020202020204" pitchFamily="34" charset="0"/>
                <a:cs typeface="Arial" panose="020B0604020202020204" pitchFamily="34" charset="0"/>
              </a:rPr>
              <a:t>Two plans are before the Tribunal to end Canada’s discrimination in First nations child and family services: </a:t>
            </a:r>
            <a:r>
              <a:rPr lang="en-GB" b="1" i="0">
                <a:solidFill>
                  <a:srgbClr val="323232"/>
                </a:solidFill>
                <a:latin typeface="Arial" panose="020B0604020202020204" pitchFamily="34" charset="0"/>
                <a:cs typeface="Arial" panose="020B0604020202020204" pitchFamily="34" charset="0"/>
              </a:rPr>
              <a:t>Loving Justice</a:t>
            </a:r>
            <a:r>
              <a:rPr lang="en-GB" b="0" i="0">
                <a:solidFill>
                  <a:srgbClr val="323232"/>
                </a:solidFill>
                <a:latin typeface="Arial" panose="020B0604020202020204" pitchFamily="34" charset="0"/>
                <a:cs typeface="Arial" panose="020B0604020202020204" pitchFamily="34" charset="0"/>
              </a:rPr>
              <a:t> and </a:t>
            </a:r>
            <a:r>
              <a:rPr lang="en-GB" b="1" i="0">
                <a:solidFill>
                  <a:srgbClr val="323232"/>
                </a:solidFill>
                <a:latin typeface="Arial" panose="020B0604020202020204" pitchFamily="34" charset="0"/>
                <a:cs typeface="Arial" panose="020B0604020202020204" pitchFamily="34" charset="0"/>
              </a:rPr>
              <a:t>Canada's Plan</a:t>
            </a:r>
            <a:r>
              <a:rPr lang="en-GB" b="0" i="0">
                <a:solidFill>
                  <a:srgbClr val="323232"/>
                </a:solidFill>
                <a:latin typeface="Arial" panose="020B0604020202020204" pitchFamily="34" charset="0"/>
                <a:cs typeface="Arial" panose="020B0604020202020204" pitchFamily="34" charset="0"/>
              </a:rPr>
              <a:t>. </a:t>
            </a:r>
          </a:p>
          <a:p>
            <a:pPr marL="175260" indent="-175260" algn="l">
              <a:lnSpc>
                <a:spcPts val="2000"/>
              </a:lnSpc>
              <a:spcAft>
                <a:spcPts val="600"/>
              </a:spcAft>
              <a:buClr>
                <a:srgbClr val="000000"/>
              </a:buClr>
              <a:buSzPct val="80000"/>
              <a:buFont typeface="Open Sans" charset="0"/>
              <a:buChar char="●"/>
            </a:pPr>
            <a:r>
              <a:rPr lang="en-CA">
                <a:solidFill>
                  <a:srgbClr val="323232"/>
                </a:solidFill>
                <a:latin typeface="Arial" panose="020B0604020202020204" pitchFamily="34" charset="0"/>
                <a:cs typeface="Arial" panose="020B0604020202020204" pitchFamily="34" charset="0"/>
              </a:rPr>
              <a:t>Neither plan has been approved by the Tribunal</a:t>
            </a:r>
          </a:p>
          <a:p>
            <a:pPr marL="175260" indent="-175260" algn="l">
              <a:lnSpc>
                <a:spcPts val="2000"/>
              </a:lnSpc>
              <a:spcAft>
                <a:spcPts val="600"/>
              </a:spcAft>
              <a:buClr>
                <a:srgbClr val="000000"/>
              </a:buClr>
              <a:buSzPct val="80000"/>
              <a:buFont typeface="Open Sans" charset="0"/>
              <a:buChar char="●"/>
            </a:pPr>
            <a:r>
              <a:rPr lang="en-CA" i="0">
                <a:solidFill>
                  <a:srgbClr val="323232"/>
                </a:solidFill>
                <a:latin typeface="Arial" panose="020B0604020202020204" pitchFamily="34" charset="0"/>
                <a:cs typeface="Arial" panose="020B0604020202020204" pitchFamily="34" charset="0"/>
              </a:rPr>
              <a:t>Canada has a long, and ongoing, history of </a:t>
            </a:r>
            <a:r>
              <a:rPr lang="en-CA" b="1" i="0">
                <a:solidFill>
                  <a:srgbClr val="323232"/>
                </a:solidFill>
                <a:latin typeface="Arial" panose="020B0604020202020204" pitchFamily="34" charset="0"/>
                <a:cs typeface="Arial" panose="020B0604020202020204" pitchFamily="34" charset="0"/>
              </a:rPr>
              <a:t>breaching agreements and legal orders </a:t>
            </a:r>
            <a:r>
              <a:rPr lang="en-CA" b="0" i="0">
                <a:solidFill>
                  <a:srgbClr val="323232"/>
                </a:solidFill>
                <a:latin typeface="Arial" panose="020B0604020202020204" pitchFamily="34" charset="0"/>
                <a:cs typeface="Arial" panose="020B0604020202020204" pitchFamily="34" charset="0"/>
              </a:rPr>
              <a:t>to the detriment of First Nations children.</a:t>
            </a:r>
            <a:endParaRPr b="0" i="0">
              <a:solidFill>
                <a:srgbClr val="2C1A0E"/>
              </a:solidFill>
              <a:latin typeface="Arial" panose="020B0604020202020204" pitchFamily="34" charset="0"/>
              <a:cs typeface="Arial" panose="020B0604020202020204" pitchFamily="34" charset="0"/>
            </a:endParaRPr>
          </a:p>
          <a:p>
            <a:pPr marL="175260" indent="-175260" algn="l">
              <a:lnSpc>
                <a:spcPts val="2000"/>
              </a:lnSpc>
              <a:spcAft>
                <a:spcPts val="600"/>
              </a:spcAft>
              <a:buClr>
                <a:srgbClr val="000000"/>
              </a:buClr>
              <a:buSzPct val="80000"/>
              <a:buFont typeface="Open Sans" charset="0"/>
              <a:buChar char="●"/>
            </a:pPr>
            <a:r>
              <a:rPr b="0" i="0">
                <a:solidFill>
                  <a:srgbClr val="323232"/>
                </a:solidFill>
                <a:latin typeface="Arial" panose="020B0604020202020204" pitchFamily="34" charset="0"/>
                <a:cs typeface="Arial" panose="020B0604020202020204" pitchFamily="34" charset="0"/>
              </a:rPr>
              <a:t>Today’s </a:t>
            </a:r>
            <a:r>
              <a:rPr lang="en-CA" b="0" i="0">
                <a:solidFill>
                  <a:srgbClr val="323232"/>
                </a:solidFill>
                <a:latin typeface="Arial" panose="020B0604020202020204" pitchFamily="34" charset="0"/>
                <a:cs typeface="Arial" panose="020B0604020202020204" pitchFamily="34" charset="0"/>
              </a:rPr>
              <a:t>session</a:t>
            </a:r>
            <a:r>
              <a:rPr b="0" i="0">
                <a:solidFill>
                  <a:srgbClr val="323232"/>
                </a:solidFill>
                <a:latin typeface="Arial" panose="020B0604020202020204" pitchFamily="34" charset="0"/>
                <a:cs typeface="Arial" panose="020B0604020202020204" pitchFamily="34" charset="0"/>
              </a:rPr>
              <a:t> asks: </a:t>
            </a:r>
            <a:r>
              <a:rPr b="1" i="0">
                <a:solidFill>
                  <a:srgbClr val="323232"/>
                </a:solidFill>
                <a:latin typeface="Arial" panose="020B0604020202020204" pitchFamily="34" charset="0"/>
                <a:cs typeface="Arial" panose="020B0604020202020204" pitchFamily="34" charset="0"/>
              </a:rPr>
              <a:t>which approach will </a:t>
            </a:r>
            <a:r>
              <a:rPr lang="en-CA" b="1">
                <a:solidFill>
                  <a:srgbClr val="323232"/>
                </a:solidFill>
                <a:latin typeface="Arial" panose="020B0604020202020204" pitchFamily="34" charset="0"/>
                <a:cs typeface="Arial" panose="020B0604020202020204" pitchFamily="34" charset="0"/>
              </a:rPr>
              <a:t>permanently stop Canada’s discriminatory conduct</a:t>
            </a:r>
            <a:r>
              <a:rPr b="1" i="0">
                <a:solidFill>
                  <a:srgbClr val="323232"/>
                </a:solidFill>
                <a:latin typeface="Arial" panose="020B0604020202020204" pitchFamily="34" charset="0"/>
                <a:cs typeface="Arial" panose="020B0604020202020204" pitchFamily="34" charset="0"/>
              </a:rPr>
              <a:t>?</a:t>
            </a:r>
          </a:p>
        </p:txBody>
      </p:sp>
      <p:sp>
        <p:nvSpPr>
          <p:cNvPr id="9" name="Rectangle 8"/>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6679" y="831893"/>
            <a:ext cx="11287534" cy="1107996"/>
          </a:xfrm>
          <a:prstGeom prst="rect">
            <a:avLst/>
          </a:prstGeom>
          <a:noFill/>
        </p:spPr>
        <p:txBody>
          <a:bodyPr wrap="square" lIns="0" tIns="0" rIns="0" bIns="0">
            <a:spAutoFit/>
          </a:bodyPr>
          <a:lstStyle/>
          <a:p>
            <a:pPr algn="l"/>
            <a:r>
              <a:rPr sz="2400" b="0" i="1">
                <a:solidFill>
                  <a:srgbClr val="323232"/>
                </a:solidFill>
                <a:latin typeface="Arial" panose="020B0604020202020204" pitchFamily="34" charset="0"/>
                <a:cs typeface="Arial" panose="020B0604020202020204" pitchFamily="34" charset="0"/>
              </a:rPr>
              <a:t>Canada's Plan offers a future that looks like the </a:t>
            </a:r>
            <a:r>
              <a:rPr lang="en-CA" sz="2400" b="0" i="1">
                <a:solidFill>
                  <a:srgbClr val="323232"/>
                </a:solidFill>
                <a:latin typeface="Arial" panose="020B0604020202020204" pitchFamily="34" charset="0"/>
                <a:cs typeface="Arial" panose="020B0604020202020204" pitchFamily="34" charset="0"/>
              </a:rPr>
              <a:t>past: </a:t>
            </a:r>
            <a:r>
              <a:rPr sz="2400" b="0" i="1">
                <a:solidFill>
                  <a:srgbClr val="323232"/>
                </a:solidFill>
                <a:latin typeface="Arial" panose="020B0604020202020204" pitchFamily="34" charset="0"/>
                <a:cs typeface="Arial" panose="020B0604020202020204" pitchFamily="34" charset="0"/>
              </a:rPr>
              <a:t>First Nations in an advisory role, Canada retaining control</a:t>
            </a:r>
            <a:r>
              <a:rPr lang="en-CA" sz="2400" b="0" i="1">
                <a:solidFill>
                  <a:srgbClr val="323232"/>
                </a:solidFill>
                <a:latin typeface="Arial" panose="020B0604020202020204" pitchFamily="34" charset="0"/>
                <a:cs typeface="Arial" panose="020B0604020202020204" pitchFamily="34" charset="0"/>
              </a:rPr>
              <a:t> and frames reform </a:t>
            </a:r>
            <a:r>
              <a:rPr sz="2400" b="0" i="1">
                <a:solidFill>
                  <a:srgbClr val="323232"/>
                </a:solidFill>
                <a:latin typeface="Arial" panose="020B0604020202020204" pitchFamily="34" charset="0"/>
                <a:cs typeface="Arial" panose="020B0604020202020204" pitchFamily="34" charset="0"/>
              </a:rPr>
              <a:t>as a sustainability challenge rather than a rights obligation.</a:t>
            </a:r>
          </a:p>
        </p:txBody>
      </p:sp>
      <p:pic>
        <p:nvPicPr>
          <p:cNvPr id="2" name="Picture 1" descr="image.png"/>
          <p:cNvPicPr>
            <a:picLocks noChangeAspect="1"/>
          </p:cNvPicPr>
          <p:nvPr/>
        </p:nvPicPr>
        <p:blipFill>
          <a:blip r:embed="rId3"/>
          <a:stretch>
            <a:fillRect/>
          </a:stretch>
        </p:blipFill>
        <p:spPr>
          <a:xfrm>
            <a:off x="3257694" y="1980159"/>
            <a:ext cx="5676304" cy="9524"/>
          </a:xfrm>
          <a:prstGeom prst="rect">
            <a:avLst/>
          </a:prstGeom>
          <a:ln>
            <a:solidFill>
              <a:schemeClr val="accent1"/>
            </a:solidFill>
          </a:ln>
        </p:spPr>
      </p:pic>
      <p:sp>
        <p:nvSpPr>
          <p:cNvPr id="3" name="Rounded Rectangle 2"/>
          <p:cNvSpPr/>
          <p:nvPr/>
        </p:nvSpPr>
        <p:spPr>
          <a:xfrm>
            <a:off x="426690" y="2110477"/>
            <a:ext cx="5449417" cy="4199089"/>
          </a:xfrm>
          <a:prstGeom prst="roundRect">
            <a:avLst>
              <a:gd name="adj" fmla="val 1663"/>
            </a:avLst>
          </a:prstGeom>
          <a:solidFill>
            <a:schemeClr val="accent1">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 name="Oval 3"/>
          <p:cNvSpPr/>
          <p:nvPr/>
        </p:nvSpPr>
        <p:spPr>
          <a:xfrm>
            <a:off x="618976" y="1906339"/>
            <a:ext cx="304800" cy="3048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7" name="Rounded Rectangle 6"/>
          <p:cNvSpPr/>
          <p:nvPr/>
        </p:nvSpPr>
        <p:spPr>
          <a:xfrm>
            <a:off x="6202709" y="2127689"/>
            <a:ext cx="5562748" cy="4181878"/>
          </a:xfrm>
          <a:prstGeom prst="roundRect">
            <a:avLst>
              <a:gd name="adj" fmla="val 1663"/>
            </a:avLst>
          </a:prstGeom>
          <a:solidFill>
            <a:schemeClr val="tx2">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8" name="Oval 7"/>
          <p:cNvSpPr/>
          <p:nvPr/>
        </p:nvSpPr>
        <p:spPr>
          <a:xfrm>
            <a:off x="6394995" y="1906339"/>
            <a:ext cx="304800" cy="3048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pic>
        <p:nvPicPr>
          <p:cNvPr id="9" name="Picture 8"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82966" y="2006894"/>
            <a:ext cx="128773" cy="103584"/>
          </a:xfrm>
          <a:prstGeom prst="rect">
            <a:avLst/>
          </a:prstGeom>
        </p:spPr>
      </p:pic>
      <p:sp>
        <p:nvSpPr>
          <p:cNvPr id="13" name="TextBox 12"/>
          <p:cNvSpPr txBox="1"/>
          <p:nvPr/>
        </p:nvSpPr>
        <p:spPr>
          <a:xfrm>
            <a:off x="313485" y="343046"/>
            <a:ext cx="5756961" cy="492443"/>
          </a:xfrm>
          <a:prstGeom prst="rect">
            <a:avLst/>
          </a:prstGeom>
          <a:noFill/>
        </p:spPr>
        <p:txBody>
          <a:bodyPr wrap="none" lIns="0" tIns="0" rIns="0" bIns="0">
            <a:spAutoFit/>
          </a:bodyPr>
          <a:lstStyle/>
          <a:p>
            <a:pPr algn="r"/>
            <a:r>
              <a:rPr sz="3200" b="1">
                <a:solidFill>
                  <a:srgbClr val="34668C"/>
                </a:solidFill>
                <a:latin typeface="Arial" panose="020B0604020202020204" pitchFamily="34" charset="0"/>
                <a:cs typeface="Arial" panose="020B0604020202020204" pitchFamily="34" charset="0"/>
              </a:rPr>
              <a:t>Canada's Vision of the Future</a:t>
            </a:r>
          </a:p>
        </p:txBody>
      </p:sp>
      <p:sp>
        <p:nvSpPr>
          <p:cNvPr id="15" name="TextBox 14"/>
          <p:cNvSpPr txBox="1"/>
          <p:nvPr/>
        </p:nvSpPr>
        <p:spPr>
          <a:xfrm>
            <a:off x="633468" y="2305389"/>
            <a:ext cx="1567737" cy="276999"/>
          </a:xfrm>
          <a:prstGeom prst="rect">
            <a:avLst/>
          </a:prstGeom>
          <a:noFill/>
        </p:spPr>
        <p:txBody>
          <a:bodyPr wrap="none" lIns="0" tIns="0" rIns="0" bIns="0">
            <a:spAutoFit/>
          </a:bodyPr>
          <a:lstStyle/>
          <a:p>
            <a:pPr algn="l"/>
            <a:r>
              <a:rPr b="1" i="0">
                <a:solidFill>
                  <a:srgbClr val="323232"/>
                </a:solidFill>
                <a:latin typeface="Arial" panose="020B0604020202020204" pitchFamily="34" charset="0"/>
                <a:cs typeface="Arial" panose="020B0604020202020204" pitchFamily="34" charset="0"/>
              </a:rPr>
              <a:t>Canada's Plan</a:t>
            </a:r>
          </a:p>
        </p:txBody>
      </p:sp>
      <p:sp>
        <p:nvSpPr>
          <p:cNvPr id="16" name="TextBox 15"/>
          <p:cNvSpPr txBox="1"/>
          <p:nvPr/>
        </p:nvSpPr>
        <p:spPr>
          <a:xfrm>
            <a:off x="618960" y="2595729"/>
            <a:ext cx="4219104" cy="323163"/>
          </a:xfrm>
          <a:prstGeom prst="rect">
            <a:avLst/>
          </a:prstGeom>
          <a:noFill/>
        </p:spPr>
        <p:txBody>
          <a:bodyPr wrap="none" lIns="0" tIns="0" rIns="0" bIns="76198">
            <a:spAutoFit/>
          </a:bodyPr>
          <a:lstStyle/>
          <a:p>
            <a:pPr algn="l"/>
            <a:r>
              <a:rPr sz="1600" b="0" i="1">
                <a:solidFill>
                  <a:srgbClr val="323232"/>
                </a:solidFill>
                <a:latin typeface="Arial" panose="020B0604020202020204" pitchFamily="34" charset="0"/>
                <a:cs typeface="Arial" panose="020B0604020202020204" pitchFamily="34" charset="0"/>
              </a:rPr>
              <a:t>Program sustainability as the organizing frame</a:t>
            </a:r>
          </a:p>
        </p:txBody>
      </p:sp>
      <p:sp>
        <p:nvSpPr>
          <p:cNvPr id="18" name="TextBox 17"/>
          <p:cNvSpPr txBox="1"/>
          <p:nvPr/>
        </p:nvSpPr>
        <p:spPr>
          <a:xfrm>
            <a:off x="6377537" y="2313339"/>
            <a:ext cx="2577629" cy="276999"/>
          </a:xfrm>
          <a:prstGeom prst="rect">
            <a:avLst/>
          </a:prstGeom>
          <a:noFill/>
        </p:spPr>
        <p:txBody>
          <a:bodyPr wrap="none" lIns="0" tIns="0" rIns="0" bIns="0">
            <a:spAutoFit/>
          </a:bodyPr>
          <a:lstStyle/>
          <a:p>
            <a:pPr algn="l"/>
            <a:r>
              <a:rPr b="1" i="0">
                <a:solidFill>
                  <a:srgbClr val="323232"/>
                </a:solidFill>
                <a:latin typeface="Arial" panose="020B0604020202020204" pitchFamily="34" charset="0"/>
                <a:cs typeface="Arial" panose="020B0604020202020204" pitchFamily="34" charset="0"/>
              </a:rPr>
              <a:t>The Structural Contrast</a:t>
            </a:r>
          </a:p>
        </p:txBody>
      </p:sp>
      <p:sp>
        <p:nvSpPr>
          <p:cNvPr id="19" name="TextBox 18"/>
          <p:cNvSpPr txBox="1"/>
          <p:nvPr/>
        </p:nvSpPr>
        <p:spPr>
          <a:xfrm>
            <a:off x="6394835" y="2595727"/>
            <a:ext cx="4041171" cy="323163"/>
          </a:xfrm>
          <a:prstGeom prst="rect">
            <a:avLst/>
          </a:prstGeom>
          <a:noFill/>
        </p:spPr>
        <p:txBody>
          <a:bodyPr wrap="none" lIns="0" tIns="0" rIns="0" bIns="76198">
            <a:spAutoFit/>
          </a:bodyPr>
          <a:lstStyle/>
          <a:p>
            <a:pPr algn="l"/>
            <a:r>
              <a:rPr sz="1600" b="0" i="1">
                <a:solidFill>
                  <a:srgbClr val="323232"/>
                </a:solidFill>
                <a:latin typeface="Arial" panose="020B0604020202020204" pitchFamily="34" charset="0"/>
                <a:cs typeface="Arial" panose="020B0604020202020204" pitchFamily="34" charset="0"/>
              </a:rPr>
              <a:t>What Canada's framing reveals about power</a:t>
            </a:r>
          </a:p>
        </p:txBody>
      </p:sp>
      <p:sp>
        <p:nvSpPr>
          <p:cNvPr id="21" name="TextBox 20"/>
          <p:cNvSpPr txBox="1"/>
          <p:nvPr/>
        </p:nvSpPr>
        <p:spPr>
          <a:xfrm>
            <a:off x="426679" y="6471182"/>
            <a:ext cx="3056927" cy="123111"/>
          </a:xfrm>
          <a:prstGeom prst="rect">
            <a:avLst/>
          </a:prstGeom>
          <a:noFill/>
        </p:spPr>
        <p:txBody>
          <a:bodyPr wrap="none" lIns="0" tIns="0" rIns="0" bIns="0">
            <a:spAutoFit/>
          </a:bodyPr>
          <a:lstStyle/>
          <a:p>
            <a:pPr algn="l"/>
            <a:r>
              <a:rPr sz="800" b="0" i="0">
                <a:solidFill>
                  <a:srgbClr val="323232"/>
                </a:solidFill>
                <a:latin typeface="Arial" panose="020B0604020202020204" pitchFamily="34" charset="0"/>
                <a:cs typeface="Arial" panose="020B0604020202020204" pitchFamily="34" charset="0"/>
              </a:rPr>
              <a:t>National Children's Chiefs Commission | Caring Society | July 2026</a:t>
            </a:r>
          </a:p>
        </p:txBody>
      </p:sp>
      <p:sp>
        <p:nvSpPr>
          <p:cNvPr id="22" name="TextBox 21"/>
          <p:cNvSpPr txBox="1"/>
          <p:nvPr/>
        </p:nvSpPr>
        <p:spPr>
          <a:xfrm>
            <a:off x="11639556" y="6471182"/>
            <a:ext cx="115416" cy="123111"/>
          </a:xfrm>
          <a:prstGeom prst="rect">
            <a:avLst/>
          </a:prstGeom>
          <a:noFill/>
        </p:spPr>
        <p:txBody>
          <a:bodyPr wrap="none" lIns="0" tIns="0" rIns="0" bIns="0">
            <a:spAutoFit/>
          </a:bodyPr>
          <a:lstStyle/>
          <a:p>
            <a:pPr algn="l"/>
            <a:r>
              <a:rPr sz="800" b="0" i="0">
                <a:solidFill>
                  <a:srgbClr val="323232"/>
                </a:solidFill>
                <a:latin typeface="Arial" panose="020B0604020202020204" pitchFamily="34" charset="0"/>
                <a:cs typeface="Arial" panose="020B0604020202020204" pitchFamily="34" charset="0"/>
              </a:rPr>
              <a:t>21</a:t>
            </a:r>
          </a:p>
        </p:txBody>
      </p:sp>
      <p:sp>
        <p:nvSpPr>
          <p:cNvPr id="23" name="TextBox 22"/>
          <p:cNvSpPr txBox="1"/>
          <p:nvPr/>
        </p:nvSpPr>
        <p:spPr>
          <a:xfrm>
            <a:off x="619125" y="3173345"/>
            <a:ext cx="5177790" cy="2152015"/>
          </a:xfrm>
          <a:prstGeom prst="rect">
            <a:avLst/>
          </a:prstGeom>
          <a:noFill/>
        </p:spPr>
        <p:txBody>
          <a:bodyPr wrap="square" lIns="0" tIns="0" rIns="0" bIns="0">
            <a:noAutofit/>
          </a:bodyPr>
          <a:lstStyle/>
          <a:p>
            <a:pPr marL="175260" indent="-175260" algn="l">
              <a:lnSpc>
                <a:spcPts val="1800"/>
              </a:lnSpc>
              <a:spcAft>
                <a:spcPts val="600"/>
              </a:spcAft>
              <a:buSzPct val="100000"/>
            </a:pPr>
            <a:r>
              <a:rPr sz="1600" b="0" i="0">
                <a:solidFill>
                  <a:srgbClr val="323232"/>
                </a:solidFill>
                <a:latin typeface="Arial" panose="020B0604020202020204" pitchFamily="34" charset="0"/>
                <a:cs typeface="Arial" panose="020B0604020202020204" pitchFamily="34" charset="0"/>
              </a:rPr>
              <a:t>Based on a </a:t>
            </a:r>
            <a:r>
              <a:rPr sz="1600" b="1" i="0">
                <a:solidFill>
                  <a:srgbClr val="323232"/>
                </a:solidFill>
                <a:latin typeface="Arial" panose="020B0604020202020204" pitchFamily="34" charset="0"/>
                <a:cs typeface="Arial" panose="020B0604020202020204" pitchFamily="34" charset="0"/>
              </a:rPr>
              <a:t>previously rejected draft Final Agreement</a:t>
            </a:r>
            <a:r>
              <a:rPr sz="1600" b="0" i="0">
                <a:solidFill>
                  <a:srgbClr val="323232"/>
                </a:solidFill>
                <a:latin typeface="Arial" panose="020B0604020202020204" pitchFamily="34" charset="0"/>
                <a:cs typeface="Arial" panose="020B0604020202020204" pitchFamily="34" charset="0"/>
              </a:rPr>
              <a:t> — the architecture is familiar, and First Nations have already said no to it once </a:t>
            </a:r>
          </a:p>
          <a:p>
            <a:pPr marL="175260" indent="-175260" algn="l">
              <a:lnSpc>
                <a:spcPts val="1800"/>
              </a:lnSpc>
              <a:spcAft>
                <a:spcPts val="600"/>
              </a:spcAft>
              <a:buSzPct val="100000"/>
            </a:pPr>
            <a:r>
              <a:rPr sz="1600" b="1" i="0">
                <a:solidFill>
                  <a:srgbClr val="323232"/>
                </a:solidFill>
                <a:latin typeface="Arial" panose="020B0604020202020204" pitchFamily="34" charset="0"/>
                <a:cs typeface="Arial" panose="020B0604020202020204" pitchFamily="34" charset="0"/>
              </a:rPr>
              <a:t>Enforcement and durability</a:t>
            </a:r>
            <a:r>
              <a:rPr sz="1600" b="0" i="0">
                <a:solidFill>
                  <a:srgbClr val="323232"/>
                </a:solidFill>
                <a:latin typeface="Arial" panose="020B0604020202020204" pitchFamily="34" charset="0"/>
                <a:cs typeface="Arial" panose="020B0604020202020204" pitchFamily="34" charset="0"/>
              </a:rPr>
              <a:t> — advisory escalation structures only; no binding mechanisms that survive government changes </a:t>
            </a:r>
          </a:p>
          <a:p>
            <a:pPr marL="175260" indent="-175260" algn="l">
              <a:lnSpc>
                <a:spcPts val="1800"/>
              </a:lnSpc>
              <a:spcAft>
                <a:spcPts val="600"/>
              </a:spcAft>
              <a:buSzPct val="100000"/>
            </a:pPr>
            <a:r>
              <a:rPr sz="1600" b="1" i="0">
                <a:solidFill>
                  <a:srgbClr val="323232"/>
                </a:solidFill>
                <a:latin typeface="Arial" panose="020B0604020202020204" pitchFamily="34" charset="0"/>
                <a:cs typeface="Arial" panose="020B0604020202020204" pitchFamily="34" charset="0"/>
              </a:rPr>
              <a:t>Governance</a:t>
            </a:r>
            <a:r>
              <a:rPr sz="1600" b="0" i="0">
                <a:solidFill>
                  <a:srgbClr val="323232"/>
                </a:solidFill>
                <a:latin typeface="Arial" panose="020B0604020202020204" pitchFamily="34" charset="0"/>
                <a:cs typeface="Arial" panose="020B0604020202020204" pitchFamily="34" charset="0"/>
              </a:rPr>
              <a:t> — ISC retains control; First Nations participation is advisory input, not structural authority </a:t>
            </a:r>
            <a:endParaRPr sz="1600" b="0" i="0">
              <a:solidFill>
                <a:srgbClr val="323232"/>
              </a:solidFill>
              <a:latin typeface="Arial" panose="020B0604020202020204" pitchFamily="34" charset="0"/>
              <a:cs typeface="Arial" panose="020B0604020202020204" pitchFamily="34" charset="0"/>
              <a:hlinkClick r:id="rId5" tooltip="Loving Justice Plan &amp; Canada’s Plan 2025 CHRT"/>
            </a:endParaRPr>
          </a:p>
        </p:txBody>
      </p:sp>
      <p:sp>
        <p:nvSpPr>
          <p:cNvPr id="24" name="TextBox 23"/>
          <p:cNvSpPr txBox="1"/>
          <p:nvPr/>
        </p:nvSpPr>
        <p:spPr>
          <a:xfrm>
            <a:off x="6395085" y="3125637"/>
            <a:ext cx="5177790" cy="2522855"/>
          </a:xfrm>
          <a:prstGeom prst="rect">
            <a:avLst/>
          </a:prstGeom>
          <a:noFill/>
        </p:spPr>
        <p:txBody>
          <a:bodyPr wrap="square" lIns="0" tIns="0" rIns="0" bIns="0" anchor="t">
            <a:noAutofit/>
          </a:bodyPr>
          <a:lstStyle/>
          <a:p>
            <a:pPr>
              <a:lnSpc>
                <a:spcPts val="1800"/>
              </a:lnSpc>
              <a:spcAft>
                <a:spcPts val="600"/>
              </a:spcAft>
              <a:buClr>
                <a:srgbClr val="000000"/>
              </a:buClr>
              <a:buSzPct val="100000"/>
            </a:pPr>
            <a:r>
              <a:rPr sz="1600" b="1" i="0">
                <a:solidFill>
                  <a:srgbClr val="323232"/>
                </a:solidFill>
                <a:latin typeface="Arial" panose="020B0604020202020204" pitchFamily="34" charset="0"/>
                <a:cs typeface="Arial" panose="020B0604020202020204" pitchFamily="34" charset="0"/>
              </a:rPr>
              <a:t>Fiscal lens vs. rights lens:</a:t>
            </a:r>
            <a:r>
              <a:rPr sz="1600" b="0" i="0">
                <a:solidFill>
                  <a:srgbClr val="323232"/>
                </a:solidFill>
                <a:latin typeface="Arial" panose="020B0604020202020204" pitchFamily="34" charset="0"/>
                <a:cs typeface="Arial" panose="020B0604020202020204" pitchFamily="34" charset="0"/>
              </a:rPr>
              <a:t> </a:t>
            </a:r>
            <a:r>
              <a:rPr lang="en-CA" sz="1600" b="0" i="0">
                <a:solidFill>
                  <a:srgbClr val="323232"/>
                </a:solidFill>
                <a:latin typeface="Arial" panose="020B0604020202020204" pitchFamily="34" charset="0"/>
                <a:cs typeface="Arial" panose="020B0604020202020204" pitchFamily="34" charset="0"/>
              </a:rPr>
              <a:t>W</a:t>
            </a:r>
            <a:r>
              <a:rPr sz="1600" b="0" i="0">
                <a:solidFill>
                  <a:srgbClr val="323232"/>
                </a:solidFill>
                <a:latin typeface="Arial" panose="020B0604020202020204" pitchFamily="34" charset="0"/>
                <a:cs typeface="Arial" panose="020B0604020202020204" pitchFamily="34" charset="0"/>
              </a:rPr>
              <a:t>hat Canada </a:t>
            </a:r>
            <a:r>
              <a:rPr lang="en-US" sz="1600">
                <a:solidFill>
                  <a:srgbClr val="323232"/>
                </a:solidFill>
                <a:latin typeface="Arial" panose="020B0604020202020204" pitchFamily="34" charset="0"/>
                <a:cs typeface="Arial" panose="020B0604020202020204" pitchFamily="34" charset="0"/>
              </a:rPr>
              <a:t>is prepared to do </a:t>
            </a:r>
            <a:r>
              <a:rPr lang="en-GB" sz="1600" b="0" i="0">
                <a:solidFill>
                  <a:srgbClr val="323232"/>
                </a:solidFill>
                <a:latin typeface="Arial" panose="020B0604020202020204" pitchFamily="34" charset="0"/>
                <a:cs typeface="Arial" panose="020B0604020202020204" pitchFamily="34" charset="0"/>
              </a:rPr>
              <a:t>vs. what First Nations children are owed</a:t>
            </a:r>
            <a:endParaRPr lang="en-US" sz="1600">
              <a:latin typeface="Arial" panose="020B0604020202020204" pitchFamily="34" charset="0"/>
              <a:cs typeface="Arial" panose="020B0604020202020204" pitchFamily="34" charset="0"/>
            </a:endParaRPr>
          </a:p>
          <a:p>
            <a:pPr algn="l">
              <a:lnSpc>
                <a:spcPts val="1800"/>
              </a:lnSpc>
              <a:spcAft>
                <a:spcPts val="600"/>
              </a:spcAft>
              <a:buClr>
                <a:srgbClr val="000000"/>
              </a:buClr>
              <a:buSzPct val="100000"/>
            </a:pPr>
            <a:r>
              <a:rPr sz="1600" b="1" i="0">
                <a:solidFill>
                  <a:srgbClr val="323232"/>
                </a:solidFill>
                <a:latin typeface="Arial" panose="020B0604020202020204" pitchFamily="34" charset="0"/>
                <a:cs typeface="Arial" panose="020B0604020202020204" pitchFamily="34" charset="0"/>
              </a:rPr>
              <a:t>Advisory vs. structural authority:</a:t>
            </a:r>
            <a:r>
              <a:rPr sz="1600" b="0" i="0">
                <a:solidFill>
                  <a:srgbClr val="323232"/>
                </a:solidFill>
                <a:latin typeface="Arial" panose="020B0604020202020204" pitchFamily="34" charset="0"/>
                <a:cs typeface="Arial" panose="020B0604020202020204" pitchFamily="34" charset="0"/>
              </a:rPr>
              <a:t> An advisory role allows Canada to hear First Nations perspectives while retaining </a:t>
            </a:r>
            <a:r>
              <a:rPr lang="en-CA" sz="1600" b="0" i="0">
                <a:solidFill>
                  <a:srgbClr val="323232"/>
                </a:solidFill>
                <a:latin typeface="Arial" panose="020B0604020202020204" pitchFamily="34" charset="0"/>
                <a:cs typeface="Arial" panose="020B0604020202020204" pitchFamily="34" charset="0"/>
              </a:rPr>
              <a:t>control</a:t>
            </a:r>
            <a:endParaRPr sz="1600" b="0" i="0">
              <a:solidFill>
                <a:srgbClr val="3A2510"/>
              </a:solidFill>
              <a:latin typeface="Arial" panose="020B0604020202020204" pitchFamily="34" charset="0"/>
              <a:ea typeface="Open Sans"/>
              <a:cs typeface="Arial" panose="020B0604020202020204" pitchFamily="34" charset="0"/>
            </a:endParaRPr>
          </a:p>
          <a:p>
            <a:pPr algn="l">
              <a:lnSpc>
                <a:spcPts val="1800"/>
              </a:lnSpc>
              <a:spcAft>
                <a:spcPts val="600"/>
              </a:spcAft>
              <a:buClr>
                <a:srgbClr val="000000"/>
              </a:buClr>
              <a:buSzPct val="100000"/>
            </a:pPr>
            <a:r>
              <a:rPr sz="1600" b="1" i="0">
                <a:solidFill>
                  <a:srgbClr val="323232"/>
                </a:solidFill>
                <a:latin typeface="Arial" panose="020B0604020202020204" pitchFamily="34" charset="0"/>
                <a:cs typeface="Arial" panose="020B0604020202020204" pitchFamily="34" charset="0"/>
              </a:rPr>
              <a:t>Durability:</a:t>
            </a:r>
            <a:r>
              <a:rPr sz="1600" b="0" i="0">
                <a:solidFill>
                  <a:srgbClr val="323232"/>
                </a:solidFill>
                <a:latin typeface="Arial" panose="020B0604020202020204" pitchFamily="34" charset="0"/>
                <a:cs typeface="Arial" panose="020B0604020202020204" pitchFamily="34" charset="0"/>
              </a:rPr>
              <a:t> Without binding enforcement, any plan survives only as long as the political will of the current government — Loving Justice requires mechanisms that outlast elections</a:t>
            </a:r>
            <a:endParaRPr sz="1600" b="0" i="0">
              <a:solidFill>
                <a:srgbClr val="3A2510"/>
              </a:solidFill>
              <a:latin typeface="Arial" panose="020B0604020202020204" pitchFamily="34" charset="0"/>
              <a:ea typeface="Open Sans"/>
              <a:cs typeface="Arial" panose="020B0604020202020204" pitchFamily="34" charset="0"/>
            </a:endParaRPr>
          </a:p>
          <a:p>
            <a:pPr algn="l">
              <a:lnSpc>
                <a:spcPts val="1800"/>
              </a:lnSpc>
              <a:spcAft>
                <a:spcPts val="600"/>
              </a:spcAft>
              <a:buClr>
                <a:srgbClr val="000000"/>
              </a:buClr>
              <a:buSzPct val="100000"/>
            </a:pPr>
            <a:r>
              <a:rPr sz="1600" b="1" i="0">
                <a:solidFill>
                  <a:srgbClr val="323232"/>
                </a:solidFill>
                <a:latin typeface="Arial" panose="020B0604020202020204" pitchFamily="34" charset="0"/>
                <a:cs typeface="Arial" panose="020B0604020202020204" pitchFamily="34" charset="0"/>
              </a:rPr>
              <a:t>The CHRT standard:</a:t>
            </a:r>
            <a:r>
              <a:rPr sz="1600" b="0" i="0">
                <a:solidFill>
                  <a:srgbClr val="323232"/>
                </a:solidFill>
                <a:latin typeface="Arial" panose="020B0604020202020204" pitchFamily="34" charset="0"/>
                <a:cs typeface="Arial" panose="020B0604020202020204" pitchFamily="34" charset="0"/>
              </a:rPr>
              <a:t> Plans must "improve on the CHRT orders and respect the spirit of the orders"</a:t>
            </a:r>
            <a:endParaRPr sz="1600" b="0" i="0">
              <a:solidFill>
                <a:srgbClr val="A46416"/>
              </a:solidFill>
              <a:latin typeface="Arial" panose="020B0604020202020204" pitchFamily="34" charset="0"/>
              <a:ea typeface="Open Sans"/>
              <a:cs typeface="Arial" panose="020B0604020202020204" pitchFamily="34" charset="0"/>
              <a:hlinkClick r:id="rId5"/>
            </a:endParaRPr>
          </a:p>
        </p:txBody>
      </p:sp>
      <p:sp>
        <p:nvSpPr>
          <p:cNvPr id="25" name="Rectangle 24"/>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38994-9BD1-D6C8-6DD0-D984A56F9E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C22D1A-9866-5358-0DF0-8949B1DC9736}"/>
              </a:ext>
            </a:extLst>
          </p:cNvPr>
          <p:cNvSpPr/>
          <p:nvPr/>
        </p:nvSpPr>
        <p:spPr>
          <a:xfrm>
            <a:off x="0" y="0"/>
            <a:ext cx="2667000"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descr="image.png">
            <a:extLst>
              <a:ext uri="{FF2B5EF4-FFF2-40B4-BE49-F238E27FC236}">
                <a16:creationId xmlns:a16="http://schemas.microsoft.com/office/drawing/2014/main" id="{CD9B78CE-EB5C-6C03-3CE2-F6CA6BBB71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4787" y="1414591"/>
            <a:ext cx="304782" cy="243833"/>
          </a:xfrm>
          <a:prstGeom prst="rect">
            <a:avLst/>
          </a:prstGeom>
        </p:spPr>
      </p:pic>
      <p:sp>
        <p:nvSpPr>
          <p:cNvPr id="4" name="Rectangle 3">
            <a:extLst>
              <a:ext uri="{FF2B5EF4-FFF2-40B4-BE49-F238E27FC236}">
                <a16:creationId xmlns:a16="http://schemas.microsoft.com/office/drawing/2014/main" id="{5A7074DF-E52C-9F86-2B64-D75F310670AE}"/>
              </a:ext>
            </a:extLst>
          </p:cNvPr>
          <p:cNvSpPr/>
          <p:nvPr/>
        </p:nvSpPr>
        <p:spPr>
          <a:xfrm>
            <a:off x="304800" y="2699818"/>
            <a:ext cx="457200" cy="28575"/>
          </a:xfrm>
          <a:prstGeom prst="rect">
            <a:avLst/>
          </a:prstGeom>
          <a:solidFill>
            <a:srgbClr val="E8A4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99651D0-5EDE-350C-A135-F48CF7BD21DD}"/>
              </a:ext>
            </a:extLst>
          </p:cNvPr>
          <p:cNvSpPr/>
          <p:nvPr/>
        </p:nvSpPr>
        <p:spPr>
          <a:xfrm>
            <a:off x="3048000" y="1840020"/>
            <a:ext cx="8763000" cy="830997"/>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707531-B90D-A6F3-B3A5-BA3E1C68637E}"/>
              </a:ext>
            </a:extLst>
          </p:cNvPr>
          <p:cNvSpPr/>
          <p:nvPr/>
        </p:nvSpPr>
        <p:spPr>
          <a:xfrm>
            <a:off x="3047924" y="1840020"/>
            <a:ext cx="50875" cy="830998"/>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3A622FB1-75CC-6B4D-DAFB-001F33CF1683}"/>
              </a:ext>
            </a:extLst>
          </p:cNvPr>
          <p:cNvSpPr/>
          <p:nvPr/>
        </p:nvSpPr>
        <p:spPr>
          <a:xfrm>
            <a:off x="3048000" y="2800498"/>
            <a:ext cx="8763000" cy="736999"/>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6E689CF-8C2A-DBBB-0737-52792A5B2DCA}"/>
              </a:ext>
            </a:extLst>
          </p:cNvPr>
          <p:cNvSpPr/>
          <p:nvPr/>
        </p:nvSpPr>
        <p:spPr>
          <a:xfrm>
            <a:off x="3048000" y="2800498"/>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43A6A8F4-2DEE-C682-A885-9E76A322C9B9}"/>
              </a:ext>
            </a:extLst>
          </p:cNvPr>
          <p:cNvSpPr/>
          <p:nvPr/>
        </p:nvSpPr>
        <p:spPr>
          <a:xfrm>
            <a:off x="3048000" y="3902881"/>
            <a:ext cx="8763000" cy="708960"/>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45701A7-A831-09FA-3017-EB4A85459610}"/>
              </a:ext>
            </a:extLst>
          </p:cNvPr>
          <p:cNvSpPr/>
          <p:nvPr/>
        </p:nvSpPr>
        <p:spPr>
          <a:xfrm>
            <a:off x="3048000" y="3902880"/>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8C3416A-0AB0-89F2-EEAC-B252296DD494}"/>
              </a:ext>
            </a:extLst>
          </p:cNvPr>
          <p:cNvSpPr txBox="1"/>
          <p:nvPr/>
        </p:nvSpPr>
        <p:spPr>
          <a:xfrm>
            <a:off x="90110" y="2122727"/>
            <a:ext cx="2462213" cy="553998"/>
          </a:xfrm>
          <a:prstGeom prst="rect">
            <a:avLst/>
          </a:prstGeom>
          <a:noFill/>
        </p:spPr>
        <p:txBody>
          <a:bodyPr wrap="none" lIns="0" tIns="0" rIns="0" bIns="0">
            <a:spAutoFit/>
          </a:bodyPr>
          <a:lstStyle/>
          <a:p>
            <a:pPr algn="l"/>
            <a:r>
              <a:rPr lang="en-CA" sz="3600" b="1">
                <a:solidFill>
                  <a:srgbClr val="34668C"/>
                </a:solidFill>
                <a:latin typeface="Arial" panose="020B0604020202020204" pitchFamily="34" charset="0"/>
                <a:cs typeface="Arial" panose="020B0604020202020204" pitchFamily="34" charset="0"/>
              </a:rPr>
              <a:t>Discussion</a:t>
            </a:r>
          </a:p>
        </p:txBody>
      </p:sp>
      <p:sp>
        <p:nvSpPr>
          <p:cNvPr id="15" name="TextBox 14">
            <a:extLst>
              <a:ext uri="{FF2B5EF4-FFF2-40B4-BE49-F238E27FC236}">
                <a16:creationId xmlns:a16="http://schemas.microsoft.com/office/drawing/2014/main" id="{5A90EBB9-4DA2-EC1A-9407-4A76D705ADEA}"/>
              </a:ext>
            </a:extLst>
          </p:cNvPr>
          <p:cNvSpPr txBox="1"/>
          <p:nvPr/>
        </p:nvSpPr>
        <p:spPr>
          <a:xfrm>
            <a:off x="101600" y="2941704"/>
            <a:ext cx="2506345" cy="473075"/>
          </a:xfrm>
          <a:prstGeom prst="rect">
            <a:avLst/>
          </a:prstGeom>
          <a:noFill/>
        </p:spPr>
        <p:txBody>
          <a:bodyPr wrap="square" lIns="0" tIns="0" rIns="0" bIns="0" anchor="t">
            <a:noAutofit/>
          </a:bodyPr>
          <a:lstStyle/>
          <a:p>
            <a:r>
              <a:rPr lang="en-CA" sz="2400" b="0" i="0">
                <a:solidFill>
                  <a:srgbClr val="323232"/>
                </a:solidFill>
                <a:latin typeface="Arial" panose="020B0604020202020204" pitchFamily="34" charset="0"/>
                <a:cs typeface="Arial" panose="020B0604020202020204" pitchFamily="34" charset="0"/>
              </a:rPr>
              <a:t>Who defines the future?</a:t>
            </a:r>
            <a:endParaRPr lang="en-US" sz="2400">
              <a:solidFill>
                <a:srgbClr val="32323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7AD1EF6-E186-2BE2-4B1A-DB2CD3B4170C}"/>
              </a:ext>
            </a:extLst>
          </p:cNvPr>
          <p:cNvSpPr txBox="1"/>
          <p:nvPr/>
        </p:nvSpPr>
        <p:spPr>
          <a:xfrm>
            <a:off x="3276518" y="2056507"/>
            <a:ext cx="228594" cy="246221"/>
          </a:xfrm>
          <a:prstGeom prst="rect">
            <a:avLst/>
          </a:prstGeom>
          <a:noFill/>
        </p:spPr>
        <p:txBody>
          <a:bodyPr wrap="squar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544F7038-27DD-D4D2-255C-E0F7F53B17DD}"/>
              </a:ext>
            </a:extLst>
          </p:cNvPr>
          <p:cNvSpPr txBox="1"/>
          <p:nvPr/>
        </p:nvSpPr>
        <p:spPr>
          <a:xfrm>
            <a:off x="3555556" y="1908402"/>
            <a:ext cx="8018717" cy="923330"/>
          </a:xfrm>
          <a:prstGeom prst="rect">
            <a:avLst/>
          </a:prstGeom>
          <a:noFill/>
        </p:spPr>
        <p:txBody>
          <a:bodyPr wrap="square" lIns="0" tIns="0" rIns="0" bIns="0">
            <a:spAutoFit/>
          </a:bodyPr>
          <a:lstStyle/>
          <a:p>
            <a:r>
              <a:rPr lang="en-GB" sz="2000">
                <a:solidFill>
                  <a:srgbClr val="323232"/>
                </a:solidFill>
                <a:latin typeface="Arial" panose="020B0604020202020204" pitchFamily="34" charset="0"/>
                <a:cs typeface="Arial" panose="020B0604020202020204" pitchFamily="34" charset="0"/>
              </a:rPr>
              <a:t>What does a rights-defined future for the children in your Nation look like in concrete terms?</a:t>
            </a:r>
          </a:p>
          <a:p>
            <a:pPr algn="l"/>
            <a:endParaRPr lang="en-CA" sz="2000" b="0" i="0">
              <a:solidFill>
                <a:srgbClr val="32323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A03C854-B785-CEBA-E0F0-0D23368C500F}"/>
              </a:ext>
            </a:extLst>
          </p:cNvPr>
          <p:cNvSpPr txBox="1"/>
          <p:nvPr/>
        </p:nvSpPr>
        <p:spPr>
          <a:xfrm>
            <a:off x="3276518" y="2896472"/>
            <a:ext cx="279038" cy="246221"/>
          </a:xfrm>
          <a:prstGeom prst="rect">
            <a:avLst/>
          </a:prstGeom>
          <a:noFill/>
        </p:spPr>
        <p:txBody>
          <a:bodyPr wrap="squar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7D3CE7DB-924C-5338-0263-94D05B362230}"/>
              </a:ext>
            </a:extLst>
          </p:cNvPr>
          <p:cNvSpPr txBox="1"/>
          <p:nvPr/>
        </p:nvSpPr>
        <p:spPr>
          <a:xfrm>
            <a:off x="3555556" y="2870464"/>
            <a:ext cx="8018717" cy="615553"/>
          </a:xfrm>
          <a:prstGeom prst="rect">
            <a:avLst/>
          </a:prstGeom>
          <a:noFill/>
        </p:spPr>
        <p:txBody>
          <a:bodyPr wrap="square" lIns="0" tIns="0" rIns="0" bIns="0">
            <a:spAutoFit/>
          </a:bodyPr>
          <a:lstStyle/>
          <a:p>
            <a:r>
              <a:rPr lang="en-GB" sz="2000">
                <a:solidFill>
                  <a:srgbClr val="323232"/>
                </a:solidFill>
                <a:latin typeface="Arial" panose="020B0604020202020204" pitchFamily="34" charset="0"/>
                <a:cs typeface="Arial" panose="020B0604020202020204" pitchFamily="34" charset="0"/>
              </a:rPr>
              <a:t>Which elements of Loving Justice's themes are most critical for your region, and which require the most attention to regional variation?</a:t>
            </a:r>
          </a:p>
        </p:txBody>
      </p:sp>
      <p:sp>
        <p:nvSpPr>
          <p:cNvPr id="22" name="TextBox 21">
            <a:extLst>
              <a:ext uri="{FF2B5EF4-FFF2-40B4-BE49-F238E27FC236}">
                <a16:creationId xmlns:a16="http://schemas.microsoft.com/office/drawing/2014/main" id="{557E0DAA-0D27-8DC5-2D65-1B5C39D895D3}"/>
              </a:ext>
            </a:extLst>
          </p:cNvPr>
          <p:cNvSpPr txBox="1"/>
          <p:nvPr/>
        </p:nvSpPr>
        <p:spPr>
          <a:xfrm>
            <a:off x="3276518" y="4110147"/>
            <a:ext cx="260436" cy="246221"/>
          </a:xfrm>
          <a:prstGeom prst="rect">
            <a:avLst/>
          </a:prstGeom>
          <a:noFill/>
        </p:spPr>
        <p:txBody>
          <a:bodyPr wrap="squar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id="{68046926-3F93-ED28-E4D3-EE406EDDDBA2}"/>
              </a:ext>
            </a:extLst>
          </p:cNvPr>
          <p:cNvSpPr txBox="1"/>
          <p:nvPr/>
        </p:nvSpPr>
        <p:spPr>
          <a:xfrm>
            <a:off x="3555556" y="3928802"/>
            <a:ext cx="8069517" cy="923330"/>
          </a:xfrm>
          <a:prstGeom prst="rect">
            <a:avLst/>
          </a:prstGeom>
          <a:noFill/>
        </p:spPr>
        <p:txBody>
          <a:bodyPr wrap="none" lIns="0" tIns="0" rIns="0" bIns="0">
            <a:spAutoFit/>
          </a:bodyPr>
          <a:lstStyle/>
          <a:p>
            <a:r>
              <a:rPr lang="en-GB" sz="2000">
                <a:solidFill>
                  <a:srgbClr val="323232"/>
                </a:solidFill>
                <a:latin typeface="Arial" panose="020B0604020202020204" pitchFamily="34" charset="0"/>
                <a:cs typeface="Arial" panose="020B0604020202020204" pitchFamily="34" charset="0"/>
              </a:rPr>
              <a:t>If Canada does not agree to a rights-first plan, what recourse and what </a:t>
            </a:r>
          </a:p>
          <a:p>
            <a:r>
              <a:rPr lang="en-GB" sz="2000">
                <a:solidFill>
                  <a:srgbClr val="323232"/>
                </a:solidFill>
                <a:latin typeface="Arial" panose="020B0604020202020204" pitchFamily="34" charset="0"/>
                <a:cs typeface="Arial" panose="020B0604020202020204" pitchFamily="34" charset="0"/>
              </a:rPr>
              <a:t>leverage do First Nations have?</a:t>
            </a:r>
          </a:p>
          <a:p>
            <a:endParaRPr lang="en-GB" sz="2000">
              <a:solidFill>
                <a:srgbClr val="32323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E6CCD9A-0D15-FDB6-DB60-D6B26516CCAD}"/>
              </a:ext>
            </a:extLst>
          </p:cNvPr>
          <p:cNvSpPr txBox="1"/>
          <p:nvPr/>
        </p:nvSpPr>
        <p:spPr>
          <a:xfrm>
            <a:off x="11832284" y="6543511"/>
            <a:ext cx="130816" cy="161920"/>
          </a:xfrm>
          <a:prstGeom prst="rect">
            <a:avLst/>
          </a:prstGeom>
          <a:noFill/>
        </p:spPr>
        <p:txBody>
          <a:bodyPr wrap="none" lIns="0" tIns="0" rIns="0" bIns="0">
            <a:spAutoFit/>
          </a:bodyPr>
          <a:lstStyle/>
          <a:p>
            <a:pPr algn="l"/>
            <a:r>
              <a:rPr sz="855" b="0" i="0">
                <a:solidFill>
                  <a:srgbClr val="323232"/>
                </a:solidFill>
                <a:latin typeface="Open Sans"/>
              </a:rPr>
              <a:t>09</a:t>
            </a:r>
          </a:p>
        </p:txBody>
      </p:sp>
      <p:sp>
        <p:nvSpPr>
          <p:cNvPr id="27" name="Rectangle 26">
            <a:extLst>
              <a:ext uri="{FF2B5EF4-FFF2-40B4-BE49-F238E27FC236}">
                <a16:creationId xmlns:a16="http://schemas.microsoft.com/office/drawing/2014/main" id="{AB3D5925-9816-1588-CD42-051878F4E52F}"/>
              </a:ext>
            </a:extLst>
          </p:cNvPr>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ectangle 27">
            <a:extLst>
              <a:ext uri="{FF2B5EF4-FFF2-40B4-BE49-F238E27FC236}">
                <a16:creationId xmlns:a16="http://schemas.microsoft.com/office/drawing/2014/main" id="{FF289831-58B9-7DEB-DBB4-17A3D3C248DE}"/>
              </a:ext>
            </a:extLst>
          </p:cNvPr>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39064267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a:xfrm>
            <a:off x="0" y="1420345"/>
            <a:ext cx="4571885" cy="4017137"/>
          </a:xfrm>
          <a:prstGeom prst="rect">
            <a:avLst/>
          </a:prstGeom>
        </p:spPr>
      </p:pic>
      <p:sp>
        <p:nvSpPr>
          <p:cNvPr id="5" name="Rectangle 4"/>
          <p:cNvSpPr/>
          <p:nvPr/>
        </p:nvSpPr>
        <p:spPr>
          <a:xfrm>
            <a:off x="4953000" y="2946824"/>
            <a:ext cx="6858000" cy="9525"/>
          </a:xfrm>
          <a:prstGeom prst="rect">
            <a:avLst/>
          </a:prstGeom>
          <a:solidFill>
            <a:srgbClr val="D0B0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6" name="Rounded Rectangle 5"/>
          <p:cNvSpPr/>
          <p:nvPr/>
        </p:nvSpPr>
        <p:spPr>
          <a:xfrm>
            <a:off x="4953000" y="5257046"/>
            <a:ext cx="6858000" cy="603944"/>
          </a:xfrm>
          <a:prstGeom prst="roundRect">
            <a:avLst>
              <a:gd name="adj" fmla="val 9462"/>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05281" y="5463727"/>
            <a:ext cx="136814" cy="109653"/>
          </a:xfrm>
          <a:prstGeom prst="rect">
            <a:avLst/>
          </a:prstGeom>
        </p:spPr>
      </p:pic>
      <p:sp>
        <p:nvSpPr>
          <p:cNvPr id="9" name="TextBox 8"/>
          <p:cNvSpPr txBox="1"/>
          <p:nvPr/>
        </p:nvSpPr>
        <p:spPr>
          <a:xfrm>
            <a:off x="0" y="414523"/>
            <a:ext cx="11346512" cy="492443"/>
          </a:xfrm>
          <a:prstGeom prst="rect">
            <a:avLst/>
          </a:prstGeom>
          <a:noFill/>
        </p:spPr>
        <p:txBody>
          <a:bodyPr wrap="square" lIns="0" tIns="0" rIns="0" bIns="0">
            <a:spAutoFit/>
          </a:bodyPr>
          <a:lstStyle/>
          <a:p>
            <a:pPr algn="r"/>
            <a:r>
              <a:rPr sz="3200" b="1">
                <a:solidFill>
                  <a:srgbClr val="34668C"/>
                </a:solidFill>
                <a:latin typeface="Arial" panose="020B0604020202020204" pitchFamily="34" charset="0"/>
                <a:cs typeface="Arial" panose="020B0604020202020204" pitchFamily="34" charset="0"/>
              </a:rPr>
              <a:t>What Happens If the Chosen Approach Does Not Work?</a:t>
            </a:r>
          </a:p>
        </p:txBody>
      </p:sp>
      <p:sp>
        <p:nvSpPr>
          <p:cNvPr id="10" name="TextBox 9"/>
          <p:cNvSpPr txBox="1"/>
          <p:nvPr/>
        </p:nvSpPr>
        <p:spPr>
          <a:xfrm>
            <a:off x="4894656" y="1028322"/>
            <a:ext cx="6594587" cy="1846659"/>
          </a:xfrm>
          <a:prstGeom prst="rect">
            <a:avLst/>
          </a:prstGeom>
          <a:noFill/>
        </p:spPr>
        <p:txBody>
          <a:bodyPr wrap="square" lIns="121916" tIns="0" rIns="0" bIns="0" anchor="t">
            <a:spAutoFit/>
          </a:bodyPr>
          <a:lstStyle/>
          <a:p>
            <a:r>
              <a:rPr sz="2400" b="0" i="1">
                <a:solidFill>
                  <a:srgbClr val="323232"/>
                </a:solidFill>
                <a:latin typeface="Arial" panose="020B0604020202020204" pitchFamily="34" charset="0"/>
                <a:cs typeface="Arial" panose="020B0604020202020204" pitchFamily="34" charset="0"/>
              </a:rPr>
              <a:t>Any plan that does not include binding accountability mechanisms and clear</a:t>
            </a:r>
            <a:r>
              <a:rPr lang="en-US" sz="2400" i="1">
                <a:solidFill>
                  <a:srgbClr val="323232"/>
                </a:solidFill>
                <a:latin typeface="Arial" panose="020B0604020202020204" pitchFamily="34" charset="0"/>
                <a:cs typeface="Arial" panose="020B0604020202020204" pitchFamily="34" charset="0"/>
              </a:rPr>
              <a:t> pathways to identify and mitigate </a:t>
            </a:r>
            <a:r>
              <a:rPr sz="2400" b="0" i="1">
                <a:solidFill>
                  <a:srgbClr val="323232"/>
                </a:solidFill>
                <a:latin typeface="Arial" panose="020B0604020202020204" pitchFamily="34" charset="0"/>
                <a:cs typeface="Arial" panose="020B0604020202020204" pitchFamily="34" charset="0"/>
              </a:rPr>
              <a:t>failure is not a plan — it is a promise, and Canada has broken those before.</a:t>
            </a:r>
          </a:p>
        </p:txBody>
      </p:sp>
      <p:sp>
        <p:nvSpPr>
          <p:cNvPr id="11" name="TextBox 10"/>
          <p:cNvSpPr txBox="1"/>
          <p:nvPr/>
        </p:nvSpPr>
        <p:spPr>
          <a:xfrm>
            <a:off x="5333717" y="5323522"/>
            <a:ext cx="6155526" cy="492443"/>
          </a:xfrm>
          <a:prstGeom prst="rect">
            <a:avLst/>
          </a:prstGeom>
          <a:noFill/>
        </p:spPr>
        <p:txBody>
          <a:bodyPr wrap="square" lIns="0" tIns="0" rIns="0" bIns="0">
            <a:spAutoFit/>
          </a:bodyPr>
          <a:lstStyle/>
          <a:p>
            <a:pPr algn="l"/>
            <a:r>
              <a:rPr sz="1600" b="0" i="1">
                <a:solidFill>
                  <a:srgbClr val="323232"/>
                </a:solidFill>
                <a:latin typeface="Arial" panose="020B0604020202020204" pitchFamily="34" charset="0"/>
                <a:cs typeface="Arial" panose="020B0604020202020204" pitchFamily="34" charset="0"/>
              </a:rPr>
              <a:t>The question is not whether a plan might fail — it is whether the architecture makes failure impossible to ignore and costly to sustain.</a:t>
            </a:r>
          </a:p>
        </p:txBody>
      </p:sp>
      <p:sp>
        <p:nvSpPr>
          <p:cNvPr id="12" name="TextBox 11"/>
          <p:cNvSpPr txBox="1"/>
          <p:nvPr/>
        </p:nvSpPr>
        <p:spPr>
          <a:xfrm>
            <a:off x="4952876" y="6211594"/>
            <a:ext cx="3106620" cy="126188"/>
          </a:xfrm>
          <a:prstGeom prst="rect">
            <a:avLst/>
          </a:prstGeom>
          <a:noFill/>
        </p:spPr>
        <p:txBody>
          <a:bodyPr wrap="none" lIns="0" tIns="0" rIns="0" bIns="0">
            <a:spAutoFit/>
          </a:bodyPr>
          <a:lstStyle/>
          <a:p>
            <a:pPr algn="l"/>
            <a:r>
              <a:rPr sz="820" b="0" i="0">
                <a:solidFill>
                  <a:srgbClr val="323232"/>
                </a:solidFill>
                <a:latin typeface="Arial" panose="020B0604020202020204" pitchFamily="34" charset="0"/>
                <a:cs typeface="Arial" panose="020B0604020202020204" pitchFamily="34" charset="0"/>
              </a:rPr>
              <a:t>National Children's Chiefs Commission | Caring Society | July 2026</a:t>
            </a:r>
          </a:p>
        </p:txBody>
      </p:sp>
      <p:sp>
        <p:nvSpPr>
          <p:cNvPr id="14" name="TextBox 13"/>
          <p:cNvSpPr txBox="1"/>
          <p:nvPr/>
        </p:nvSpPr>
        <p:spPr>
          <a:xfrm>
            <a:off x="4952876" y="3180228"/>
            <a:ext cx="6857828" cy="1744067"/>
          </a:xfrm>
          <a:prstGeom prst="rect">
            <a:avLst/>
          </a:prstGeom>
          <a:noFill/>
        </p:spPr>
        <p:txBody>
          <a:bodyPr wrap="square" lIns="0" tIns="0" rIns="0" bIns="0">
            <a:spAutoFit/>
          </a:bodyPr>
          <a:lstStyle/>
          <a:p>
            <a:pPr marL="182880" indent="-182880" algn="l">
              <a:lnSpc>
                <a:spcPts val="1800"/>
              </a:lnSpc>
              <a:spcBef>
                <a:spcPts val="0"/>
              </a:spcBef>
              <a:spcAft>
                <a:spcPts val="600"/>
              </a:spcAft>
              <a:buClr>
                <a:srgbClr val="A26216"/>
              </a:buClr>
              <a:buSzPct val="100000"/>
              <a:buFont typeface="Open Sans" charset="0"/>
              <a:buChar char="●"/>
            </a:pPr>
            <a:r>
              <a:rPr sz="1600" b="0" i="0">
                <a:solidFill>
                  <a:srgbClr val="323232"/>
                </a:solidFill>
                <a:latin typeface="Arial" panose="020B0604020202020204" pitchFamily="34" charset="0"/>
                <a:cs typeface="Arial" panose="020B0604020202020204" pitchFamily="34" charset="0"/>
              </a:rPr>
              <a:t>The Tribunal has issued over </a:t>
            </a:r>
            <a:r>
              <a:rPr sz="1600" b="1" i="0">
                <a:solidFill>
                  <a:srgbClr val="323232"/>
                </a:solidFill>
                <a:latin typeface="Arial" panose="020B0604020202020204" pitchFamily="34" charset="0"/>
                <a:cs typeface="Arial" panose="020B0604020202020204" pitchFamily="34" charset="0"/>
              </a:rPr>
              <a:t>20 compliance-related orders</a:t>
            </a:r>
            <a:r>
              <a:rPr sz="1600" b="0" i="0">
                <a:solidFill>
                  <a:srgbClr val="323232"/>
                </a:solidFill>
                <a:latin typeface="Arial" panose="020B0604020202020204" pitchFamily="34" charset="0"/>
                <a:cs typeface="Arial" panose="020B0604020202020204" pitchFamily="34" charset="0"/>
              </a:rPr>
              <a:t> since 2016 — Canada's repeated non-compliance is the documented track record against which any new plan must be evaluated</a:t>
            </a:r>
          </a:p>
          <a:p>
            <a:pPr marL="182880" indent="-182880" algn="l">
              <a:lnSpc>
                <a:spcPts val="1800"/>
              </a:lnSpc>
              <a:spcBef>
                <a:spcPts val="780"/>
              </a:spcBef>
              <a:spcAft>
                <a:spcPts val="600"/>
              </a:spcAft>
              <a:buClr>
                <a:srgbClr val="A26216"/>
              </a:buClr>
              <a:buSzPct val="100000"/>
              <a:buFont typeface="Open Sans" charset="0"/>
              <a:buChar char="●"/>
            </a:pPr>
            <a:r>
              <a:rPr sz="1600" b="0" i="0">
                <a:solidFill>
                  <a:srgbClr val="323232"/>
                </a:solidFill>
                <a:latin typeface="Arial" panose="020B0604020202020204" pitchFamily="34" charset="0"/>
                <a:cs typeface="Arial" panose="020B0604020202020204" pitchFamily="34" charset="0"/>
              </a:rPr>
              <a:t>Loving Justice requires </a:t>
            </a:r>
            <a:r>
              <a:rPr sz="1600" b="1" i="0">
                <a:solidFill>
                  <a:srgbClr val="323232"/>
                </a:solidFill>
                <a:latin typeface="Arial" panose="020B0604020202020204" pitchFamily="34" charset="0"/>
                <a:cs typeface="Arial" panose="020B0604020202020204" pitchFamily="34" charset="0"/>
              </a:rPr>
              <a:t>enforcement and durability</a:t>
            </a:r>
            <a:r>
              <a:rPr sz="1600" b="0" i="0">
                <a:solidFill>
                  <a:srgbClr val="323232"/>
                </a:solidFill>
                <a:latin typeface="Arial" panose="020B0604020202020204" pitchFamily="34" charset="0"/>
                <a:cs typeface="Arial" panose="020B0604020202020204" pitchFamily="34" charset="0"/>
              </a:rPr>
              <a:t>: mechanisms that bind Canada regardless of election cycles or ministerial changes </a:t>
            </a:r>
          </a:p>
          <a:p>
            <a:pPr marL="182880" indent="-182880" algn="l">
              <a:lnSpc>
                <a:spcPts val="1800"/>
              </a:lnSpc>
              <a:spcBef>
                <a:spcPts val="780"/>
              </a:spcBef>
              <a:spcAft>
                <a:spcPts val="600"/>
              </a:spcAft>
              <a:buClr>
                <a:srgbClr val="A26216"/>
              </a:buClr>
              <a:buSzPct val="100000"/>
              <a:buFont typeface="Open Sans" charset="0"/>
              <a:buChar char="●"/>
            </a:pPr>
            <a:r>
              <a:rPr sz="1600" b="0" i="0">
                <a:solidFill>
                  <a:srgbClr val="323232"/>
                </a:solidFill>
                <a:latin typeface="Arial" panose="020B0604020202020204" pitchFamily="34" charset="0"/>
                <a:cs typeface="Arial" panose="020B0604020202020204" pitchFamily="34" charset="0"/>
              </a:rPr>
              <a:t>Canada's Plan offers advisory escalation — </a:t>
            </a:r>
            <a:r>
              <a:rPr sz="1600" b="1" i="0">
                <a:solidFill>
                  <a:srgbClr val="323232"/>
                </a:solidFill>
                <a:latin typeface="Arial" panose="020B0604020202020204" pitchFamily="34" charset="0"/>
                <a:cs typeface="Arial" panose="020B0604020202020204" pitchFamily="34" charset="0"/>
              </a:rPr>
              <a:t>not binding enforcement</a:t>
            </a:r>
            <a:r>
              <a:rPr sz="1600" b="0" i="0">
                <a:solidFill>
                  <a:srgbClr val="323232"/>
                </a:solidFill>
                <a:latin typeface="Arial" panose="020B0604020202020204" pitchFamily="34" charset="0"/>
                <a:cs typeface="Arial" panose="020B0604020202020204" pitchFamily="34" charset="0"/>
              </a:rPr>
              <a:t> </a:t>
            </a:r>
            <a:endParaRPr sz="1600" b="0" i="0">
              <a:solidFill>
                <a:srgbClr val="323232"/>
              </a:solidFill>
              <a:latin typeface="Arial" panose="020B0604020202020204" pitchFamily="34" charset="0"/>
              <a:cs typeface="Arial" panose="020B0604020202020204" pitchFamily="34" charset="0"/>
              <a:hlinkClick r:id="rId6" tooltip="Loving Justice Plan &amp; Canada’s Plan 2025 CHRT"/>
            </a:endParaRPr>
          </a:p>
        </p:txBody>
      </p:sp>
      <p:sp>
        <p:nvSpPr>
          <p:cNvPr id="15" name="Rectangle 14"/>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95237" y="5766643"/>
            <a:ext cx="11415764" cy="573285"/>
          </a:xfrm>
          <a:prstGeom prst="roundRect">
            <a:avLst>
              <a:gd name="adj" fmla="val 9968"/>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 name="Rounded Rectangle 1"/>
          <p:cNvSpPr/>
          <p:nvPr/>
        </p:nvSpPr>
        <p:spPr>
          <a:xfrm>
            <a:off x="381000" y="1825035"/>
            <a:ext cx="5623619" cy="3827307"/>
          </a:xfrm>
          <a:prstGeom prst="roundRect">
            <a:avLst>
              <a:gd name="adj" fmla="val 1797"/>
            </a:avLst>
          </a:prstGeom>
          <a:solidFill>
            <a:srgbClr val="FFF8F0">
              <a:alpha val="40000"/>
            </a:srgb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Rectangle 2"/>
          <p:cNvSpPr/>
          <p:nvPr/>
        </p:nvSpPr>
        <p:spPr>
          <a:xfrm>
            <a:off x="400050" y="1846387"/>
            <a:ext cx="5585519" cy="39796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7672" y="1966319"/>
            <a:ext cx="157103" cy="157103"/>
          </a:xfrm>
          <a:prstGeom prst="rect">
            <a:avLst/>
          </a:prstGeom>
        </p:spPr>
      </p:pic>
      <p:pic>
        <p:nvPicPr>
          <p:cNvPr id="5" name="Picture 4"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2384133"/>
            <a:ext cx="114297" cy="114297"/>
          </a:xfrm>
          <a:prstGeom prst="rect">
            <a:avLst/>
          </a:prstGeom>
        </p:spPr>
      </p:pic>
      <p:pic>
        <p:nvPicPr>
          <p:cNvPr id="6" name="Picture 5"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3231348"/>
            <a:ext cx="114297" cy="114297"/>
          </a:xfrm>
          <a:prstGeom prst="rect">
            <a:avLst/>
          </a:prstGeom>
        </p:spPr>
      </p:pic>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4054697"/>
            <a:ext cx="114297" cy="114297"/>
          </a:xfrm>
          <a:prstGeom prst="rect">
            <a:avLst/>
          </a:prstGeom>
        </p:spPr>
      </p:pic>
      <p:pic>
        <p:nvPicPr>
          <p:cNvPr id="8" name="Picture 7"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436" y="4655365"/>
            <a:ext cx="114297" cy="114297"/>
          </a:xfrm>
          <a:prstGeom prst="rect">
            <a:avLst/>
          </a:prstGeom>
        </p:spPr>
      </p:pic>
      <p:sp>
        <p:nvSpPr>
          <p:cNvPr id="9" name="Rounded Rectangle 8"/>
          <p:cNvSpPr/>
          <p:nvPr/>
        </p:nvSpPr>
        <p:spPr>
          <a:xfrm>
            <a:off x="6187380" y="1825035"/>
            <a:ext cx="5623619" cy="3827307"/>
          </a:xfrm>
          <a:prstGeom prst="roundRect">
            <a:avLst>
              <a:gd name="adj" fmla="val 1797"/>
            </a:avLst>
          </a:prstGeom>
          <a:solidFill>
            <a:srgbClr val="FFF8F0">
              <a:alpha val="40000"/>
            </a:srgb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0" name="Rectangle 9"/>
          <p:cNvSpPr/>
          <p:nvPr/>
        </p:nvSpPr>
        <p:spPr>
          <a:xfrm>
            <a:off x="6206430" y="1854342"/>
            <a:ext cx="5585519" cy="39796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1" name="Picture 10"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9150" y="1979969"/>
            <a:ext cx="146629" cy="146629"/>
          </a:xfrm>
          <a:prstGeom prst="rect">
            <a:avLst/>
          </a:prstGeom>
        </p:spPr>
      </p:pic>
      <p:pic>
        <p:nvPicPr>
          <p:cNvPr id="12" name="Picture 11"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58671" y="2400038"/>
            <a:ext cx="114297" cy="114297"/>
          </a:xfrm>
          <a:prstGeom prst="rect">
            <a:avLst/>
          </a:prstGeom>
        </p:spPr>
      </p:pic>
      <p:pic>
        <p:nvPicPr>
          <p:cNvPr id="13" name="Picture 12"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58671" y="3215440"/>
            <a:ext cx="114297" cy="114297"/>
          </a:xfrm>
          <a:prstGeom prst="rect">
            <a:avLst/>
          </a:prstGeom>
        </p:spPr>
      </p:pic>
      <p:pic>
        <p:nvPicPr>
          <p:cNvPr id="14" name="Picture 13"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58671" y="3800255"/>
            <a:ext cx="114297" cy="114297"/>
          </a:xfrm>
          <a:prstGeom prst="rect">
            <a:avLst/>
          </a:prstGeom>
        </p:spPr>
      </p:pic>
      <p:pic>
        <p:nvPicPr>
          <p:cNvPr id="15" name="Picture 14"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58671" y="4472488"/>
            <a:ext cx="114297" cy="114297"/>
          </a:xfrm>
          <a:prstGeom prst="rect">
            <a:avLst/>
          </a:prstGeom>
        </p:spPr>
      </p:pic>
      <p:sp>
        <p:nvSpPr>
          <p:cNvPr id="21" name="TextBox 20"/>
          <p:cNvSpPr txBox="1"/>
          <p:nvPr/>
        </p:nvSpPr>
        <p:spPr>
          <a:xfrm>
            <a:off x="380990" y="548269"/>
            <a:ext cx="11304255" cy="430887"/>
          </a:xfrm>
          <a:prstGeom prst="rect">
            <a:avLst/>
          </a:prstGeom>
          <a:noFill/>
        </p:spPr>
        <p:txBody>
          <a:bodyPr wrap="square" lIns="0" tIns="0" rIns="0" bIns="0">
            <a:spAutoFit/>
          </a:bodyPr>
          <a:lstStyle/>
          <a:p>
            <a:pPr algn="l"/>
            <a:r>
              <a:rPr lang="en-GB" sz="2800" b="1">
                <a:solidFill>
                  <a:srgbClr val="34668C"/>
                </a:solidFill>
                <a:latin typeface="Arial" panose="020B0604020202020204" pitchFamily="34" charset="0"/>
                <a:cs typeface="Arial" panose="020B0604020202020204" pitchFamily="34" charset="0"/>
              </a:rPr>
              <a:t>Accountability Architecture: Loving Justice vs. Canada's Plan</a:t>
            </a:r>
          </a:p>
        </p:txBody>
      </p:sp>
      <p:sp>
        <p:nvSpPr>
          <p:cNvPr id="22" name="TextBox 21"/>
          <p:cNvSpPr txBox="1"/>
          <p:nvPr/>
        </p:nvSpPr>
        <p:spPr>
          <a:xfrm>
            <a:off x="395236" y="1097491"/>
            <a:ext cx="10395984" cy="369332"/>
          </a:xfrm>
          <a:prstGeom prst="rect">
            <a:avLst/>
          </a:prstGeom>
          <a:noFill/>
        </p:spPr>
        <p:txBody>
          <a:bodyPr wrap="square" lIns="114297" tIns="0" rIns="0" bIns="0">
            <a:spAutoFit/>
          </a:bodyPr>
          <a:lstStyle/>
          <a:p>
            <a:pPr algn="l"/>
            <a:r>
              <a:rPr lang="en-GB" sz="2400" b="0" i="1">
                <a:solidFill>
                  <a:srgbClr val="323232"/>
                </a:solidFill>
                <a:latin typeface="Arial" panose="020B0604020202020204" pitchFamily="34" charset="0"/>
                <a:cs typeface="Arial" panose="020B0604020202020204" pitchFamily="34" charset="0"/>
              </a:rPr>
              <a:t>Enforcement is not a detail — it is the difference between a right and a wish.</a:t>
            </a:r>
          </a:p>
        </p:txBody>
      </p:sp>
      <p:sp>
        <p:nvSpPr>
          <p:cNvPr id="23" name="TextBox 22"/>
          <p:cNvSpPr txBox="1"/>
          <p:nvPr/>
        </p:nvSpPr>
        <p:spPr>
          <a:xfrm>
            <a:off x="811390" y="1889662"/>
            <a:ext cx="3556486" cy="276999"/>
          </a:xfrm>
          <a:prstGeom prst="rect">
            <a:avLst/>
          </a:prstGeom>
          <a:noFill/>
        </p:spPr>
        <p:txBody>
          <a:bodyPr wrap="square" lIns="0" tIns="0" rIns="0" bIns="0">
            <a:spAutoFit/>
          </a:bodyPr>
          <a:lstStyle/>
          <a:p>
            <a:pPr algn="l"/>
            <a:r>
              <a:rPr lang="en-CA" b="1" i="0">
                <a:solidFill>
                  <a:srgbClr val="323232"/>
                </a:solidFill>
                <a:latin typeface="Arial" panose="020B0604020202020204" pitchFamily="34" charset="0"/>
                <a:cs typeface="Arial" panose="020B0604020202020204" pitchFamily="34" charset="0"/>
              </a:rPr>
              <a:t>Loving Justice — Accountability</a:t>
            </a:r>
          </a:p>
        </p:txBody>
      </p:sp>
      <p:sp>
        <p:nvSpPr>
          <p:cNvPr id="24" name="TextBox 23"/>
          <p:cNvSpPr txBox="1"/>
          <p:nvPr/>
        </p:nvSpPr>
        <p:spPr>
          <a:xfrm>
            <a:off x="750521" y="2350647"/>
            <a:ext cx="5052737"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Binding enforcement mechanisms</a:t>
            </a:r>
            <a:r>
              <a:rPr lang="en-GB" sz="1600" b="0" i="0">
                <a:solidFill>
                  <a:srgbClr val="323232"/>
                </a:solidFill>
                <a:latin typeface="Arial" panose="020B0604020202020204" pitchFamily="34" charset="0"/>
                <a:cs typeface="Arial" panose="020B0604020202020204" pitchFamily="34" charset="0"/>
              </a:rPr>
              <a:t> — compliance obligations with legal force, not discretionary follow-up</a:t>
            </a:r>
            <a:endParaRPr lang="en-GB" sz="1600" b="0" i="0">
              <a:solidFill>
                <a:srgbClr val="323232"/>
              </a:solidFill>
              <a:latin typeface="Arial" panose="020B0604020202020204" pitchFamily="34" charset="0"/>
              <a:cs typeface="Arial" panose="020B0604020202020204" pitchFamily="34" charset="0"/>
              <a:hlinkClick r:id="rId7" tooltip="Update: Now available - Loving Justice National Plan ..."/>
            </a:endParaRPr>
          </a:p>
        </p:txBody>
      </p:sp>
      <p:sp>
        <p:nvSpPr>
          <p:cNvPr id="25" name="TextBox 24"/>
          <p:cNvSpPr txBox="1"/>
          <p:nvPr/>
        </p:nvSpPr>
        <p:spPr>
          <a:xfrm>
            <a:off x="750521" y="3197862"/>
            <a:ext cx="4532893"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Compliance linked to ongoing Tribunal jurisdiction</a:t>
            </a:r>
            <a:r>
              <a:rPr lang="en-GB" sz="1600" b="0" i="0">
                <a:solidFill>
                  <a:srgbClr val="323232"/>
                </a:solidFill>
                <a:latin typeface="Arial" panose="020B0604020202020204" pitchFamily="34" charset="0"/>
                <a:cs typeface="Arial" panose="020B0604020202020204" pitchFamily="34" charset="0"/>
              </a:rPr>
              <a:t> — the complaint remains active and enforceable</a:t>
            </a:r>
            <a:endParaRPr lang="en-GB" sz="1600" b="0" i="0">
              <a:solidFill>
                <a:srgbClr val="323232"/>
              </a:solidFill>
              <a:latin typeface="Arial" panose="020B0604020202020204" pitchFamily="34" charset="0"/>
              <a:cs typeface="Arial" panose="020B0604020202020204" pitchFamily="34" charset="0"/>
              <a:hlinkClick r:id="rId7" tooltip="Update: Now available - Loving Justice National Plan ..."/>
            </a:endParaRPr>
          </a:p>
        </p:txBody>
      </p:sp>
      <p:sp>
        <p:nvSpPr>
          <p:cNvPr id="26" name="TextBox 25"/>
          <p:cNvSpPr txBox="1"/>
          <p:nvPr/>
        </p:nvSpPr>
        <p:spPr>
          <a:xfrm>
            <a:off x="750521" y="4021211"/>
            <a:ext cx="4348947"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Durability provisions</a:t>
            </a:r>
            <a:r>
              <a:rPr lang="en-GB" sz="1600" b="0" i="0">
                <a:solidFill>
                  <a:srgbClr val="323232"/>
                </a:solidFill>
                <a:latin typeface="Arial" panose="020B0604020202020204" pitchFamily="34" charset="0"/>
                <a:cs typeface="Arial" panose="020B0604020202020204" pitchFamily="34" charset="0"/>
              </a:rPr>
              <a:t> that survive government </a:t>
            </a:r>
          </a:p>
          <a:p>
            <a:pPr algn="l"/>
            <a:r>
              <a:rPr lang="en-GB" sz="1600" b="0" i="0">
                <a:solidFill>
                  <a:srgbClr val="323232"/>
                </a:solidFill>
                <a:latin typeface="Arial" panose="020B0604020202020204" pitchFamily="34" charset="0"/>
                <a:cs typeface="Arial" panose="020B0604020202020204" pitchFamily="34" charset="0"/>
              </a:rPr>
              <a:t>changes and election cycles</a:t>
            </a:r>
            <a:endParaRPr lang="en-GB" sz="1600" b="0" i="0">
              <a:solidFill>
                <a:srgbClr val="323232"/>
              </a:solidFill>
              <a:latin typeface="Arial" panose="020B0604020202020204" pitchFamily="34" charset="0"/>
              <a:cs typeface="Arial" panose="020B0604020202020204" pitchFamily="34" charset="0"/>
              <a:hlinkClick r:id="rId7" tooltip="Update: Now available - Loving Justice National Plan ..."/>
            </a:endParaRPr>
          </a:p>
        </p:txBody>
      </p:sp>
      <p:sp>
        <p:nvSpPr>
          <p:cNvPr id="27" name="TextBox 26"/>
          <p:cNvSpPr txBox="1"/>
          <p:nvPr/>
        </p:nvSpPr>
        <p:spPr>
          <a:xfrm>
            <a:off x="750521" y="4621880"/>
            <a:ext cx="4733062"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Research and outcome data requirements</a:t>
            </a:r>
            <a:r>
              <a:rPr lang="en-GB" sz="1600" b="0" i="0">
                <a:solidFill>
                  <a:srgbClr val="323232"/>
                </a:solidFill>
                <a:latin typeface="Arial" panose="020B0604020202020204" pitchFamily="34" charset="0"/>
                <a:cs typeface="Arial" panose="020B0604020202020204" pitchFamily="34" charset="0"/>
              </a:rPr>
              <a:t> to measure actual impact on children, not just process compliance </a:t>
            </a:r>
            <a:endParaRPr lang="en-GB" sz="1600" b="0" i="0">
              <a:solidFill>
                <a:srgbClr val="323232"/>
              </a:solidFill>
              <a:latin typeface="Arial" panose="020B0604020202020204" pitchFamily="34" charset="0"/>
              <a:cs typeface="Arial" panose="020B0604020202020204" pitchFamily="34" charset="0"/>
              <a:hlinkClick r:id="rId7" tooltip="Update: Now available - Loving Justice National Plan ..."/>
            </a:endParaRPr>
          </a:p>
        </p:txBody>
      </p:sp>
      <p:sp>
        <p:nvSpPr>
          <p:cNvPr id="28" name="TextBox 27"/>
          <p:cNvSpPr txBox="1"/>
          <p:nvPr/>
        </p:nvSpPr>
        <p:spPr>
          <a:xfrm>
            <a:off x="6617625" y="1897617"/>
            <a:ext cx="3508396" cy="276999"/>
          </a:xfrm>
          <a:prstGeom prst="rect">
            <a:avLst/>
          </a:prstGeom>
          <a:noFill/>
        </p:spPr>
        <p:txBody>
          <a:bodyPr wrap="square" lIns="0" tIns="0" rIns="0" bIns="0">
            <a:spAutoFit/>
          </a:bodyPr>
          <a:lstStyle/>
          <a:p>
            <a:pPr algn="l"/>
            <a:r>
              <a:rPr lang="en-CA" b="1" i="0">
                <a:solidFill>
                  <a:srgbClr val="323232"/>
                </a:solidFill>
                <a:latin typeface="Arial" panose="020B0604020202020204" pitchFamily="34" charset="0"/>
                <a:cs typeface="Arial" panose="020B0604020202020204" pitchFamily="34" charset="0"/>
              </a:rPr>
              <a:t>Canada's Plan — Accountability</a:t>
            </a:r>
          </a:p>
        </p:txBody>
      </p:sp>
      <p:sp>
        <p:nvSpPr>
          <p:cNvPr id="29" name="TextBox 28"/>
          <p:cNvSpPr txBox="1"/>
          <p:nvPr/>
        </p:nvSpPr>
        <p:spPr>
          <a:xfrm>
            <a:off x="6556756" y="2366552"/>
            <a:ext cx="5081013"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Advisory structures</a:t>
            </a:r>
            <a:r>
              <a:rPr lang="en-GB" sz="1600" b="0" i="0">
                <a:solidFill>
                  <a:srgbClr val="323232"/>
                </a:solidFill>
                <a:latin typeface="Arial" panose="020B0604020202020204" pitchFamily="34" charset="0"/>
                <a:cs typeface="Arial" panose="020B0604020202020204" pitchFamily="34" charset="0"/>
              </a:rPr>
              <a:t> — First Nations escalate concerns but Canada retains final decision-making authority</a:t>
            </a:r>
            <a:endParaRPr lang="en-GB" sz="1600" b="0" i="0">
              <a:solidFill>
                <a:srgbClr val="323232"/>
              </a:solidFill>
              <a:latin typeface="Arial" panose="020B0604020202020204" pitchFamily="34" charset="0"/>
              <a:cs typeface="Arial" panose="020B0604020202020204" pitchFamily="34" charset="0"/>
              <a:hlinkClick r:id="rId8" tooltip="Loving Justice Plan &amp; Canada’s Plan 2025 CHRT"/>
            </a:endParaRPr>
          </a:p>
        </p:txBody>
      </p:sp>
      <p:sp>
        <p:nvSpPr>
          <p:cNvPr id="30" name="TextBox 29"/>
          <p:cNvSpPr txBox="1"/>
          <p:nvPr/>
        </p:nvSpPr>
        <p:spPr>
          <a:xfrm>
            <a:off x="6556756" y="3181954"/>
            <a:ext cx="5045444"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Escalation to ISC</a:t>
            </a:r>
            <a:r>
              <a:rPr lang="en-GB" sz="1600" b="0" i="0">
                <a:solidFill>
                  <a:srgbClr val="323232"/>
                </a:solidFill>
                <a:latin typeface="Arial" panose="020B0604020202020204" pitchFamily="34" charset="0"/>
                <a:cs typeface="Arial" panose="020B0604020202020204" pitchFamily="34" charset="0"/>
              </a:rPr>
              <a:t> — complaints route back to the same department being held accountable</a:t>
            </a:r>
            <a:endParaRPr lang="en-GB" sz="1600" b="0" i="0">
              <a:solidFill>
                <a:srgbClr val="323232"/>
              </a:solidFill>
              <a:latin typeface="Arial" panose="020B0604020202020204" pitchFamily="34" charset="0"/>
              <a:cs typeface="Arial" panose="020B0604020202020204" pitchFamily="34" charset="0"/>
              <a:hlinkClick r:id="rId8" tooltip="Loving Justice Plan &amp; Canada’s Plan 2025 CHRT"/>
            </a:endParaRPr>
          </a:p>
        </p:txBody>
      </p:sp>
      <p:sp>
        <p:nvSpPr>
          <p:cNvPr id="31" name="TextBox 30"/>
          <p:cNvSpPr txBox="1"/>
          <p:nvPr/>
        </p:nvSpPr>
        <p:spPr>
          <a:xfrm>
            <a:off x="6556756" y="3766769"/>
            <a:ext cx="4448334"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No binding external enforcement mechanism</a:t>
            </a:r>
            <a:r>
              <a:rPr lang="en-GB" sz="1600" b="0" i="0">
                <a:solidFill>
                  <a:srgbClr val="323232"/>
                </a:solidFill>
                <a:latin typeface="Arial" panose="020B0604020202020204" pitchFamily="34" charset="0"/>
                <a:cs typeface="Arial" panose="020B0604020202020204" pitchFamily="34" charset="0"/>
              </a:rPr>
              <a:t> </a:t>
            </a:r>
          </a:p>
          <a:p>
            <a:pPr algn="l"/>
            <a:r>
              <a:rPr lang="en-GB" sz="1600" b="0" i="0">
                <a:solidFill>
                  <a:srgbClr val="323232"/>
                </a:solidFill>
                <a:latin typeface="Arial" panose="020B0604020202020204" pitchFamily="34" charset="0"/>
                <a:cs typeface="Arial" panose="020B0604020202020204" pitchFamily="34" charset="0"/>
              </a:rPr>
              <a:t>described in the plan</a:t>
            </a:r>
            <a:endParaRPr lang="en-GB" sz="1600" b="0" i="0">
              <a:solidFill>
                <a:srgbClr val="323232"/>
              </a:solidFill>
              <a:latin typeface="Arial" panose="020B0604020202020204" pitchFamily="34" charset="0"/>
              <a:cs typeface="Arial" panose="020B0604020202020204" pitchFamily="34" charset="0"/>
              <a:hlinkClick r:id="rId8" tooltip="Loving Justice Plan &amp; Canada’s Plan 2025 CHRT"/>
            </a:endParaRPr>
          </a:p>
        </p:txBody>
      </p:sp>
      <p:sp>
        <p:nvSpPr>
          <p:cNvPr id="32" name="TextBox 31"/>
          <p:cNvSpPr txBox="1"/>
          <p:nvPr/>
        </p:nvSpPr>
        <p:spPr>
          <a:xfrm>
            <a:off x="6556756" y="4439003"/>
            <a:ext cx="4950346"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Sustainability framing</a:t>
            </a:r>
            <a:r>
              <a:rPr lang="en-GB" sz="1600" b="0" i="0">
                <a:solidFill>
                  <a:srgbClr val="323232"/>
                </a:solidFill>
                <a:latin typeface="Arial" panose="020B0604020202020204" pitchFamily="34" charset="0"/>
                <a:cs typeface="Arial" panose="020B0604020202020204" pitchFamily="34" charset="0"/>
              </a:rPr>
              <a:t> — Canada can revisit and reduce commitments when costs rise</a:t>
            </a:r>
            <a:endParaRPr lang="en-GB" sz="1600" b="0" i="0">
              <a:solidFill>
                <a:srgbClr val="323232"/>
              </a:solidFill>
              <a:latin typeface="Arial" panose="020B0604020202020204" pitchFamily="34" charset="0"/>
              <a:cs typeface="Arial" panose="020B0604020202020204" pitchFamily="34" charset="0"/>
              <a:hlinkClick r:id="rId8" tooltip="Loving Justice Plan &amp; Canada’s Plan 2025 CHRT"/>
            </a:endParaRPr>
          </a:p>
        </p:txBody>
      </p:sp>
      <p:sp>
        <p:nvSpPr>
          <p:cNvPr id="34" name="TextBox 33"/>
          <p:cNvSpPr txBox="1"/>
          <p:nvPr/>
        </p:nvSpPr>
        <p:spPr>
          <a:xfrm>
            <a:off x="450893" y="5937026"/>
            <a:ext cx="11290009" cy="246221"/>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Key Question:</a:t>
            </a:r>
            <a:r>
              <a:rPr lang="en-GB" sz="1600" b="0" i="0">
                <a:solidFill>
                  <a:srgbClr val="323232"/>
                </a:solidFill>
                <a:latin typeface="Arial" panose="020B0604020202020204" pitchFamily="34" charset="0"/>
                <a:cs typeface="Arial" panose="020B0604020202020204" pitchFamily="34" charset="0"/>
              </a:rPr>
              <a:t> If Canada implements its plan and children are still overrepresented in care in 10 years, what happens?</a:t>
            </a:r>
          </a:p>
        </p:txBody>
      </p:sp>
      <p:sp>
        <p:nvSpPr>
          <p:cNvPr id="35" name="TextBox 34"/>
          <p:cNvSpPr txBox="1"/>
          <p:nvPr/>
        </p:nvSpPr>
        <p:spPr>
          <a:xfrm>
            <a:off x="380990" y="6486362"/>
            <a:ext cx="3383671" cy="142871"/>
          </a:xfrm>
          <a:prstGeom prst="rect">
            <a:avLst/>
          </a:prstGeom>
          <a:noFill/>
        </p:spPr>
        <p:txBody>
          <a:bodyPr wrap="none" lIns="0" tIns="0" rIns="0" bIns="0">
            <a:spAutoFit/>
          </a:bodyPr>
          <a:lstStyle/>
          <a:p>
            <a:pPr algn="l"/>
            <a:r>
              <a:rPr sz="820" b="0" i="0">
                <a:solidFill>
                  <a:srgbClr val="323232"/>
                </a:solidFill>
                <a:latin typeface="Open Sans"/>
              </a:rPr>
              <a:t>National Children's Chiefs Commission | Caring Society | July 2026</a:t>
            </a:r>
          </a:p>
        </p:txBody>
      </p:sp>
      <p:sp>
        <p:nvSpPr>
          <p:cNvPr id="36" name="TextBox 35"/>
          <p:cNvSpPr txBox="1"/>
          <p:nvPr/>
        </p:nvSpPr>
        <p:spPr>
          <a:xfrm>
            <a:off x="11685245" y="6486362"/>
            <a:ext cx="125458" cy="142871"/>
          </a:xfrm>
          <a:prstGeom prst="rect">
            <a:avLst/>
          </a:prstGeom>
          <a:noFill/>
        </p:spPr>
        <p:txBody>
          <a:bodyPr wrap="none" lIns="0" tIns="0" rIns="0" bIns="0">
            <a:spAutoFit/>
          </a:bodyPr>
          <a:lstStyle/>
          <a:p>
            <a:pPr algn="l"/>
            <a:r>
              <a:rPr sz="820" b="0" i="0">
                <a:solidFill>
                  <a:srgbClr val="323232"/>
                </a:solidFill>
                <a:latin typeface="Open Sans"/>
              </a:rPr>
              <a:t>24</a:t>
            </a:r>
          </a:p>
        </p:txBody>
      </p:sp>
      <p:sp>
        <p:nvSpPr>
          <p:cNvPr id="37" name="Rectangle 36"/>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8" name="Rectangle 37"/>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68230"/>
            <a:ext cx="11277600" cy="9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3" name="Rounded Rectangle 2"/>
          <p:cNvSpPr/>
          <p:nvPr/>
        </p:nvSpPr>
        <p:spPr>
          <a:xfrm>
            <a:off x="457200" y="2358032"/>
            <a:ext cx="5638800" cy="1320997"/>
          </a:xfrm>
          <a:prstGeom prst="roundRect">
            <a:avLst>
              <a:gd name="adj" fmla="val 3697"/>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4" name="Oval 3"/>
          <p:cNvSpPr/>
          <p:nvPr/>
        </p:nvSpPr>
        <p:spPr>
          <a:xfrm>
            <a:off x="634305" y="1764506"/>
            <a:ext cx="396180" cy="3961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306" y="2706029"/>
            <a:ext cx="149987" cy="149987"/>
          </a:xfrm>
          <a:prstGeom prst="rect">
            <a:avLst/>
          </a:prstGeom>
        </p:spPr>
      </p:pic>
      <p:sp>
        <p:nvSpPr>
          <p:cNvPr id="6" name="Rounded Rectangle 5"/>
          <p:cNvSpPr/>
          <p:nvPr/>
        </p:nvSpPr>
        <p:spPr>
          <a:xfrm>
            <a:off x="457200" y="3863889"/>
            <a:ext cx="5638800" cy="1320997"/>
          </a:xfrm>
          <a:prstGeom prst="roundRect">
            <a:avLst>
              <a:gd name="adj" fmla="val 3697"/>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9" name="Rounded Rectangle 8"/>
          <p:cNvSpPr/>
          <p:nvPr/>
        </p:nvSpPr>
        <p:spPr>
          <a:xfrm>
            <a:off x="6172200" y="2358032"/>
            <a:ext cx="5638800" cy="1320997"/>
          </a:xfrm>
          <a:prstGeom prst="roundRect">
            <a:avLst>
              <a:gd name="adj" fmla="val 3697"/>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2" name="Rounded Rectangle 11"/>
          <p:cNvSpPr/>
          <p:nvPr/>
        </p:nvSpPr>
        <p:spPr>
          <a:xfrm>
            <a:off x="6172200" y="3863889"/>
            <a:ext cx="5638800" cy="1320997"/>
          </a:xfrm>
          <a:prstGeom prst="roundRect">
            <a:avLst>
              <a:gd name="adj" fmla="val 3697"/>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5" name="Rounded Rectangle 14"/>
          <p:cNvSpPr/>
          <p:nvPr/>
        </p:nvSpPr>
        <p:spPr>
          <a:xfrm>
            <a:off x="482600" y="5501732"/>
            <a:ext cx="11277600" cy="662339"/>
          </a:xfrm>
          <a:prstGeom prst="roundRect">
            <a:avLst>
              <a:gd name="adj" fmla="val 10526"/>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6" name="Rectangle 15"/>
          <p:cNvSpPr/>
          <p:nvPr/>
        </p:nvSpPr>
        <p:spPr>
          <a:xfrm>
            <a:off x="494018" y="5627743"/>
            <a:ext cx="50800" cy="361950"/>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pic>
        <p:nvPicPr>
          <p:cNvPr id="17" name="Picture 1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2053" y="5716101"/>
            <a:ext cx="144657" cy="144657"/>
          </a:xfrm>
          <a:prstGeom prst="rect">
            <a:avLst/>
          </a:prstGeom>
        </p:spPr>
      </p:pic>
      <p:sp>
        <p:nvSpPr>
          <p:cNvPr id="19" name="TextBox 18"/>
          <p:cNvSpPr txBox="1"/>
          <p:nvPr/>
        </p:nvSpPr>
        <p:spPr>
          <a:xfrm>
            <a:off x="457188" y="506913"/>
            <a:ext cx="11555742" cy="492443"/>
          </a:xfrm>
          <a:prstGeom prst="rect">
            <a:avLst/>
          </a:prstGeom>
          <a:noFill/>
        </p:spPr>
        <p:txBody>
          <a:bodyPr wrap="square" lIns="0" tIns="0" rIns="0" bIns="0">
            <a:spAutoFit/>
          </a:bodyPr>
          <a:lstStyle/>
          <a:p>
            <a:pPr algn="l"/>
            <a:r>
              <a:rPr lang="en-GB" sz="3200" b="1">
                <a:solidFill>
                  <a:srgbClr val="34668C"/>
                </a:solidFill>
                <a:latin typeface="Arial" panose="020B0604020202020204" pitchFamily="34" charset="0"/>
                <a:cs typeface="Arial" panose="020B0604020202020204" pitchFamily="34" charset="0"/>
              </a:rPr>
              <a:t>Loving Justice Builds in Mechanisms to Mitigate Failure</a:t>
            </a:r>
          </a:p>
        </p:txBody>
      </p:sp>
      <p:sp>
        <p:nvSpPr>
          <p:cNvPr id="20" name="TextBox 19"/>
          <p:cNvSpPr txBox="1"/>
          <p:nvPr/>
        </p:nvSpPr>
        <p:spPr>
          <a:xfrm>
            <a:off x="457188" y="1153876"/>
            <a:ext cx="12005979" cy="861774"/>
          </a:xfrm>
          <a:prstGeom prst="rect">
            <a:avLst/>
          </a:prstGeom>
          <a:noFill/>
        </p:spPr>
        <p:txBody>
          <a:bodyPr wrap="square" lIns="0" tIns="0" rIns="0" bIns="0">
            <a:spAutoFit/>
          </a:bodyPr>
          <a:lstStyle/>
          <a:p>
            <a:pPr algn="l"/>
            <a:r>
              <a:rPr sz="2800" b="0" i="1">
                <a:solidFill>
                  <a:srgbClr val="323232"/>
                </a:solidFill>
                <a:latin typeface="Arial" panose="020B0604020202020204" pitchFamily="34" charset="0"/>
                <a:cs typeface="Arial" panose="020B0604020202020204" pitchFamily="34" charset="0"/>
              </a:rPr>
              <a:t>A rights-based plan anticipates failure and builds in correction mechanisms</a:t>
            </a:r>
            <a:r>
              <a:rPr lang="en-CA" sz="2800" b="0" i="1">
                <a:solidFill>
                  <a:srgbClr val="323232"/>
                </a:solidFill>
                <a:latin typeface="Arial" panose="020B0604020202020204" pitchFamily="34" charset="0"/>
                <a:cs typeface="Arial" panose="020B0604020202020204" pitchFamily="34" charset="0"/>
              </a:rPr>
              <a:t>:</a:t>
            </a:r>
          </a:p>
          <a:p>
            <a:pPr algn="l"/>
            <a:r>
              <a:rPr sz="2800" b="0" i="1">
                <a:solidFill>
                  <a:srgbClr val="323232"/>
                </a:solidFill>
                <a:latin typeface="Arial" panose="020B0604020202020204" pitchFamily="34" charset="0"/>
                <a:cs typeface="Arial" panose="020B0604020202020204" pitchFamily="34" charset="0"/>
              </a:rPr>
              <a:t>the goal is permanent change, not another temporary fix.</a:t>
            </a:r>
          </a:p>
        </p:txBody>
      </p:sp>
      <p:sp>
        <p:nvSpPr>
          <p:cNvPr id="21" name="TextBox 20"/>
          <p:cNvSpPr txBox="1"/>
          <p:nvPr/>
        </p:nvSpPr>
        <p:spPr>
          <a:xfrm>
            <a:off x="659007" y="2403921"/>
            <a:ext cx="2449388" cy="307777"/>
          </a:xfrm>
          <a:prstGeom prst="rect">
            <a:avLst/>
          </a:prstGeom>
          <a:noFill/>
        </p:spPr>
        <p:txBody>
          <a:bodyPr wrap="square" lIns="0" tIns="0" rIns="0" bIns="0">
            <a:spAutoFit/>
          </a:bodyPr>
          <a:lstStyle/>
          <a:p>
            <a:pPr algn="l"/>
            <a:r>
              <a:rPr sz="2000" b="1" i="0">
                <a:solidFill>
                  <a:srgbClr val="323232"/>
                </a:solidFill>
                <a:latin typeface="Arial" panose="020B0604020202020204" pitchFamily="34" charset="0"/>
                <a:cs typeface="Arial" panose="020B0604020202020204" pitchFamily="34" charset="0"/>
              </a:rPr>
              <a:t>Minimum Standards</a:t>
            </a:r>
          </a:p>
        </p:txBody>
      </p:sp>
      <p:sp>
        <p:nvSpPr>
          <p:cNvPr id="22" name="TextBox 21"/>
          <p:cNvSpPr txBox="1"/>
          <p:nvPr/>
        </p:nvSpPr>
        <p:spPr>
          <a:xfrm>
            <a:off x="659007" y="2775619"/>
            <a:ext cx="4504319" cy="830997"/>
          </a:xfrm>
          <a:prstGeom prst="rect">
            <a:avLst/>
          </a:prstGeom>
          <a:noFill/>
        </p:spPr>
        <p:txBody>
          <a:bodyPr wrap="square" lIns="0" tIns="0" rIns="0" bIns="0">
            <a:spAutoFit/>
          </a:bodyPr>
          <a:lstStyle/>
          <a:p>
            <a:pPr algn="l"/>
            <a:r>
              <a:rPr b="0" i="0">
                <a:solidFill>
                  <a:srgbClr val="323232"/>
                </a:solidFill>
                <a:latin typeface="Arial" panose="020B0604020202020204" pitchFamily="34" charset="0"/>
                <a:cs typeface="Arial" panose="020B0604020202020204" pitchFamily="34" charset="0"/>
              </a:rPr>
              <a:t>National human rights floor that cannot be reduced by administrative or political decisions.</a:t>
            </a:r>
            <a:r>
              <a:rPr b="1" i="0">
                <a:solidFill>
                  <a:srgbClr val="323232"/>
                </a:solidFill>
                <a:latin typeface="Arial" panose="020B0604020202020204" pitchFamily="34" charset="0"/>
                <a:cs typeface="Arial" panose="020B0604020202020204" pitchFamily="34" charset="0"/>
              </a:rPr>
              <a:t> </a:t>
            </a:r>
            <a:endParaRPr b="1" i="0">
              <a:solidFill>
                <a:srgbClr val="323232"/>
              </a:solidFill>
              <a:latin typeface="Arial" panose="020B0604020202020204" pitchFamily="34" charset="0"/>
              <a:cs typeface="Arial" panose="020B0604020202020204" pitchFamily="34" charset="0"/>
              <a:hlinkClick r:id="rId5" tooltip="The Loving Justice Plan: First Nations Child and Fami..."/>
            </a:endParaRPr>
          </a:p>
        </p:txBody>
      </p:sp>
      <p:sp>
        <p:nvSpPr>
          <p:cNvPr id="23" name="TextBox 22"/>
          <p:cNvSpPr txBox="1"/>
          <p:nvPr/>
        </p:nvSpPr>
        <p:spPr>
          <a:xfrm>
            <a:off x="651056" y="3928648"/>
            <a:ext cx="3119444" cy="307777"/>
          </a:xfrm>
          <a:prstGeom prst="rect">
            <a:avLst/>
          </a:prstGeom>
          <a:noFill/>
        </p:spPr>
        <p:txBody>
          <a:bodyPr wrap="square" lIns="0" tIns="0" rIns="0" bIns="0">
            <a:spAutoFit/>
          </a:bodyPr>
          <a:lstStyle/>
          <a:p>
            <a:pPr algn="l"/>
            <a:r>
              <a:rPr sz="2000" b="1" i="0">
                <a:solidFill>
                  <a:srgbClr val="323232"/>
                </a:solidFill>
                <a:latin typeface="Arial" panose="020B0604020202020204" pitchFamily="34" charset="0"/>
                <a:cs typeface="Arial" panose="020B0604020202020204" pitchFamily="34" charset="0"/>
              </a:rPr>
              <a:t>First Nations Governance</a:t>
            </a:r>
          </a:p>
        </p:txBody>
      </p:sp>
      <p:sp>
        <p:nvSpPr>
          <p:cNvPr id="24" name="TextBox 23"/>
          <p:cNvSpPr txBox="1"/>
          <p:nvPr/>
        </p:nvSpPr>
        <p:spPr>
          <a:xfrm>
            <a:off x="651055" y="4317480"/>
            <a:ext cx="5042079" cy="830997"/>
          </a:xfrm>
          <a:prstGeom prst="rect">
            <a:avLst/>
          </a:prstGeom>
          <a:noFill/>
        </p:spPr>
        <p:txBody>
          <a:bodyPr wrap="square" lIns="0" tIns="0" rIns="0" bIns="0">
            <a:spAutoFit/>
          </a:bodyPr>
          <a:lstStyle/>
          <a:p>
            <a:pPr algn="l"/>
            <a:r>
              <a:rPr b="0" i="0">
                <a:solidFill>
                  <a:srgbClr val="323232"/>
                </a:solidFill>
                <a:latin typeface="Arial" panose="020B0604020202020204" pitchFamily="34" charset="0"/>
                <a:cs typeface="Arial" panose="020B0604020202020204" pitchFamily="34" charset="0"/>
              </a:rPr>
              <a:t>Oversight bodies with structural authority to identify and escalate non-compliance — not advisory committees.</a:t>
            </a:r>
            <a:endParaRPr b="1" i="0">
              <a:solidFill>
                <a:srgbClr val="323232"/>
              </a:solidFill>
              <a:latin typeface="Arial" panose="020B0604020202020204" pitchFamily="34" charset="0"/>
              <a:cs typeface="Arial" panose="020B0604020202020204" pitchFamily="34" charset="0"/>
              <a:hlinkClick r:id="rId6" tooltip="Loving Justice Plan &amp; Canada’s Plan 2025 CHRT"/>
            </a:endParaRPr>
          </a:p>
        </p:txBody>
      </p:sp>
      <p:sp>
        <p:nvSpPr>
          <p:cNvPr id="25" name="TextBox 24"/>
          <p:cNvSpPr txBox="1"/>
          <p:nvPr/>
        </p:nvSpPr>
        <p:spPr>
          <a:xfrm>
            <a:off x="6365912" y="2408267"/>
            <a:ext cx="3220433" cy="307777"/>
          </a:xfrm>
          <a:prstGeom prst="rect">
            <a:avLst/>
          </a:prstGeom>
          <a:noFill/>
        </p:spPr>
        <p:txBody>
          <a:bodyPr wrap="square" lIns="0" tIns="0" rIns="0" bIns="0">
            <a:spAutoFit/>
          </a:bodyPr>
          <a:lstStyle/>
          <a:p>
            <a:pPr algn="l"/>
            <a:r>
              <a:rPr sz="2000" b="1" i="0">
                <a:solidFill>
                  <a:srgbClr val="323232"/>
                </a:solidFill>
                <a:latin typeface="Arial" panose="020B0604020202020204" pitchFamily="34" charset="0"/>
                <a:cs typeface="Arial" panose="020B0604020202020204" pitchFamily="34" charset="0"/>
              </a:rPr>
              <a:t>Research &amp; Outcome Data</a:t>
            </a:r>
          </a:p>
        </p:txBody>
      </p:sp>
      <p:sp>
        <p:nvSpPr>
          <p:cNvPr id="26" name="TextBox 25"/>
          <p:cNvSpPr txBox="1"/>
          <p:nvPr/>
        </p:nvSpPr>
        <p:spPr>
          <a:xfrm>
            <a:off x="6366993" y="2754870"/>
            <a:ext cx="5367512" cy="830997"/>
          </a:xfrm>
          <a:prstGeom prst="rect">
            <a:avLst/>
          </a:prstGeom>
          <a:noFill/>
        </p:spPr>
        <p:txBody>
          <a:bodyPr wrap="square" lIns="0" tIns="0" rIns="0" bIns="0">
            <a:spAutoFit/>
          </a:bodyPr>
          <a:lstStyle/>
          <a:p>
            <a:pPr algn="l"/>
            <a:r>
              <a:rPr b="0" i="0">
                <a:solidFill>
                  <a:srgbClr val="323232"/>
                </a:solidFill>
                <a:latin typeface="Arial" panose="020B0604020202020204" pitchFamily="34" charset="0"/>
                <a:cs typeface="Arial" panose="020B0604020202020204" pitchFamily="34" charset="0"/>
              </a:rPr>
              <a:t>Ongoing measurement against evidence-based standards, not just process compliance — actual impact matters.</a:t>
            </a:r>
            <a:endParaRPr b="1" i="0">
              <a:solidFill>
                <a:srgbClr val="323232"/>
              </a:solidFill>
              <a:latin typeface="Arial" panose="020B0604020202020204" pitchFamily="34" charset="0"/>
              <a:cs typeface="Arial" panose="020B0604020202020204" pitchFamily="34" charset="0"/>
              <a:hlinkClick r:id="rId7" tooltip="Update: Now available - Loving Justice National Plan ..."/>
            </a:endParaRPr>
          </a:p>
        </p:txBody>
      </p:sp>
      <p:sp>
        <p:nvSpPr>
          <p:cNvPr id="27" name="TextBox 26"/>
          <p:cNvSpPr txBox="1"/>
          <p:nvPr/>
        </p:nvSpPr>
        <p:spPr>
          <a:xfrm>
            <a:off x="6365913" y="4008161"/>
            <a:ext cx="2520177" cy="307777"/>
          </a:xfrm>
          <a:prstGeom prst="rect">
            <a:avLst/>
          </a:prstGeom>
          <a:noFill/>
        </p:spPr>
        <p:txBody>
          <a:bodyPr wrap="square" lIns="0" tIns="0" rIns="0" bIns="0">
            <a:spAutoFit/>
          </a:bodyPr>
          <a:lstStyle/>
          <a:p>
            <a:pPr algn="l"/>
            <a:r>
              <a:rPr sz="2000" b="1" i="0">
                <a:solidFill>
                  <a:srgbClr val="323232"/>
                </a:solidFill>
                <a:latin typeface="Arial" panose="020B0604020202020204" pitchFamily="34" charset="0"/>
                <a:cs typeface="Arial" panose="020B0604020202020204" pitchFamily="34" charset="0"/>
              </a:rPr>
              <a:t>Tribunal Jurisdiction</a:t>
            </a:r>
          </a:p>
        </p:txBody>
      </p:sp>
      <p:sp>
        <p:nvSpPr>
          <p:cNvPr id="28" name="TextBox 27"/>
          <p:cNvSpPr txBox="1"/>
          <p:nvPr/>
        </p:nvSpPr>
        <p:spPr>
          <a:xfrm>
            <a:off x="6365912" y="4396993"/>
            <a:ext cx="5068063" cy="830997"/>
          </a:xfrm>
          <a:prstGeom prst="rect">
            <a:avLst/>
          </a:prstGeom>
          <a:noFill/>
        </p:spPr>
        <p:txBody>
          <a:bodyPr wrap="square" lIns="0" tIns="0" rIns="0" bIns="0">
            <a:spAutoFit/>
          </a:bodyPr>
          <a:lstStyle/>
          <a:p>
            <a:pPr algn="l"/>
            <a:r>
              <a:rPr b="0" i="0">
                <a:solidFill>
                  <a:srgbClr val="323232"/>
                </a:solidFill>
                <a:latin typeface="Arial" panose="020B0604020202020204" pitchFamily="34" charset="0"/>
                <a:cs typeface="Arial" panose="020B0604020202020204" pitchFamily="34" charset="0"/>
              </a:rPr>
              <a:t>The plan operates within continuing CHRT oversight; the complaint remains active and enforceable.</a:t>
            </a:r>
            <a:endParaRPr b="1" i="0">
              <a:solidFill>
                <a:srgbClr val="323232"/>
              </a:solidFill>
              <a:latin typeface="Arial" panose="020B0604020202020204" pitchFamily="34" charset="0"/>
              <a:cs typeface="Arial" panose="020B0604020202020204" pitchFamily="34" charset="0"/>
              <a:hlinkClick r:id="rId8" tooltip="Loving Justice National Plan | First Nations Child &amp; ..."/>
            </a:endParaRPr>
          </a:p>
        </p:txBody>
      </p:sp>
      <p:sp>
        <p:nvSpPr>
          <p:cNvPr id="29" name="TextBox 28"/>
          <p:cNvSpPr txBox="1"/>
          <p:nvPr/>
        </p:nvSpPr>
        <p:spPr>
          <a:xfrm>
            <a:off x="753518" y="5584663"/>
            <a:ext cx="11016304" cy="553998"/>
          </a:xfrm>
          <a:prstGeom prst="rect">
            <a:avLst/>
          </a:prstGeom>
          <a:noFill/>
        </p:spPr>
        <p:txBody>
          <a:bodyPr wrap="square" lIns="0" tIns="0" rIns="0" bIns="0" anchor="t">
            <a:spAutoFit/>
          </a:bodyPr>
          <a:lstStyle/>
          <a:p>
            <a:r>
              <a:rPr b="0" i="0">
                <a:solidFill>
                  <a:srgbClr val="323232"/>
                </a:solidFill>
                <a:latin typeface="Arial" panose="020B0604020202020204" pitchFamily="34" charset="0"/>
                <a:cs typeface="Arial" panose="020B0604020202020204" pitchFamily="34" charset="0"/>
              </a:rPr>
              <a:t>The </a:t>
            </a:r>
            <a:r>
              <a:rPr lang="en-US">
                <a:solidFill>
                  <a:srgbClr val="323232"/>
                </a:solidFill>
                <a:latin typeface="Arial" panose="020B0604020202020204" pitchFamily="34" charset="0"/>
                <a:cs typeface="Arial" panose="020B0604020202020204" pitchFamily="34" charset="0"/>
              </a:rPr>
              <a:t>Loving Justice plan includes</a:t>
            </a:r>
            <a:r>
              <a:rPr b="0" i="0">
                <a:solidFill>
                  <a:srgbClr val="323232"/>
                </a:solidFill>
                <a:latin typeface="Arial" panose="020B0604020202020204" pitchFamily="34" charset="0"/>
                <a:cs typeface="Arial" panose="020B0604020202020204" pitchFamily="34" charset="0"/>
              </a:rPr>
              <a:t> public education, monitoring, and reporting to the </a:t>
            </a:r>
            <a:r>
              <a:rPr lang="en-US">
                <a:solidFill>
                  <a:srgbClr val="323232"/>
                </a:solidFill>
                <a:latin typeface="Arial" panose="020B0604020202020204" pitchFamily="34" charset="0"/>
                <a:cs typeface="Arial" panose="020B0604020202020204" pitchFamily="34" charset="0"/>
              </a:rPr>
              <a:t>Tribunal as</a:t>
            </a:r>
            <a:r>
              <a:rPr b="0" i="0">
                <a:solidFill>
                  <a:srgbClr val="323232"/>
                </a:solidFill>
                <a:latin typeface="Arial" panose="020B0604020202020204" pitchFamily="34" charset="0"/>
                <a:cs typeface="Arial" panose="020B0604020202020204" pitchFamily="34" charset="0"/>
              </a:rPr>
              <a:t> accountability layers.</a:t>
            </a:r>
            <a:endParaRPr b="1" i="0">
              <a:solidFill>
                <a:srgbClr val="323232"/>
              </a:solidFill>
              <a:latin typeface="Arial" panose="020B0604020202020204" pitchFamily="34" charset="0"/>
              <a:cs typeface="Arial" panose="020B0604020202020204" pitchFamily="34" charset="0"/>
              <a:hlinkClick r:id="rId9" tooltip="Caring Society’s February-March Update to the Tribunal"/>
            </a:endParaRPr>
          </a:p>
        </p:txBody>
      </p:sp>
      <p:sp>
        <p:nvSpPr>
          <p:cNvPr id="30" name="TextBox 29"/>
          <p:cNvSpPr txBox="1"/>
          <p:nvPr/>
        </p:nvSpPr>
        <p:spPr>
          <a:xfrm>
            <a:off x="11606265" y="6452133"/>
            <a:ext cx="128240" cy="138499"/>
          </a:xfrm>
          <a:prstGeom prst="rect">
            <a:avLst/>
          </a:prstGeom>
          <a:noFill/>
        </p:spPr>
        <p:txBody>
          <a:bodyPr wrap="square" lIns="0" tIns="0" rIns="0" bIns="0">
            <a:spAutoFit/>
          </a:bodyPr>
          <a:lstStyle/>
          <a:p>
            <a:pPr algn="r"/>
            <a:r>
              <a:rPr sz="900" b="0" i="0">
                <a:solidFill>
                  <a:srgbClr val="323232"/>
                </a:solidFill>
                <a:latin typeface="Arial" panose="020B0604020202020204" pitchFamily="34" charset="0"/>
                <a:cs typeface="Arial" panose="020B0604020202020204" pitchFamily="34" charset="0"/>
              </a:rPr>
              <a:t>25</a:t>
            </a:r>
          </a:p>
        </p:txBody>
      </p:sp>
      <p:sp>
        <p:nvSpPr>
          <p:cNvPr id="31" name="Rectangle 3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32" name="Rectangle 3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731F0-5048-C7C9-9101-73D8149192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5DD4E-2C44-ABC1-E678-14A8DF70DFE9}"/>
              </a:ext>
            </a:extLst>
          </p:cNvPr>
          <p:cNvSpPr/>
          <p:nvPr/>
        </p:nvSpPr>
        <p:spPr>
          <a:xfrm>
            <a:off x="0" y="0"/>
            <a:ext cx="2667000"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descr="image.png">
            <a:extLst>
              <a:ext uri="{FF2B5EF4-FFF2-40B4-BE49-F238E27FC236}">
                <a16:creationId xmlns:a16="http://schemas.microsoft.com/office/drawing/2014/main" id="{61C32B08-2CFA-A7B5-9893-E8E9926066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4787" y="1414591"/>
            <a:ext cx="304782" cy="243833"/>
          </a:xfrm>
          <a:prstGeom prst="rect">
            <a:avLst/>
          </a:prstGeom>
        </p:spPr>
      </p:pic>
      <p:sp>
        <p:nvSpPr>
          <p:cNvPr id="4" name="Rectangle 3">
            <a:extLst>
              <a:ext uri="{FF2B5EF4-FFF2-40B4-BE49-F238E27FC236}">
                <a16:creationId xmlns:a16="http://schemas.microsoft.com/office/drawing/2014/main" id="{E2975681-3E98-A94D-D5CC-90B305354239}"/>
              </a:ext>
            </a:extLst>
          </p:cNvPr>
          <p:cNvSpPr/>
          <p:nvPr/>
        </p:nvSpPr>
        <p:spPr>
          <a:xfrm>
            <a:off x="304800" y="2699818"/>
            <a:ext cx="457200" cy="28575"/>
          </a:xfrm>
          <a:prstGeom prst="rect">
            <a:avLst/>
          </a:prstGeom>
          <a:solidFill>
            <a:srgbClr val="E8A4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B7C77E-2BEF-7019-8287-746BA51F0FFA}"/>
              </a:ext>
            </a:extLst>
          </p:cNvPr>
          <p:cNvSpPr/>
          <p:nvPr/>
        </p:nvSpPr>
        <p:spPr>
          <a:xfrm>
            <a:off x="3048000" y="1840020"/>
            <a:ext cx="8763000" cy="830997"/>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15F24A-CF11-6048-B068-A2997B6ED026}"/>
              </a:ext>
            </a:extLst>
          </p:cNvPr>
          <p:cNvSpPr/>
          <p:nvPr/>
        </p:nvSpPr>
        <p:spPr>
          <a:xfrm>
            <a:off x="3047924" y="1840020"/>
            <a:ext cx="50875" cy="830998"/>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C1ACCAFB-5F75-5D25-4C1E-05E4138164BD}"/>
              </a:ext>
            </a:extLst>
          </p:cNvPr>
          <p:cNvSpPr/>
          <p:nvPr/>
        </p:nvSpPr>
        <p:spPr>
          <a:xfrm>
            <a:off x="3048000" y="2800498"/>
            <a:ext cx="8763000" cy="863636"/>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E1D01D1-819E-FBA0-01B3-470E4ACFA6FD}"/>
              </a:ext>
            </a:extLst>
          </p:cNvPr>
          <p:cNvSpPr/>
          <p:nvPr/>
        </p:nvSpPr>
        <p:spPr>
          <a:xfrm>
            <a:off x="3048000" y="2800498"/>
            <a:ext cx="50368" cy="830998"/>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8F50C19D-F95D-2C8C-53C6-E0365BD30331}"/>
              </a:ext>
            </a:extLst>
          </p:cNvPr>
          <p:cNvSpPr/>
          <p:nvPr/>
        </p:nvSpPr>
        <p:spPr>
          <a:xfrm>
            <a:off x="3048000" y="3902880"/>
            <a:ext cx="8763000" cy="949251"/>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71533FE-CAE4-5669-E452-FC85FDDA5EE2}"/>
              </a:ext>
            </a:extLst>
          </p:cNvPr>
          <p:cNvSpPr/>
          <p:nvPr/>
        </p:nvSpPr>
        <p:spPr>
          <a:xfrm flipH="1">
            <a:off x="3002281" y="3902880"/>
            <a:ext cx="45719" cy="949251"/>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0F37D0A-F0BC-8080-3B53-7654C4D345AB}"/>
              </a:ext>
            </a:extLst>
          </p:cNvPr>
          <p:cNvSpPr txBox="1"/>
          <p:nvPr/>
        </p:nvSpPr>
        <p:spPr>
          <a:xfrm>
            <a:off x="90110" y="2122727"/>
            <a:ext cx="2462213" cy="553998"/>
          </a:xfrm>
          <a:prstGeom prst="rect">
            <a:avLst/>
          </a:prstGeom>
          <a:noFill/>
        </p:spPr>
        <p:txBody>
          <a:bodyPr wrap="none" lIns="0" tIns="0" rIns="0" bIns="0">
            <a:spAutoFit/>
          </a:bodyPr>
          <a:lstStyle/>
          <a:p>
            <a:pPr algn="l"/>
            <a:r>
              <a:rPr sz="3600" b="1">
                <a:solidFill>
                  <a:srgbClr val="34668C"/>
                </a:solidFill>
                <a:latin typeface="Arial" panose="020B0604020202020204" pitchFamily="34" charset="0"/>
                <a:cs typeface="Arial" panose="020B0604020202020204" pitchFamily="34" charset="0"/>
              </a:rPr>
              <a:t>Discussion</a:t>
            </a:r>
          </a:p>
        </p:txBody>
      </p:sp>
      <p:sp>
        <p:nvSpPr>
          <p:cNvPr id="15" name="TextBox 14">
            <a:extLst>
              <a:ext uri="{FF2B5EF4-FFF2-40B4-BE49-F238E27FC236}">
                <a16:creationId xmlns:a16="http://schemas.microsoft.com/office/drawing/2014/main" id="{9F46697A-C3FB-B502-2B5E-D131FAACE4EA}"/>
              </a:ext>
            </a:extLst>
          </p:cNvPr>
          <p:cNvSpPr txBox="1"/>
          <p:nvPr/>
        </p:nvSpPr>
        <p:spPr>
          <a:xfrm>
            <a:off x="101600" y="2941704"/>
            <a:ext cx="2506345" cy="473075"/>
          </a:xfrm>
          <a:prstGeom prst="rect">
            <a:avLst/>
          </a:prstGeom>
          <a:noFill/>
        </p:spPr>
        <p:txBody>
          <a:bodyPr wrap="square" lIns="0" tIns="0" rIns="0" bIns="0" anchor="t">
            <a:noAutofit/>
          </a:bodyPr>
          <a:lstStyle/>
          <a:p>
            <a:r>
              <a:rPr lang="en-CA" sz="2400" b="0" i="0">
                <a:solidFill>
                  <a:srgbClr val="323232"/>
                </a:solidFill>
                <a:latin typeface="Arial" panose="020B0604020202020204" pitchFamily="34" charset="0"/>
                <a:cs typeface="Arial" panose="020B0604020202020204" pitchFamily="34" charset="0"/>
              </a:rPr>
              <a:t>What happens if the approach fails?</a:t>
            </a:r>
            <a:endParaRPr lang="en-US" sz="2400">
              <a:solidFill>
                <a:srgbClr val="32323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C5D7A18-0A26-A162-0BDD-B1380F5DBFA1}"/>
              </a:ext>
            </a:extLst>
          </p:cNvPr>
          <p:cNvSpPr txBox="1"/>
          <p:nvPr/>
        </p:nvSpPr>
        <p:spPr>
          <a:xfrm>
            <a:off x="3276518" y="2056507"/>
            <a:ext cx="228594"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21583141-6C1D-3EE0-F5B3-64E105A4FF59}"/>
              </a:ext>
            </a:extLst>
          </p:cNvPr>
          <p:cNvSpPr txBox="1"/>
          <p:nvPr/>
        </p:nvSpPr>
        <p:spPr>
          <a:xfrm>
            <a:off x="3733706" y="2000851"/>
            <a:ext cx="8435001" cy="923330"/>
          </a:xfrm>
          <a:prstGeom prst="rect">
            <a:avLst/>
          </a:prstGeom>
          <a:noFill/>
        </p:spPr>
        <p:txBody>
          <a:bodyPr wrap="none" lIns="0" tIns="0" rIns="0" bIns="0">
            <a:spAutoFit/>
          </a:bodyPr>
          <a:lstStyle/>
          <a:p>
            <a:r>
              <a:rPr lang="en-GB" sz="2000">
                <a:solidFill>
                  <a:srgbClr val="323232"/>
                </a:solidFill>
                <a:latin typeface="Arial" panose="020B0604020202020204" pitchFamily="34" charset="0"/>
                <a:cs typeface="Arial" panose="020B0604020202020204" pitchFamily="34" charset="0"/>
              </a:rPr>
              <a:t>What accountability mechanisms have actually worked in your experience </a:t>
            </a:r>
          </a:p>
          <a:p>
            <a:r>
              <a:rPr lang="en-GB" sz="2000">
                <a:solidFill>
                  <a:srgbClr val="323232"/>
                </a:solidFill>
                <a:latin typeface="Arial" panose="020B0604020202020204" pitchFamily="34" charset="0"/>
                <a:cs typeface="Arial" panose="020B0604020202020204" pitchFamily="34" charset="0"/>
              </a:rPr>
              <a:t> and what made them work?</a:t>
            </a:r>
          </a:p>
          <a:p>
            <a:pPr algn="l"/>
            <a:endParaRPr lang="en-CA" sz="2000" b="0" i="0">
              <a:solidFill>
                <a:srgbClr val="32323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629F666-14FE-7667-BACB-CA2C070B24B4}"/>
              </a:ext>
            </a:extLst>
          </p:cNvPr>
          <p:cNvSpPr txBox="1"/>
          <p:nvPr/>
        </p:nvSpPr>
        <p:spPr>
          <a:xfrm>
            <a:off x="3276518" y="2896472"/>
            <a:ext cx="279038"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72B3C32E-9730-283E-0FD6-A7BDE3AE5BE6}"/>
              </a:ext>
            </a:extLst>
          </p:cNvPr>
          <p:cNvSpPr txBox="1"/>
          <p:nvPr/>
        </p:nvSpPr>
        <p:spPr>
          <a:xfrm>
            <a:off x="3733706" y="2912373"/>
            <a:ext cx="8093562" cy="615553"/>
          </a:xfrm>
          <a:prstGeom prst="rect">
            <a:avLst/>
          </a:prstGeom>
          <a:noFill/>
        </p:spPr>
        <p:txBody>
          <a:bodyPr wrap="none" lIns="0" tIns="0" rIns="0" bIns="0">
            <a:spAutoFit/>
          </a:bodyPr>
          <a:lstStyle/>
          <a:p>
            <a:r>
              <a:rPr lang="en-GB" sz="2000">
                <a:solidFill>
                  <a:srgbClr val="323232"/>
                </a:solidFill>
                <a:latin typeface="Arial" panose="020B0604020202020204" pitchFamily="34" charset="0"/>
                <a:cs typeface="Arial" panose="020B0604020202020204" pitchFamily="34" charset="0"/>
              </a:rPr>
              <a:t>What should happen if Canada implements a plan and children are still </a:t>
            </a:r>
          </a:p>
          <a:p>
            <a:r>
              <a:rPr lang="en-GB" sz="2000">
                <a:solidFill>
                  <a:srgbClr val="323232"/>
                </a:solidFill>
                <a:latin typeface="Arial" panose="020B0604020202020204" pitchFamily="34" charset="0"/>
                <a:cs typeface="Arial" panose="020B0604020202020204" pitchFamily="34" charset="0"/>
              </a:rPr>
              <a:t>overrepresented in care five years from now?</a:t>
            </a:r>
          </a:p>
        </p:txBody>
      </p:sp>
      <p:sp>
        <p:nvSpPr>
          <p:cNvPr id="22" name="TextBox 21">
            <a:extLst>
              <a:ext uri="{FF2B5EF4-FFF2-40B4-BE49-F238E27FC236}">
                <a16:creationId xmlns:a16="http://schemas.microsoft.com/office/drawing/2014/main" id="{3A3236BB-82CF-4B49-621E-324F6CB413FE}"/>
              </a:ext>
            </a:extLst>
          </p:cNvPr>
          <p:cNvSpPr txBox="1"/>
          <p:nvPr/>
        </p:nvSpPr>
        <p:spPr>
          <a:xfrm>
            <a:off x="3276518" y="4110147"/>
            <a:ext cx="260436"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id="{CAB79024-CABB-50E3-E355-3988AFC1390B}"/>
              </a:ext>
            </a:extLst>
          </p:cNvPr>
          <p:cNvSpPr txBox="1"/>
          <p:nvPr/>
        </p:nvSpPr>
        <p:spPr>
          <a:xfrm>
            <a:off x="3733706" y="4022680"/>
            <a:ext cx="7885364" cy="1231106"/>
          </a:xfrm>
          <a:prstGeom prst="rect">
            <a:avLst/>
          </a:prstGeom>
          <a:noFill/>
        </p:spPr>
        <p:txBody>
          <a:bodyPr wrap="none" lIns="0" tIns="0" rIns="0" bIns="0">
            <a:spAutoFit/>
          </a:bodyPr>
          <a:lstStyle/>
          <a:p>
            <a:r>
              <a:rPr lang="en-GB" sz="2000">
                <a:solidFill>
                  <a:srgbClr val="323232"/>
                </a:solidFill>
                <a:latin typeface="Arial" panose="020B0604020202020204" pitchFamily="34" charset="0"/>
                <a:cs typeface="Arial" panose="020B0604020202020204" pitchFamily="34" charset="0"/>
              </a:rPr>
              <a:t>What will your Nation, your agency, and your leadership do to enforce</a:t>
            </a:r>
          </a:p>
          <a:p>
            <a:r>
              <a:rPr lang="en-GB" sz="2000">
                <a:solidFill>
                  <a:srgbClr val="323232"/>
                </a:solidFill>
                <a:latin typeface="Arial" panose="020B0604020202020204" pitchFamily="34" charset="0"/>
                <a:cs typeface="Arial" panose="020B0604020202020204" pitchFamily="34" charset="0"/>
              </a:rPr>
              <a:t>final orders if/when Canada continues to discriminate?</a:t>
            </a:r>
          </a:p>
          <a:p>
            <a:endParaRPr lang="en-GB" sz="2000">
              <a:solidFill>
                <a:srgbClr val="323232"/>
              </a:solidFill>
              <a:latin typeface="Arial" panose="020B0604020202020204" pitchFamily="34" charset="0"/>
              <a:cs typeface="Arial" panose="020B0604020202020204" pitchFamily="34" charset="0"/>
            </a:endParaRPr>
          </a:p>
          <a:p>
            <a:endParaRPr lang="en-GB" sz="2000">
              <a:solidFill>
                <a:srgbClr val="32323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74377A2-53E4-61A1-6A17-8518ECEC3AF5}"/>
              </a:ext>
            </a:extLst>
          </p:cNvPr>
          <p:cNvSpPr txBox="1"/>
          <p:nvPr/>
        </p:nvSpPr>
        <p:spPr>
          <a:xfrm>
            <a:off x="11832284" y="6543511"/>
            <a:ext cx="130816" cy="161920"/>
          </a:xfrm>
          <a:prstGeom prst="rect">
            <a:avLst/>
          </a:prstGeom>
          <a:noFill/>
        </p:spPr>
        <p:txBody>
          <a:bodyPr wrap="none" lIns="0" tIns="0" rIns="0" bIns="0">
            <a:spAutoFit/>
          </a:bodyPr>
          <a:lstStyle/>
          <a:p>
            <a:pPr algn="l"/>
            <a:r>
              <a:rPr sz="855" b="0" i="0">
                <a:solidFill>
                  <a:srgbClr val="323232"/>
                </a:solidFill>
                <a:latin typeface="Open Sans"/>
              </a:rPr>
              <a:t>09</a:t>
            </a:r>
          </a:p>
        </p:txBody>
      </p:sp>
      <p:sp>
        <p:nvSpPr>
          <p:cNvPr id="27" name="Rectangle 26">
            <a:extLst>
              <a:ext uri="{FF2B5EF4-FFF2-40B4-BE49-F238E27FC236}">
                <a16:creationId xmlns:a16="http://schemas.microsoft.com/office/drawing/2014/main" id="{6EF58AED-1157-507D-C3C6-205FAB36EC00}"/>
              </a:ext>
            </a:extLst>
          </p:cNvPr>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7C572DC-CAE2-2764-2360-7001F683EF0B}"/>
              </a:ext>
            </a:extLst>
          </p:cNvPr>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9865275"/>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68680"/>
            <a:ext cx="2765971" cy="4061872"/>
          </a:xfrm>
          <a:prstGeom prst="roundRect">
            <a:avLst>
              <a:gd name="adj" fmla="val 2754"/>
            </a:avLst>
          </a:prstGeom>
          <a:solidFill>
            <a:schemeClr val="tx2">
              <a:lumMod val="20000"/>
              <a:lumOff val="8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Rounded Rectangle 2"/>
          <p:cNvSpPr/>
          <p:nvPr/>
        </p:nvSpPr>
        <p:spPr>
          <a:xfrm>
            <a:off x="3269009" y="2268680"/>
            <a:ext cx="2765971" cy="4061872"/>
          </a:xfrm>
          <a:prstGeom prst="roundRect">
            <a:avLst>
              <a:gd name="adj" fmla="val 2754"/>
            </a:avLst>
          </a:prstGeom>
          <a:solidFill>
            <a:schemeClr val="tx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ounded Rectangle 3"/>
          <p:cNvSpPr/>
          <p:nvPr/>
        </p:nvSpPr>
        <p:spPr>
          <a:xfrm>
            <a:off x="6157019" y="2268680"/>
            <a:ext cx="2765971" cy="4061872"/>
          </a:xfrm>
          <a:prstGeom prst="roundRect">
            <a:avLst>
              <a:gd name="adj" fmla="val 2754"/>
            </a:avLst>
          </a:prstGeom>
          <a:solidFill>
            <a:schemeClr val="tx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Rounded Rectangle 4"/>
          <p:cNvSpPr/>
          <p:nvPr/>
        </p:nvSpPr>
        <p:spPr>
          <a:xfrm>
            <a:off x="9045029" y="2268680"/>
            <a:ext cx="2765971" cy="4061872"/>
          </a:xfrm>
          <a:prstGeom prst="roundRect">
            <a:avLst>
              <a:gd name="adj" fmla="val 2754"/>
            </a:avLst>
          </a:prstGeom>
          <a:solidFill>
            <a:schemeClr val="tx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Rectangle 5"/>
          <p:cNvSpPr/>
          <p:nvPr/>
        </p:nvSpPr>
        <p:spPr>
          <a:xfrm>
            <a:off x="381000" y="6406753"/>
            <a:ext cx="11430000" cy="268485"/>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Rectangle 6"/>
          <p:cNvSpPr/>
          <p:nvPr/>
        </p:nvSpPr>
        <p:spPr>
          <a:xfrm>
            <a:off x="381000" y="6406753"/>
            <a:ext cx="50800" cy="268485"/>
          </a:xfrm>
          <a:prstGeom prst="rect">
            <a:avLst/>
          </a:prstGeom>
          <a:solidFill>
            <a:srgbClr val="E8A4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TextBox 8"/>
          <p:cNvSpPr txBox="1"/>
          <p:nvPr/>
        </p:nvSpPr>
        <p:spPr>
          <a:xfrm>
            <a:off x="380990" y="360585"/>
            <a:ext cx="6511334" cy="492443"/>
          </a:xfrm>
          <a:prstGeom prst="rect">
            <a:avLst/>
          </a:prstGeom>
          <a:noFill/>
        </p:spPr>
        <p:txBody>
          <a:bodyPr wrap="none" lIns="0" tIns="0" rIns="0" bIns="0" anchor="t">
            <a:spAutoFit/>
          </a:bodyPr>
          <a:lstStyle/>
          <a:p>
            <a:r>
              <a:rPr lang="en-GB" sz="3200" b="1">
                <a:solidFill>
                  <a:srgbClr val="34668C"/>
                </a:solidFill>
                <a:latin typeface="Arial" panose="020B0604020202020204" pitchFamily="34" charset="0"/>
                <a:cs typeface="Arial" panose="020B0604020202020204" pitchFamily="34" charset="0"/>
              </a:rPr>
              <a:t>Jordan's Principle: A Case Study </a:t>
            </a:r>
          </a:p>
        </p:txBody>
      </p:sp>
      <p:sp>
        <p:nvSpPr>
          <p:cNvPr id="10" name="TextBox 9"/>
          <p:cNvSpPr txBox="1"/>
          <p:nvPr/>
        </p:nvSpPr>
        <p:spPr>
          <a:xfrm>
            <a:off x="419089" y="973758"/>
            <a:ext cx="10324692" cy="1107996"/>
          </a:xfrm>
          <a:prstGeom prst="rect">
            <a:avLst/>
          </a:prstGeom>
          <a:noFill/>
        </p:spPr>
        <p:txBody>
          <a:bodyPr wrap="square" lIns="114297" tIns="0" rIns="0" bIns="0">
            <a:spAutoFit/>
          </a:bodyPr>
          <a:lstStyle/>
          <a:p>
            <a:pPr algn="l"/>
            <a:r>
              <a:rPr lang="en-GB" sz="2400" b="0" i="1">
                <a:solidFill>
                  <a:srgbClr val="323232"/>
                </a:solidFill>
                <a:latin typeface="Arial" panose="020B0604020202020204" pitchFamily="34" charset="0"/>
                <a:cs typeface="Arial" panose="020B0604020202020204" pitchFamily="34" charset="0"/>
              </a:rPr>
              <a:t>Jordan's Principle is the clearest example of what happens when a rights-based commitment is implemented through a program-defined framework without binding accountability.</a:t>
            </a:r>
          </a:p>
        </p:txBody>
      </p:sp>
      <p:sp>
        <p:nvSpPr>
          <p:cNvPr id="11" name="TextBox 10"/>
          <p:cNvSpPr txBox="1"/>
          <p:nvPr/>
        </p:nvSpPr>
        <p:spPr>
          <a:xfrm>
            <a:off x="519992" y="2488972"/>
            <a:ext cx="117020" cy="250838"/>
          </a:xfrm>
          <a:prstGeom prst="rect">
            <a:avLst/>
          </a:prstGeom>
          <a:noFill/>
        </p:spPr>
        <p:txBody>
          <a:bodyPr wrap="none" lIns="0" tIns="0" rIns="0" bIns="0">
            <a:spAutoFit/>
          </a:bodyPr>
          <a:lstStyle/>
          <a:p>
            <a:pPr algn="l"/>
            <a:r>
              <a:rPr lang="en-CA" sz="1630" b="1" i="0">
                <a:solidFill>
                  <a:srgbClr val="323232"/>
                </a:solidFill>
                <a:latin typeface="Arial" panose="020B0604020202020204" pitchFamily="34" charset="0"/>
                <a:cs typeface="Arial" panose="020B0604020202020204" pitchFamily="34" charset="0"/>
              </a:rPr>
              <a:t>1</a:t>
            </a:r>
          </a:p>
        </p:txBody>
      </p:sp>
      <p:sp>
        <p:nvSpPr>
          <p:cNvPr id="12" name="TextBox 11"/>
          <p:cNvSpPr txBox="1"/>
          <p:nvPr/>
        </p:nvSpPr>
        <p:spPr>
          <a:xfrm>
            <a:off x="712629" y="2485533"/>
            <a:ext cx="1225331" cy="338552"/>
          </a:xfrm>
          <a:prstGeom prst="rect">
            <a:avLst/>
          </a:prstGeom>
          <a:solidFill>
            <a:schemeClr val="accent1">
              <a:lumMod val="20000"/>
              <a:lumOff val="80000"/>
            </a:schemeClr>
          </a:solidFill>
        </p:spPr>
        <p:txBody>
          <a:bodyPr wrap="none" lIns="68578" tIns="30479" rIns="68578" bIns="30479">
            <a:spAutoFit/>
          </a:bodyPr>
          <a:lstStyle/>
          <a:p>
            <a:pPr algn="l"/>
            <a:r>
              <a:rPr lang="en-CA" b="1" i="0">
                <a:solidFill>
                  <a:srgbClr val="323232"/>
                </a:solidFill>
                <a:latin typeface="Arial" panose="020B0604020202020204" pitchFamily="34" charset="0"/>
                <a:cs typeface="Arial" panose="020B0604020202020204" pitchFamily="34" charset="0"/>
              </a:rPr>
              <a:t>The Right</a:t>
            </a:r>
          </a:p>
        </p:txBody>
      </p:sp>
      <p:sp>
        <p:nvSpPr>
          <p:cNvPr id="13" name="TextBox 12"/>
          <p:cNvSpPr txBox="1"/>
          <p:nvPr/>
        </p:nvSpPr>
        <p:spPr>
          <a:xfrm>
            <a:off x="519992" y="2974252"/>
            <a:ext cx="2259016"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Jordan River Anderson</a:t>
            </a:r>
          </a:p>
        </p:txBody>
      </p:sp>
      <p:sp>
        <p:nvSpPr>
          <p:cNvPr id="14" name="TextBox 13"/>
          <p:cNvSpPr txBox="1"/>
          <p:nvPr/>
        </p:nvSpPr>
        <p:spPr>
          <a:xfrm>
            <a:off x="519992" y="3361148"/>
            <a:ext cx="2395775" cy="2954655"/>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A Cree boy from Norway House who died in hospital in 2005 while government agencies argued over who would pay for his home care. His story became the foundation of a principle: First Nations children must never be caught in intergovernmental funding disputes. </a:t>
            </a:r>
            <a:endParaRPr lang="en-GB" sz="1600" b="0" i="0">
              <a:solidFill>
                <a:srgbClr val="323232"/>
              </a:solidFill>
              <a:latin typeface="Arial" panose="020B0604020202020204" pitchFamily="34" charset="0"/>
              <a:cs typeface="Arial" panose="020B0604020202020204" pitchFamily="34" charset="0"/>
              <a:hlinkClick r:id="rId3" tooltip="Children &amp; Families - Assembly of First Nations"/>
            </a:endParaRPr>
          </a:p>
        </p:txBody>
      </p:sp>
      <p:sp>
        <p:nvSpPr>
          <p:cNvPr id="15" name="TextBox 14"/>
          <p:cNvSpPr txBox="1"/>
          <p:nvPr/>
        </p:nvSpPr>
        <p:spPr>
          <a:xfrm>
            <a:off x="3407929" y="2488972"/>
            <a:ext cx="117020" cy="250838"/>
          </a:xfrm>
          <a:prstGeom prst="rect">
            <a:avLst/>
          </a:prstGeom>
          <a:noFill/>
        </p:spPr>
        <p:txBody>
          <a:bodyPr wrap="none" lIns="0" tIns="0" rIns="0" bIns="0">
            <a:spAutoFit/>
          </a:bodyPr>
          <a:lstStyle/>
          <a:p>
            <a:pPr algn="l"/>
            <a:r>
              <a:rPr lang="en-CA" sz="1630" b="1" i="0">
                <a:solidFill>
                  <a:srgbClr val="323232"/>
                </a:solidFill>
                <a:latin typeface="Arial" panose="020B0604020202020204" pitchFamily="34" charset="0"/>
                <a:cs typeface="Arial" panose="020B0604020202020204" pitchFamily="34" charset="0"/>
              </a:rPr>
              <a:t>2</a:t>
            </a:r>
          </a:p>
        </p:txBody>
      </p:sp>
      <p:sp>
        <p:nvSpPr>
          <p:cNvPr id="16" name="TextBox 15"/>
          <p:cNvSpPr txBox="1"/>
          <p:nvPr/>
        </p:nvSpPr>
        <p:spPr>
          <a:xfrm>
            <a:off x="3600567" y="2485533"/>
            <a:ext cx="1988361" cy="338552"/>
          </a:xfrm>
          <a:prstGeom prst="rect">
            <a:avLst/>
          </a:prstGeom>
          <a:solidFill>
            <a:schemeClr val="accent1">
              <a:lumMod val="20000"/>
              <a:lumOff val="80000"/>
            </a:schemeClr>
          </a:solidFill>
        </p:spPr>
        <p:txBody>
          <a:bodyPr wrap="none" lIns="68578" tIns="30479" rIns="68578" bIns="30479">
            <a:spAutoFit/>
          </a:bodyPr>
          <a:lstStyle/>
          <a:p>
            <a:pPr algn="l"/>
            <a:r>
              <a:rPr lang="en-CA" b="1" i="0">
                <a:solidFill>
                  <a:srgbClr val="323232"/>
                </a:solidFill>
                <a:latin typeface="Arial" panose="020B0604020202020204" pitchFamily="34" charset="0"/>
                <a:cs typeface="Arial" panose="020B0604020202020204" pitchFamily="34" charset="0"/>
              </a:rPr>
              <a:t>The Recognition</a:t>
            </a:r>
          </a:p>
        </p:txBody>
      </p:sp>
      <p:sp>
        <p:nvSpPr>
          <p:cNvPr id="17" name="TextBox 16"/>
          <p:cNvSpPr txBox="1"/>
          <p:nvPr/>
        </p:nvSpPr>
        <p:spPr>
          <a:xfrm>
            <a:off x="3407929" y="2974252"/>
            <a:ext cx="1776127"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CHRT 2016 Ruling</a:t>
            </a:r>
          </a:p>
        </p:txBody>
      </p:sp>
      <p:sp>
        <p:nvSpPr>
          <p:cNvPr id="18" name="TextBox 17"/>
          <p:cNvSpPr txBox="1"/>
          <p:nvPr/>
        </p:nvSpPr>
        <p:spPr>
          <a:xfrm>
            <a:off x="3407929" y="3361148"/>
            <a:ext cx="2429707" cy="2215991"/>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Canada found to have applied Jordan's Principle in an "unduly narrow" manner. The Tribunal ordered Canada to implement it fully on a broad definition — recognizing a decade of willful underapplication. </a:t>
            </a:r>
            <a:endParaRPr lang="en-GB" sz="1600" b="0" i="0">
              <a:solidFill>
                <a:srgbClr val="323232"/>
              </a:solidFill>
              <a:latin typeface="Arial" panose="020B0604020202020204" pitchFamily="34" charset="0"/>
              <a:cs typeface="Arial" panose="020B0604020202020204" pitchFamily="34" charset="0"/>
              <a:hlinkClick r:id="rId4" tooltip="Loving Justice Plan &amp; Canada’s Plan 2025 CHRT"/>
            </a:endParaRPr>
          </a:p>
        </p:txBody>
      </p:sp>
      <p:sp>
        <p:nvSpPr>
          <p:cNvPr id="19" name="TextBox 18"/>
          <p:cNvSpPr txBox="1"/>
          <p:nvPr/>
        </p:nvSpPr>
        <p:spPr>
          <a:xfrm>
            <a:off x="6295867" y="2488964"/>
            <a:ext cx="117020" cy="250838"/>
          </a:xfrm>
          <a:prstGeom prst="rect">
            <a:avLst/>
          </a:prstGeom>
          <a:noFill/>
        </p:spPr>
        <p:txBody>
          <a:bodyPr wrap="none" lIns="0" tIns="0" rIns="0" bIns="0">
            <a:spAutoFit/>
          </a:bodyPr>
          <a:lstStyle/>
          <a:p>
            <a:pPr algn="l"/>
            <a:r>
              <a:rPr lang="en-CA" sz="1630" b="1" i="0">
                <a:solidFill>
                  <a:srgbClr val="323232"/>
                </a:solidFill>
                <a:latin typeface="Arial" panose="020B0604020202020204" pitchFamily="34" charset="0"/>
                <a:cs typeface="Arial" panose="020B0604020202020204" pitchFamily="34" charset="0"/>
              </a:rPr>
              <a:t>3</a:t>
            </a:r>
          </a:p>
        </p:txBody>
      </p:sp>
      <p:sp>
        <p:nvSpPr>
          <p:cNvPr id="20" name="TextBox 19"/>
          <p:cNvSpPr txBox="1"/>
          <p:nvPr/>
        </p:nvSpPr>
        <p:spPr>
          <a:xfrm>
            <a:off x="6488504" y="2485533"/>
            <a:ext cx="1474182" cy="338552"/>
          </a:xfrm>
          <a:prstGeom prst="rect">
            <a:avLst/>
          </a:prstGeom>
          <a:solidFill>
            <a:schemeClr val="accent1">
              <a:lumMod val="20000"/>
              <a:lumOff val="80000"/>
            </a:schemeClr>
          </a:solidFill>
        </p:spPr>
        <p:txBody>
          <a:bodyPr wrap="none" lIns="68578" tIns="30479" rIns="68578" bIns="30479">
            <a:spAutoFit/>
          </a:bodyPr>
          <a:lstStyle/>
          <a:p>
            <a:pPr algn="l"/>
            <a:r>
              <a:rPr lang="en-CA" b="1" i="0">
                <a:solidFill>
                  <a:srgbClr val="323232"/>
                </a:solidFill>
                <a:latin typeface="Arial" panose="020B0604020202020204" pitchFamily="34" charset="0"/>
                <a:cs typeface="Arial" panose="020B0604020202020204" pitchFamily="34" charset="0"/>
              </a:rPr>
              <a:t>The Growth</a:t>
            </a:r>
          </a:p>
        </p:txBody>
      </p:sp>
      <p:sp>
        <p:nvSpPr>
          <p:cNvPr id="21" name="TextBox 20"/>
          <p:cNvSpPr txBox="1"/>
          <p:nvPr/>
        </p:nvSpPr>
        <p:spPr>
          <a:xfrm>
            <a:off x="6295867" y="2974252"/>
            <a:ext cx="2123979" cy="492443"/>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$7.6 Million Supports </a:t>
            </a:r>
          </a:p>
          <a:p>
            <a:pPr algn="l"/>
            <a:r>
              <a:rPr lang="en-CA" sz="1600" b="1" i="0">
                <a:solidFill>
                  <a:srgbClr val="323232"/>
                </a:solidFill>
                <a:latin typeface="Arial" panose="020B0604020202020204" pitchFamily="34" charset="0"/>
                <a:cs typeface="Arial" panose="020B0604020202020204" pitchFamily="34" charset="0"/>
              </a:rPr>
              <a:t>Approved</a:t>
            </a:r>
          </a:p>
        </p:txBody>
      </p:sp>
      <p:sp>
        <p:nvSpPr>
          <p:cNvPr id="22" name="TextBox 21"/>
          <p:cNvSpPr txBox="1"/>
          <p:nvPr/>
        </p:nvSpPr>
        <p:spPr>
          <a:xfrm>
            <a:off x="6295867" y="3687152"/>
            <a:ext cx="2225668" cy="2462213"/>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From 2016 to August 2024, Jordan's Principle approved over 7.6 million products, services, and supports — evidence of extraordinary unmet need that existed long before the Tribunal acted. </a:t>
            </a:r>
            <a:endParaRPr lang="en-GB" sz="1600" b="0" i="0">
              <a:solidFill>
                <a:srgbClr val="323232"/>
              </a:solidFill>
              <a:latin typeface="Arial" panose="020B0604020202020204" pitchFamily="34" charset="0"/>
              <a:cs typeface="Arial" panose="020B0604020202020204" pitchFamily="34" charset="0"/>
              <a:hlinkClick r:id="rId3" tooltip="Children &amp; Families - Assembly of First Nations"/>
            </a:endParaRPr>
          </a:p>
        </p:txBody>
      </p:sp>
      <p:sp>
        <p:nvSpPr>
          <p:cNvPr id="23" name="TextBox 22"/>
          <p:cNvSpPr txBox="1"/>
          <p:nvPr/>
        </p:nvSpPr>
        <p:spPr>
          <a:xfrm>
            <a:off x="9183805" y="2488964"/>
            <a:ext cx="117020" cy="250838"/>
          </a:xfrm>
          <a:prstGeom prst="rect">
            <a:avLst/>
          </a:prstGeom>
          <a:noFill/>
        </p:spPr>
        <p:txBody>
          <a:bodyPr wrap="none" lIns="0" tIns="0" rIns="0" bIns="0">
            <a:spAutoFit/>
          </a:bodyPr>
          <a:lstStyle/>
          <a:p>
            <a:pPr algn="l"/>
            <a:r>
              <a:rPr lang="en-CA" sz="1630" b="1" i="0">
                <a:solidFill>
                  <a:srgbClr val="323232"/>
                </a:solidFill>
                <a:latin typeface="Arial" panose="020B0604020202020204" pitchFamily="34" charset="0"/>
                <a:cs typeface="Arial" panose="020B0604020202020204" pitchFamily="34" charset="0"/>
              </a:rPr>
              <a:t>4</a:t>
            </a:r>
          </a:p>
        </p:txBody>
      </p:sp>
      <p:sp>
        <p:nvSpPr>
          <p:cNvPr id="24" name="TextBox 23"/>
          <p:cNvSpPr txBox="1"/>
          <p:nvPr/>
        </p:nvSpPr>
        <p:spPr>
          <a:xfrm>
            <a:off x="9376442" y="2485533"/>
            <a:ext cx="2164691" cy="338552"/>
          </a:xfrm>
          <a:prstGeom prst="rect">
            <a:avLst/>
          </a:prstGeom>
          <a:solidFill>
            <a:schemeClr val="accent1">
              <a:lumMod val="20000"/>
              <a:lumOff val="80000"/>
            </a:schemeClr>
          </a:solidFill>
        </p:spPr>
        <p:txBody>
          <a:bodyPr wrap="none" lIns="68578" tIns="30479" rIns="68578" bIns="30479">
            <a:spAutoFit/>
          </a:bodyPr>
          <a:lstStyle/>
          <a:p>
            <a:pPr algn="l"/>
            <a:r>
              <a:rPr lang="en-CA" b="1" i="0">
                <a:solidFill>
                  <a:srgbClr val="323232"/>
                </a:solidFill>
                <a:latin typeface="Arial" panose="020B0604020202020204" pitchFamily="34" charset="0"/>
                <a:cs typeface="Arial" panose="020B0604020202020204" pitchFamily="34" charset="0"/>
              </a:rPr>
              <a:t>The Retrenchment</a:t>
            </a:r>
          </a:p>
        </p:txBody>
      </p:sp>
      <p:sp>
        <p:nvSpPr>
          <p:cNvPr id="25" name="TextBox 24"/>
          <p:cNvSpPr txBox="1"/>
          <p:nvPr/>
        </p:nvSpPr>
        <p:spPr>
          <a:xfrm>
            <a:off x="9183805" y="2974252"/>
            <a:ext cx="2564805"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February 2025 — Rollback</a:t>
            </a:r>
          </a:p>
        </p:txBody>
      </p:sp>
      <p:sp>
        <p:nvSpPr>
          <p:cNvPr id="26" name="TextBox 25"/>
          <p:cNvSpPr txBox="1"/>
          <p:nvPr/>
        </p:nvSpPr>
        <p:spPr>
          <a:xfrm>
            <a:off x="9183805" y="3361148"/>
            <a:ext cx="2350979" cy="2462213"/>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ISC narrows eligibility, suspends emergency funding categories, initiates sustainability review — before long-term reform is agreed. Caring Society challenges this at the Tribunal as inconsistent with existing orders. </a:t>
            </a:r>
            <a:endParaRPr lang="en-GB" sz="1600" b="0" i="0">
              <a:solidFill>
                <a:srgbClr val="323232"/>
              </a:solidFill>
              <a:latin typeface="Arial" panose="020B0604020202020204" pitchFamily="34" charset="0"/>
              <a:cs typeface="Arial" panose="020B0604020202020204" pitchFamily="34" charset="0"/>
              <a:hlinkClick r:id="rId5" tooltip="Loving Justice National Plan | First Nations Child &amp; ..."/>
            </a:endParaRPr>
          </a:p>
        </p:txBody>
      </p:sp>
      <p:sp>
        <p:nvSpPr>
          <p:cNvPr id="27" name="TextBox 26"/>
          <p:cNvSpPr txBox="1"/>
          <p:nvPr/>
        </p:nvSpPr>
        <p:spPr>
          <a:xfrm>
            <a:off x="418970" y="6382680"/>
            <a:ext cx="9911938" cy="353939"/>
          </a:xfrm>
          <a:prstGeom prst="rect">
            <a:avLst/>
          </a:prstGeom>
          <a:noFill/>
        </p:spPr>
        <p:txBody>
          <a:bodyPr wrap="none" lIns="106677" tIns="53338" rIns="106677" bIns="53338">
            <a:spAutoFit/>
          </a:bodyPr>
          <a:lstStyle/>
          <a:p>
            <a:pPr algn="l"/>
            <a:r>
              <a:rPr lang="en-GB" sz="1600" b="0" i="1">
                <a:solidFill>
                  <a:srgbClr val="323232"/>
                </a:solidFill>
                <a:latin typeface="Arial" panose="020B0604020202020204" pitchFamily="34" charset="0"/>
                <a:cs typeface="Arial" panose="020B0604020202020204" pitchFamily="34" charset="0"/>
              </a:rPr>
              <a:t>Rights can be recognized and still be whittled away, without a strong enforcement architecture to prevent it.</a:t>
            </a:r>
          </a:p>
        </p:txBody>
      </p:sp>
      <p:sp>
        <p:nvSpPr>
          <p:cNvPr id="28" name="TextBox 27"/>
          <p:cNvSpPr txBox="1"/>
          <p:nvPr/>
        </p:nvSpPr>
        <p:spPr>
          <a:xfrm>
            <a:off x="11908482" y="6619709"/>
            <a:ext cx="130816" cy="161920"/>
          </a:xfrm>
          <a:prstGeom prst="rect">
            <a:avLst/>
          </a:prstGeom>
          <a:noFill/>
        </p:spPr>
        <p:txBody>
          <a:bodyPr wrap="none" lIns="0" tIns="0" rIns="0" bIns="0">
            <a:spAutoFit/>
          </a:bodyPr>
          <a:lstStyle/>
          <a:p>
            <a:pPr algn="l"/>
            <a:r>
              <a:rPr sz="855" b="0" i="0">
                <a:solidFill>
                  <a:srgbClr val="323232"/>
                </a:solidFill>
                <a:latin typeface="Open Sans"/>
              </a:rPr>
              <a:t>27</a:t>
            </a:r>
          </a:p>
        </p:txBody>
      </p:sp>
      <p:sp>
        <p:nvSpPr>
          <p:cNvPr id="29" name="Rectangle 28"/>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Rectangle 29"/>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192182"/>
            <a:ext cx="2204353" cy="4117235"/>
          </a:xfrm>
          <a:prstGeom prst="roundRect">
            <a:avLst>
              <a:gd name="adj" fmla="val 344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Oval 2"/>
          <p:cNvSpPr/>
          <p:nvPr/>
        </p:nvSpPr>
        <p:spPr>
          <a:xfrm>
            <a:off x="527595" y="2344669"/>
            <a:ext cx="243780" cy="2437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ounded Rectangle 3"/>
          <p:cNvSpPr/>
          <p:nvPr/>
        </p:nvSpPr>
        <p:spPr>
          <a:xfrm>
            <a:off x="2685305" y="2192182"/>
            <a:ext cx="2204353" cy="4117235"/>
          </a:xfrm>
          <a:prstGeom prst="roundRect">
            <a:avLst>
              <a:gd name="adj" fmla="val 344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Oval 4"/>
          <p:cNvSpPr/>
          <p:nvPr/>
        </p:nvSpPr>
        <p:spPr>
          <a:xfrm>
            <a:off x="2728535" y="2373604"/>
            <a:ext cx="243780" cy="2437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Rounded Rectangle 5"/>
          <p:cNvSpPr/>
          <p:nvPr/>
        </p:nvSpPr>
        <p:spPr>
          <a:xfrm>
            <a:off x="4989611" y="2192182"/>
            <a:ext cx="2204353" cy="4117235"/>
          </a:xfrm>
          <a:prstGeom prst="roundRect">
            <a:avLst>
              <a:gd name="adj" fmla="val 344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Oval 6"/>
          <p:cNvSpPr/>
          <p:nvPr/>
        </p:nvSpPr>
        <p:spPr>
          <a:xfrm>
            <a:off x="4977185" y="2373604"/>
            <a:ext cx="243780" cy="2437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8" name="Rounded Rectangle 7"/>
          <p:cNvSpPr/>
          <p:nvPr/>
        </p:nvSpPr>
        <p:spPr>
          <a:xfrm>
            <a:off x="7293917" y="2192182"/>
            <a:ext cx="2204353" cy="4117235"/>
          </a:xfrm>
          <a:prstGeom prst="roundRect">
            <a:avLst>
              <a:gd name="adj" fmla="val 344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Oval 8"/>
          <p:cNvSpPr/>
          <p:nvPr/>
        </p:nvSpPr>
        <p:spPr>
          <a:xfrm>
            <a:off x="7313292" y="2373604"/>
            <a:ext cx="243780" cy="2437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0" name="Rounded Rectangle 9"/>
          <p:cNvSpPr/>
          <p:nvPr/>
        </p:nvSpPr>
        <p:spPr>
          <a:xfrm>
            <a:off x="9598223" y="2192182"/>
            <a:ext cx="2204353" cy="4117235"/>
          </a:xfrm>
          <a:prstGeom prst="roundRect">
            <a:avLst>
              <a:gd name="adj" fmla="val 344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1" name="Oval 10"/>
          <p:cNvSpPr/>
          <p:nvPr/>
        </p:nvSpPr>
        <p:spPr>
          <a:xfrm>
            <a:off x="9744819" y="2344668"/>
            <a:ext cx="243780" cy="2437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3" name="TextBox 12"/>
          <p:cNvSpPr txBox="1"/>
          <p:nvPr/>
        </p:nvSpPr>
        <p:spPr>
          <a:xfrm>
            <a:off x="380990" y="349488"/>
            <a:ext cx="7553093" cy="492443"/>
          </a:xfrm>
          <a:prstGeom prst="rect">
            <a:avLst/>
          </a:prstGeom>
          <a:noFill/>
        </p:spPr>
        <p:txBody>
          <a:bodyPr wrap="none" lIns="0" tIns="0" rIns="0" bIns="0">
            <a:spAutoFit/>
          </a:bodyPr>
          <a:lstStyle/>
          <a:p>
            <a:pPr algn="l"/>
            <a:r>
              <a:rPr lang="en-GB" sz="3200" b="1">
                <a:solidFill>
                  <a:srgbClr val="34668C"/>
                </a:solidFill>
                <a:latin typeface="Arial" panose="020B0604020202020204" pitchFamily="34" charset="0"/>
                <a:cs typeface="Arial" panose="020B0604020202020204" pitchFamily="34" charset="0"/>
              </a:rPr>
              <a:t>What We Heard Today — Five Answers</a:t>
            </a:r>
          </a:p>
        </p:txBody>
      </p:sp>
      <p:sp>
        <p:nvSpPr>
          <p:cNvPr id="14" name="TextBox 13"/>
          <p:cNvSpPr txBox="1"/>
          <p:nvPr/>
        </p:nvSpPr>
        <p:spPr>
          <a:xfrm>
            <a:off x="409564" y="890973"/>
            <a:ext cx="9962083" cy="738664"/>
          </a:xfrm>
          <a:prstGeom prst="rect">
            <a:avLst/>
          </a:prstGeom>
          <a:noFill/>
        </p:spPr>
        <p:txBody>
          <a:bodyPr wrap="none" lIns="114297" tIns="0" rIns="0" bIns="0">
            <a:spAutoFit/>
          </a:bodyPr>
          <a:lstStyle/>
          <a:p>
            <a:pPr algn="l"/>
            <a:r>
              <a:rPr lang="en-GB" sz="2400" b="0" i="1">
                <a:solidFill>
                  <a:srgbClr val="323232"/>
                </a:solidFill>
                <a:latin typeface="Arial" panose="020B0604020202020204" pitchFamily="34" charset="0"/>
                <a:cs typeface="Arial" panose="020B0604020202020204" pitchFamily="34" charset="0"/>
              </a:rPr>
              <a:t>The five questions are not just analytical — they are a decision frame for </a:t>
            </a:r>
          </a:p>
          <a:p>
            <a:pPr algn="l"/>
            <a:r>
              <a:rPr lang="en-GB" sz="2400" i="1">
                <a:solidFill>
                  <a:srgbClr val="323232"/>
                </a:solidFill>
                <a:latin typeface="Arial" panose="020B0604020202020204" pitchFamily="34" charset="0"/>
                <a:cs typeface="Arial" panose="020B0604020202020204" pitchFamily="34" charset="0"/>
              </a:rPr>
              <a:t>First Nations </a:t>
            </a:r>
            <a:r>
              <a:rPr lang="en-GB" sz="2400" b="0" i="1">
                <a:solidFill>
                  <a:srgbClr val="323232"/>
                </a:solidFill>
                <a:latin typeface="Arial" panose="020B0604020202020204" pitchFamily="34" charset="0"/>
                <a:cs typeface="Arial" panose="020B0604020202020204" pitchFamily="34" charset="0"/>
              </a:rPr>
              <a:t>leaders.</a:t>
            </a:r>
          </a:p>
        </p:txBody>
      </p:sp>
      <p:sp>
        <p:nvSpPr>
          <p:cNvPr id="15" name="TextBox 14"/>
          <p:cNvSpPr txBox="1"/>
          <p:nvPr/>
        </p:nvSpPr>
        <p:spPr>
          <a:xfrm>
            <a:off x="627443" y="2398268"/>
            <a:ext cx="54502" cy="117725"/>
          </a:xfrm>
          <a:prstGeom prst="rect">
            <a:avLst/>
          </a:prstGeom>
          <a:solidFill>
            <a:schemeClr val="bg1"/>
          </a:solidFill>
        </p:spPr>
        <p:txBody>
          <a:bodyPr wrap="none" lIns="0" tIns="0" rIns="0" bIns="0">
            <a:spAutoFit/>
          </a:bodyPr>
          <a:lstStyle/>
          <a:p>
            <a:pPr algn="l"/>
            <a:r>
              <a:rPr lang="en-CA" sz="765" b="1" i="0">
                <a:solidFill>
                  <a:srgbClr val="323232"/>
                </a:solidFill>
                <a:latin typeface="Arial" panose="020B0604020202020204" pitchFamily="34" charset="0"/>
                <a:cs typeface="Arial" panose="020B0604020202020204" pitchFamily="34" charset="0"/>
              </a:rPr>
              <a:t>1</a:t>
            </a:r>
          </a:p>
        </p:txBody>
      </p:sp>
      <p:sp>
        <p:nvSpPr>
          <p:cNvPr id="16" name="TextBox 15"/>
          <p:cNvSpPr txBox="1"/>
          <p:nvPr/>
        </p:nvSpPr>
        <p:spPr>
          <a:xfrm>
            <a:off x="847554" y="2236055"/>
            <a:ext cx="1207446" cy="553998"/>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Rights or </a:t>
            </a:r>
          </a:p>
          <a:p>
            <a:pPr algn="l"/>
            <a:r>
              <a:rPr lang="en-CA" b="1" i="0">
                <a:solidFill>
                  <a:srgbClr val="323232"/>
                </a:solidFill>
                <a:latin typeface="Arial" panose="020B0604020202020204" pitchFamily="34" charset="0"/>
                <a:cs typeface="Arial" panose="020B0604020202020204" pitchFamily="34" charset="0"/>
              </a:rPr>
              <a:t>Programs?</a:t>
            </a:r>
          </a:p>
        </p:txBody>
      </p:sp>
      <p:sp>
        <p:nvSpPr>
          <p:cNvPr id="17" name="TextBox 16"/>
          <p:cNvSpPr txBox="1"/>
          <p:nvPr/>
        </p:nvSpPr>
        <p:spPr>
          <a:xfrm>
            <a:off x="527582" y="2989031"/>
            <a:ext cx="1905971" cy="492443"/>
          </a:xfrm>
          <a:prstGeom prst="rect">
            <a:avLst/>
          </a:prstGeom>
          <a:noFill/>
        </p:spPr>
        <p:txBody>
          <a:bodyPr wrap="non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Rights must be the </a:t>
            </a:r>
          </a:p>
          <a:p>
            <a:pPr algn="l"/>
            <a:r>
              <a:rPr lang="en-GB" sz="1600" b="1" i="0">
                <a:solidFill>
                  <a:srgbClr val="323232"/>
                </a:solidFill>
                <a:latin typeface="Arial" panose="020B0604020202020204" pitchFamily="34" charset="0"/>
                <a:cs typeface="Arial" panose="020B0604020202020204" pitchFamily="34" charset="0"/>
              </a:rPr>
              <a:t>floor</a:t>
            </a:r>
          </a:p>
        </p:txBody>
      </p:sp>
      <p:sp>
        <p:nvSpPr>
          <p:cNvPr id="18" name="TextBox 17"/>
          <p:cNvSpPr txBox="1"/>
          <p:nvPr/>
        </p:nvSpPr>
        <p:spPr>
          <a:xfrm>
            <a:off x="527582" y="3629158"/>
            <a:ext cx="1891855" cy="1723549"/>
          </a:xfrm>
          <a:prstGeom prst="rect">
            <a:avLst/>
          </a:prstGeom>
          <a:noFill/>
        </p:spPr>
        <p:txBody>
          <a:bodyPr wrap="square" lIns="0" tIns="0" rIns="0" bIns="0" anchor="t">
            <a:spAutoFit/>
          </a:bodyPr>
          <a:lstStyle/>
          <a:p>
            <a:r>
              <a:rPr lang="en-GB" sz="1600" b="0" i="0">
                <a:solidFill>
                  <a:srgbClr val="323232"/>
                </a:solidFill>
                <a:latin typeface="Arial" panose="020B0604020202020204" pitchFamily="34" charset="0"/>
                <a:cs typeface="Arial" panose="020B0604020202020204" pitchFamily="34" charset="0"/>
              </a:rPr>
              <a:t>Anything else allows the program to define what children</a:t>
            </a:r>
            <a:r>
              <a:rPr lang="en-GB" sz="1600" b="1">
                <a:solidFill>
                  <a:srgbClr val="323232"/>
                </a:solidFill>
                <a:latin typeface="Arial" panose="020B0604020202020204" pitchFamily="34" charset="0"/>
                <a:cs typeface="Arial" panose="020B0604020202020204" pitchFamily="34" charset="0"/>
              </a:rPr>
              <a:t> are eligible for</a:t>
            </a:r>
            <a:r>
              <a:rPr lang="en-GB" sz="1600" b="0" i="0">
                <a:solidFill>
                  <a:srgbClr val="323232"/>
                </a:solidFill>
                <a:latin typeface="Arial" panose="020B0604020202020204" pitchFamily="34" charset="0"/>
                <a:cs typeface="Arial" panose="020B0604020202020204" pitchFamily="34" charset="0"/>
              </a:rPr>
              <a:t>— rather than what they are owed as rights-holders.</a:t>
            </a:r>
          </a:p>
        </p:txBody>
      </p:sp>
      <p:sp>
        <p:nvSpPr>
          <p:cNvPr id="19" name="TextBox 18"/>
          <p:cNvSpPr txBox="1"/>
          <p:nvPr/>
        </p:nvSpPr>
        <p:spPr>
          <a:xfrm>
            <a:off x="2820438" y="2427204"/>
            <a:ext cx="54502" cy="117725"/>
          </a:xfrm>
          <a:prstGeom prst="rect">
            <a:avLst/>
          </a:prstGeom>
          <a:noFill/>
        </p:spPr>
        <p:txBody>
          <a:bodyPr wrap="none" lIns="0" tIns="0" rIns="0" bIns="0">
            <a:spAutoFit/>
          </a:bodyPr>
          <a:lstStyle/>
          <a:p>
            <a:pPr algn="l"/>
            <a:r>
              <a:rPr lang="en-CA" sz="765" b="1" i="0">
                <a:solidFill>
                  <a:srgbClr val="323232"/>
                </a:solidFill>
                <a:latin typeface="Arial" panose="020B0604020202020204" pitchFamily="34" charset="0"/>
                <a:cs typeface="Arial" panose="020B0604020202020204" pitchFamily="34" charset="0"/>
              </a:rPr>
              <a:t>2</a:t>
            </a:r>
          </a:p>
        </p:txBody>
      </p:sp>
      <p:sp>
        <p:nvSpPr>
          <p:cNvPr id="20" name="TextBox 19"/>
          <p:cNvSpPr txBox="1"/>
          <p:nvPr/>
        </p:nvSpPr>
        <p:spPr>
          <a:xfrm>
            <a:off x="3003368" y="2249209"/>
            <a:ext cx="1793334" cy="553998"/>
          </a:xfrm>
          <a:prstGeom prst="rect">
            <a:avLst/>
          </a:prstGeom>
          <a:noFill/>
        </p:spPr>
        <p:txBody>
          <a:bodyPr wrap="square" lIns="0" tIns="0" rIns="0" bIns="0">
            <a:spAutoFit/>
          </a:bodyPr>
          <a:lstStyle/>
          <a:p>
            <a:pPr algn="l"/>
            <a:r>
              <a:rPr lang="en-CA" b="1" i="0">
                <a:solidFill>
                  <a:srgbClr val="323232"/>
                </a:solidFill>
                <a:latin typeface="Arial" panose="020B0604020202020204" pitchFamily="34" charset="0"/>
                <a:cs typeface="Arial" panose="020B0604020202020204" pitchFamily="34" charset="0"/>
              </a:rPr>
              <a:t>Limitations Before Reform?</a:t>
            </a:r>
          </a:p>
        </p:txBody>
      </p:sp>
      <p:sp>
        <p:nvSpPr>
          <p:cNvPr id="21" name="TextBox 20"/>
          <p:cNvSpPr txBox="1"/>
          <p:nvPr/>
        </p:nvSpPr>
        <p:spPr>
          <a:xfrm>
            <a:off x="2831830" y="3030999"/>
            <a:ext cx="1964872"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A unilateral assertion of authority</a:t>
            </a:r>
          </a:p>
        </p:txBody>
      </p:sp>
      <p:sp>
        <p:nvSpPr>
          <p:cNvPr id="22" name="TextBox 21"/>
          <p:cNvSpPr txBox="1"/>
          <p:nvPr/>
        </p:nvSpPr>
        <p:spPr>
          <a:xfrm>
            <a:off x="2831830" y="3827393"/>
            <a:ext cx="1889325" cy="2215991"/>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Introducing restrictions before reform is agreed upon</a:t>
            </a:r>
            <a:r>
              <a:rPr lang="en-GB" sz="1600" b="1" i="0">
                <a:solidFill>
                  <a:srgbClr val="323232"/>
                </a:solidFill>
                <a:latin typeface="Arial" panose="020B0604020202020204" pitchFamily="34" charset="0"/>
                <a:cs typeface="Arial" panose="020B0604020202020204" pitchFamily="34" charset="0"/>
              </a:rPr>
              <a:t> breaches the spirit</a:t>
            </a:r>
            <a:r>
              <a:rPr lang="en-GB" sz="1600" b="0" i="0">
                <a:solidFill>
                  <a:srgbClr val="323232"/>
                </a:solidFill>
                <a:latin typeface="Arial" panose="020B0604020202020204" pitchFamily="34" charset="0"/>
                <a:cs typeface="Arial" panose="020B0604020202020204" pitchFamily="34" charset="0"/>
              </a:rPr>
              <a:t> of existing Tribunal orders — and sets a precedent for future rollbacks.</a:t>
            </a:r>
          </a:p>
        </p:txBody>
      </p:sp>
      <p:sp>
        <p:nvSpPr>
          <p:cNvPr id="23" name="TextBox 22"/>
          <p:cNvSpPr txBox="1"/>
          <p:nvPr/>
        </p:nvSpPr>
        <p:spPr>
          <a:xfrm>
            <a:off x="5070965" y="2427204"/>
            <a:ext cx="54502" cy="117725"/>
          </a:xfrm>
          <a:prstGeom prst="rect">
            <a:avLst/>
          </a:prstGeom>
          <a:noFill/>
        </p:spPr>
        <p:txBody>
          <a:bodyPr wrap="none" lIns="0" tIns="0" rIns="0" bIns="0">
            <a:spAutoFit/>
          </a:bodyPr>
          <a:lstStyle/>
          <a:p>
            <a:pPr algn="l"/>
            <a:r>
              <a:rPr lang="en-CA" sz="765" b="1" i="0">
                <a:solidFill>
                  <a:srgbClr val="323232"/>
                </a:solidFill>
                <a:latin typeface="Arial" panose="020B0604020202020204" pitchFamily="34" charset="0"/>
                <a:cs typeface="Arial" panose="020B0604020202020204" pitchFamily="34" charset="0"/>
              </a:rPr>
              <a:t>3</a:t>
            </a:r>
          </a:p>
        </p:txBody>
      </p:sp>
      <p:sp>
        <p:nvSpPr>
          <p:cNvPr id="24" name="TextBox 23"/>
          <p:cNvSpPr txBox="1"/>
          <p:nvPr/>
        </p:nvSpPr>
        <p:spPr>
          <a:xfrm>
            <a:off x="5220873" y="2249214"/>
            <a:ext cx="2009436" cy="553998"/>
          </a:xfrm>
          <a:prstGeom prst="rect">
            <a:avLst/>
          </a:prstGeom>
          <a:noFill/>
        </p:spPr>
        <p:txBody>
          <a:bodyPr wrap="square" lIns="0" tIns="0" rIns="0" bIns="0">
            <a:spAutoFit/>
          </a:bodyPr>
          <a:lstStyle/>
          <a:p>
            <a:pPr algn="l"/>
            <a:r>
              <a:rPr lang="en-CA" b="1" i="0">
                <a:solidFill>
                  <a:srgbClr val="323232"/>
                </a:solidFill>
                <a:latin typeface="Arial" panose="020B0604020202020204" pitchFamily="34" charset="0"/>
                <a:cs typeface="Arial" panose="020B0604020202020204" pitchFamily="34" charset="0"/>
              </a:rPr>
              <a:t>Decisions or Implementation?</a:t>
            </a:r>
          </a:p>
        </p:txBody>
      </p:sp>
      <p:sp>
        <p:nvSpPr>
          <p:cNvPr id="25" name="TextBox 24"/>
          <p:cNvSpPr txBox="1"/>
          <p:nvPr/>
        </p:nvSpPr>
        <p:spPr>
          <a:xfrm>
            <a:off x="5136078" y="3030999"/>
            <a:ext cx="1731243" cy="553998"/>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Advisory is not </a:t>
            </a:r>
          </a:p>
          <a:p>
            <a:pPr algn="l"/>
            <a:r>
              <a:rPr lang="en-CA" b="1" i="0">
                <a:solidFill>
                  <a:srgbClr val="323232"/>
                </a:solidFill>
                <a:latin typeface="Arial" panose="020B0604020202020204" pitchFamily="34" charset="0"/>
                <a:cs typeface="Arial" panose="020B0604020202020204" pitchFamily="34" charset="0"/>
              </a:rPr>
              <a:t>jurisdiction</a:t>
            </a:r>
          </a:p>
        </p:txBody>
      </p:sp>
      <p:sp>
        <p:nvSpPr>
          <p:cNvPr id="26" name="TextBox 25"/>
          <p:cNvSpPr txBox="1"/>
          <p:nvPr/>
        </p:nvSpPr>
        <p:spPr>
          <a:xfrm>
            <a:off x="5136078" y="3671127"/>
            <a:ext cx="1645551" cy="2215991"/>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First Nations must insist on</a:t>
            </a:r>
            <a:r>
              <a:rPr lang="en-GB" sz="1600" b="1" i="0">
                <a:solidFill>
                  <a:srgbClr val="323232"/>
                </a:solidFill>
                <a:latin typeface="Arial" panose="020B0604020202020204" pitchFamily="34" charset="0"/>
                <a:cs typeface="Arial" panose="020B0604020202020204" pitchFamily="34" charset="0"/>
              </a:rPr>
              <a:t> structural decision-making authority</a:t>
            </a:r>
            <a:r>
              <a:rPr lang="en-GB" sz="1600" b="0" i="0">
                <a:solidFill>
                  <a:srgbClr val="323232"/>
                </a:solidFill>
                <a:latin typeface="Arial" panose="020B0604020202020204" pitchFamily="34" charset="0"/>
                <a:cs typeface="Arial" panose="020B0604020202020204" pitchFamily="34" charset="0"/>
              </a:rPr>
              <a:t> — not consultation after the design is already determined.</a:t>
            </a:r>
          </a:p>
        </p:txBody>
      </p:sp>
      <p:sp>
        <p:nvSpPr>
          <p:cNvPr id="27" name="TextBox 26"/>
          <p:cNvSpPr txBox="1"/>
          <p:nvPr/>
        </p:nvSpPr>
        <p:spPr>
          <a:xfrm>
            <a:off x="7404781" y="2427204"/>
            <a:ext cx="54502" cy="117725"/>
          </a:xfrm>
          <a:prstGeom prst="rect">
            <a:avLst/>
          </a:prstGeom>
          <a:noFill/>
        </p:spPr>
        <p:txBody>
          <a:bodyPr wrap="none" lIns="0" tIns="0" rIns="0" bIns="0">
            <a:spAutoFit/>
          </a:bodyPr>
          <a:lstStyle/>
          <a:p>
            <a:pPr algn="l"/>
            <a:r>
              <a:rPr lang="en-CA" sz="765" b="1" i="0">
                <a:solidFill>
                  <a:srgbClr val="323232"/>
                </a:solidFill>
                <a:latin typeface="Arial" panose="020B0604020202020204" pitchFamily="34" charset="0"/>
                <a:cs typeface="Arial" panose="020B0604020202020204" pitchFamily="34" charset="0"/>
              </a:rPr>
              <a:t>4</a:t>
            </a:r>
          </a:p>
        </p:txBody>
      </p:sp>
      <p:sp>
        <p:nvSpPr>
          <p:cNvPr id="28" name="TextBox 27"/>
          <p:cNvSpPr txBox="1"/>
          <p:nvPr/>
        </p:nvSpPr>
        <p:spPr>
          <a:xfrm>
            <a:off x="7656934" y="2233314"/>
            <a:ext cx="1580366" cy="553998"/>
          </a:xfrm>
          <a:prstGeom prst="rect">
            <a:avLst/>
          </a:prstGeom>
          <a:noFill/>
        </p:spPr>
        <p:txBody>
          <a:bodyPr wrap="square" lIns="0" tIns="0" rIns="0" bIns="0">
            <a:spAutoFit/>
          </a:bodyPr>
          <a:lstStyle/>
          <a:p>
            <a:pPr algn="l"/>
            <a:r>
              <a:rPr lang="en-CA" b="1" i="0">
                <a:solidFill>
                  <a:srgbClr val="323232"/>
                </a:solidFill>
                <a:latin typeface="Arial" panose="020B0604020202020204" pitchFamily="34" charset="0"/>
                <a:cs typeface="Arial" panose="020B0604020202020204" pitchFamily="34" charset="0"/>
              </a:rPr>
              <a:t>Who Defines the Future?</a:t>
            </a:r>
          </a:p>
        </p:txBody>
      </p:sp>
      <p:sp>
        <p:nvSpPr>
          <p:cNvPr id="29" name="TextBox 28"/>
          <p:cNvSpPr txBox="1"/>
          <p:nvPr/>
        </p:nvSpPr>
        <p:spPr>
          <a:xfrm>
            <a:off x="7440327" y="3030999"/>
            <a:ext cx="1604475"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Rights holders, grounded in evidence</a:t>
            </a:r>
          </a:p>
        </p:txBody>
      </p:sp>
      <p:sp>
        <p:nvSpPr>
          <p:cNvPr id="30" name="TextBox 29"/>
          <p:cNvSpPr txBox="1"/>
          <p:nvPr/>
        </p:nvSpPr>
        <p:spPr>
          <a:xfrm>
            <a:off x="7440327" y="3827393"/>
            <a:ext cx="1900338" cy="1723549"/>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First Nations Elders, youth, and FNCFS experts — guided by</a:t>
            </a:r>
            <a:r>
              <a:rPr lang="en-GB" sz="1600" b="1" i="0">
                <a:solidFill>
                  <a:srgbClr val="323232"/>
                </a:solidFill>
                <a:latin typeface="Arial" panose="020B0604020202020204" pitchFamily="34" charset="0"/>
                <a:cs typeface="Arial" panose="020B0604020202020204" pitchFamily="34" charset="0"/>
              </a:rPr>
              <a:t> 30 years of research</a:t>
            </a:r>
            <a:r>
              <a:rPr lang="en-GB" sz="1600" b="0" i="0">
                <a:solidFill>
                  <a:srgbClr val="323232"/>
                </a:solidFill>
                <a:latin typeface="Arial" panose="020B0604020202020204" pitchFamily="34" charset="0"/>
                <a:cs typeface="Arial" panose="020B0604020202020204" pitchFamily="34" charset="0"/>
              </a:rPr>
              <a:t> — not a federal department managing a budget.</a:t>
            </a:r>
          </a:p>
        </p:txBody>
      </p:sp>
      <p:sp>
        <p:nvSpPr>
          <p:cNvPr id="31" name="TextBox 30"/>
          <p:cNvSpPr txBox="1"/>
          <p:nvPr/>
        </p:nvSpPr>
        <p:spPr>
          <a:xfrm>
            <a:off x="9840120" y="2398268"/>
            <a:ext cx="54502" cy="117725"/>
          </a:xfrm>
          <a:prstGeom prst="rect">
            <a:avLst/>
          </a:prstGeom>
          <a:noFill/>
        </p:spPr>
        <p:txBody>
          <a:bodyPr wrap="none" lIns="0" tIns="0" rIns="0" bIns="0">
            <a:spAutoFit/>
          </a:bodyPr>
          <a:lstStyle/>
          <a:p>
            <a:pPr algn="l"/>
            <a:r>
              <a:rPr lang="en-CA" sz="765" b="1" i="0">
                <a:solidFill>
                  <a:srgbClr val="323232"/>
                </a:solidFill>
                <a:latin typeface="Arial" panose="020B0604020202020204" pitchFamily="34" charset="0"/>
                <a:cs typeface="Arial" panose="020B0604020202020204" pitchFamily="34" charset="0"/>
              </a:rPr>
              <a:t>5</a:t>
            </a:r>
          </a:p>
        </p:txBody>
      </p:sp>
      <p:sp>
        <p:nvSpPr>
          <p:cNvPr id="32" name="TextBox 31"/>
          <p:cNvSpPr txBox="1"/>
          <p:nvPr/>
        </p:nvSpPr>
        <p:spPr>
          <a:xfrm>
            <a:off x="10064547" y="2251955"/>
            <a:ext cx="1038746" cy="553998"/>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What If It </a:t>
            </a:r>
          </a:p>
          <a:p>
            <a:pPr algn="l"/>
            <a:r>
              <a:rPr lang="en-CA" b="1" i="0">
                <a:solidFill>
                  <a:srgbClr val="323232"/>
                </a:solidFill>
                <a:latin typeface="Arial" panose="020B0604020202020204" pitchFamily="34" charset="0"/>
                <a:cs typeface="Arial" panose="020B0604020202020204" pitchFamily="34" charset="0"/>
              </a:rPr>
              <a:t>Fails?</a:t>
            </a:r>
          </a:p>
        </p:txBody>
      </p:sp>
      <p:sp>
        <p:nvSpPr>
          <p:cNvPr id="33" name="TextBox 32"/>
          <p:cNvSpPr txBox="1"/>
          <p:nvPr/>
        </p:nvSpPr>
        <p:spPr>
          <a:xfrm>
            <a:off x="9744575" y="2989031"/>
            <a:ext cx="1697352" cy="830997"/>
          </a:xfrm>
          <a:prstGeom prst="rect">
            <a:avLst/>
          </a:prstGeom>
          <a:noFill/>
        </p:spPr>
        <p:txBody>
          <a:bodyPr wrap="square" lIns="0" tIns="0" rIns="0" bIns="0">
            <a:spAutoFit/>
          </a:bodyPr>
          <a:lstStyle/>
          <a:p>
            <a:pPr algn="l"/>
            <a:r>
              <a:rPr lang="en-CA" b="1" i="0">
                <a:solidFill>
                  <a:srgbClr val="323232"/>
                </a:solidFill>
                <a:latin typeface="Arial" panose="020B0604020202020204" pitchFamily="34" charset="0"/>
                <a:cs typeface="Arial" panose="020B0604020202020204" pitchFamily="34" charset="0"/>
              </a:rPr>
              <a:t>Promises require legal architecture</a:t>
            </a:r>
          </a:p>
        </p:txBody>
      </p:sp>
      <p:sp>
        <p:nvSpPr>
          <p:cNvPr id="34" name="TextBox 33"/>
          <p:cNvSpPr txBox="1"/>
          <p:nvPr/>
        </p:nvSpPr>
        <p:spPr>
          <a:xfrm>
            <a:off x="9744575" y="3864937"/>
            <a:ext cx="1830093" cy="1969770"/>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Without</a:t>
            </a:r>
            <a:r>
              <a:rPr lang="en-GB" sz="1600" b="1" i="0">
                <a:solidFill>
                  <a:srgbClr val="323232"/>
                </a:solidFill>
                <a:latin typeface="Arial" panose="020B0604020202020204" pitchFamily="34" charset="0"/>
                <a:cs typeface="Arial" panose="020B0604020202020204" pitchFamily="34" charset="0"/>
              </a:rPr>
              <a:t> binding enforcement</a:t>
            </a:r>
            <a:r>
              <a:rPr lang="en-GB" sz="1600" b="0" i="0">
                <a:solidFill>
                  <a:srgbClr val="323232"/>
                </a:solidFill>
                <a:latin typeface="Arial" panose="020B0604020202020204" pitchFamily="34" charset="0"/>
                <a:cs typeface="Arial" panose="020B0604020202020204" pitchFamily="34" charset="0"/>
              </a:rPr>
              <a:t> , any plan is only a promise — and history shows Canada's promises alone are not sufficient.</a:t>
            </a:r>
          </a:p>
        </p:txBody>
      </p:sp>
      <p:sp>
        <p:nvSpPr>
          <p:cNvPr id="35" name="TextBox 34"/>
          <p:cNvSpPr txBox="1"/>
          <p:nvPr/>
        </p:nvSpPr>
        <p:spPr>
          <a:xfrm>
            <a:off x="380990" y="6486362"/>
            <a:ext cx="3018455" cy="122341"/>
          </a:xfrm>
          <a:prstGeom prst="rect">
            <a:avLst/>
          </a:prstGeom>
          <a:noFill/>
        </p:spPr>
        <p:txBody>
          <a:bodyPr wrap="none" lIns="0" tIns="0" rIns="0" bIns="0">
            <a:spAutoFit/>
          </a:bodyPr>
          <a:lstStyle/>
          <a:p>
            <a:pPr algn="l"/>
            <a:r>
              <a:rPr lang="en-GB" sz="795" b="0" i="0">
                <a:solidFill>
                  <a:srgbClr val="323232"/>
                </a:solidFill>
                <a:latin typeface="Arial" panose="020B0604020202020204" pitchFamily="34" charset="0"/>
                <a:cs typeface="Arial" panose="020B0604020202020204" pitchFamily="34" charset="0"/>
              </a:rPr>
              <a:t>National Children's Chiefs Commission | Caring Society | July 2026</a:t>
            </a:r>
          </a:p>
        </p:txBody>
      </p:sp>
      <p:sp>
        <p:nvSpPr>
          <p:cNvPr id="36" name="TextBox 35"/>
          <p:cNvSpPr txBox="1"/>
          <p:nvPr/>
        </p:nvSpPr>
        <p:spPr>
          <a:xfrm>
            <a:off x="11688817" y="6486362"/>
            <a:ext cx="112210" cy="122341"/>
          </a:xfrm>
          <a:prstGeom prst="rect">
            <a:avLst/>
          </a:prstGeom>
          <a:noFill/>
        </p:spPr>
        <p:txBody>
          <a:bodyPr wrap="none" lIns="0" tIns="0" rIns="0" bIns="0">
            <a:spAutoFit/>
          </a:bodyPr>
          <a:lstStyle/>
          <a:p>
            <a:pPr algn="l"/>
            <a:r>
              <a:rPr lang="en-CA" sz="795" b="0" i="0">
                <a:solidFill>
                  <a:srgbClr val="323232"/>
                </a:solidFill>
                <a:latin typeface="Arial" panose="020B0604020202020204" pitchFamily="34" charset="0"/>
                <a:cs typeface="Arial" panose="020B0604020202020204" pitchFamily="34" charset="0"/>
              </a:rPr>
              <a:t>28</a:t>
            </a:r>
          </a:p>
        </p:txBody>
      </p:sp>
      <p:sp>
        <p:nvSpPr>
          <p:cNvPr id="37" name="Rectangle 36"/>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8" name="Rectangle 37"/>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690" y="1597372"/>
            <a:ext cx="11338619" cy="9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Rounded Rectangle 2"/>
          <p:cNvSpPr/>
          <p:nvPr/>
        </p:nvSpPr>
        <p:spPr>
          <a:xfrm>
            <a:off x="426690" y="1736378"/>
            <a:ext cx="2659383" cy="2868764"/>
          </a:xfrm>
          <a:prstGeom prst="roundRect">
            <a:avLst>
              <a:gd name="adj" fmla="val 2801"/>
            </a:avLst>
          </a:prstGeom>
          <a:solidFill>
            <a:schemeClr val="accent1">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Rounded Rectangle 5"/>
          <p:cNvSpPr/>
          <p:nvPr/>
        </p:nvSpPr>
        <p:spPr>
          <a:xfrm>
            <a:off x="3288886" y="1736378"/>
            <a:ext cx="2758856" cy="2868764"/>
          </a:xfrm>
          <a:prstGeom prst="roundRect">
            <a:avLst>
              <a:gd name="adj" fmla="val 2801"/>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Rounded Rectangle 8"/>
          <p:cNvSpPr/>
          <p:nvPr/>
        </p:nvSpPr>
        <p:spPr>
          <a:xfrm>
            <a:off x="6172348" y="1736378"/>
            <a:ext cx="2659383" cy="2868764"/>
          </a:xfrm>
          <a:prstGeom prst="roundRect">
            <a:avLst>
              <a:gd name="adj" fmla="val 2801"/>
            </a:avLst>
          </a:prstGeom>
          <a:solidFill>
            <a:schemeClr val="tx2">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2" name="Rounded Rectangle 11"/>
          <p:cNvSpPr/>
          <p:nvPr/>
        </p:nvSpPr>
        <p:spPr>
          <a:xfrm>
            <a:off x="9045178" y="1736378"/>
            <a:ext cx="2659383" cy="2868764"/>
          </a:xfrm>
          <a:prstGeom prst="roundRect">
            <a:avLst>
              <a:gd name="adj" fmla="val 2801"/>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5" name="Rounded Rectangle 14"/>
          <p:cNvSpPr/>
          <p:nvPr/>
        </p:nvSpPr>
        <p:spPr>
          <a:xfrm>
            <a:off x="426690" y="4825720"/>
            <a:ext cx="11338619" cy="830489"/>
          </a:xfrm>
          <a:prstGeom prst="roundRect">
            <a:avLst>
              <a:gd name="adj" fmla="val 11267"/>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6" name="Rectangle 15"/>
          <p:cNvSpPr/>
          <p:nvPr/>
        </p:nvSpPr>
        <p:spPr>
          <a:xfrm>
            <a:off x="426690" y="4825720"/>
            <a:ext cx="50800" cy="830489"/>
          </a:xfrm>
          <a:prstGeom prst="rect">
            <a:avLst/>
          </a:prstGeom>
          <a:solidFill>
            <a:srgbClr val="E8A43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TextBox 17"/>
          <p:cNvSpPr txBox="1"/>
          <p:nvPr/>
        </p:nvSpPr>
        <p:spPr>
          <a:xfrm>
            <a:off x="426679" y="349487"/>
            <a:ext cx="9927398" cy="492443"/>
          </a:xfrm>
          <a:prstGeom prst="rect">
            <a:avLst/>
          </a:prstGeom>
          <a:noFill/>
        </p:spPr>
        <p:txBody>
          <a:bodyPr wrap="none" lIns="0" tIns="0" rIns="0" bIns="0">
            <a:spAutoFit/>
          </a:bodyPr>
          <a:lstStyle/>
          <a:p>
            <a:pPr algn="l"/>
            <a:r>
              <a:rPr lang="en-US" sz="3200" b="1">
                <a:solidFill>
                  <a:srgbClr val="34668C"/>
                </a:solidFill>
                <a:latin typeface="Arial" panose="020B0604020202020204" pitchFamily="34" charset="0"/>
                <a:cs typeface="Arial" panose="020B0604020202020204" pitchFamily="34" charset="0"/>
              </a:rPr>
              <a:t>The Path Forward — What Leadership Can Do Now</a:t>
            </a:r>
          </a:p>
        </p:txBody>
      </p:sp>
      <p:sp>
        <p:nvSpPr>
          <p:cNvPr id="19" name="TextBox 18"/>
          <p:cNvSpPr txBox="1"/>
          <p:nvPr/>
        </p:nvSpPr>
        <p:spPr>
          <a:xfrm>
            <a:off x="426679" y="845648"/>
            <a:ext cx="10577926" cy="738664"/>
          </a:xfrm>
          <a:prstGeom prst="rect">
            <a:avLst/>
          </a:prstGeom>
          <a:noFill/>
        </p:spPr>
        <p:txBody>
          <a:bodyPr wrap="square" lIns="0" tIns="0" rIns="0" bIns="0">
            <a:spAutoFit/>
          </a:bodyPr>
          <a:lstStyle/>
          <a:p>
            <a:pPr algn="l"/>
            <a:r>
              <a:rPr lang="en-US" sz="2400" b="0" i="1">
                <a:solidFill>
                  <a:srgbClr val="323232"/>
                </a:solidFill>
                <a:latin typeface="Arial" panose="020B0604020202020204" pitchFamily="34" charset="0"/>
                <a:cs typeface="Arial" panose="020B0604020202020204" pitchFamily="34" charset="0"/>
              </a:rPr>
              <a:t>The window to shape long-term reform is open — and the choices made now will define the landscape for the next generation of First Nations children.</a:t>
            </a:r>
          </a:p>
        </p:txBody>
      </p:sp>
      <p:sp>
        <p:nvSpPr>
          <p:cNvPr id="20" name="TextBox 19"/>
          <p:cNvSpPr txBox="1"/>
          <p:nvPr/>
        </p:nvSpPr>
        <p:spPr>
          <a:xfrm>
            <a:off x="616844" y="1993502"/>
            <a:ext cx="1718419"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Know the Plans</a:t>
            </a:r>
          </a:p>
        </p:txBody>
      </p:sp>
      <p:sp>
        <p:nvSpPr>
          <p:cNvPr id="21" name="TextBox 20"/>
          <p:cNvSpPr txBox="1"/>
          <p:nvPr/>
        </p:nvSpPr>
        <p:spPr>
          <a:xfrm>
            <a:off x="603780" y="2345770"/>
            <a:ext cx="2294872" cy="1477328"/>
          </a:xfrm>
          <a:prstGeom prst="rect">
            <a:avLst/>
          </a:prstGeom>
          <a:noFill/>
        </p:spPr>
        <p:txBody>
          <a:bodyPr wrap="square" lIns="0" tIns="0" rIns="0" bIns="0" anchor="t">
            <a:spAutoFit/>
          </a:bodyPr>
          <a:lstStyle/>
          <a:p>
            <a:pPr algn="l"/>
            <a:r>
              <a:rPr lang="en-GB" sz="1600" b="0" i="0">
                <a:solidFill>
                  <a:srgbClr val="323232"/>
                </a:solidFill>
                <a:latin typeface="Arial" panose="020B0604020202020204" pitchFamily="34" charset="0"/>
                <a:cs typeface="Arial" panose="020B0604020202020204" pitchFamily="34" charset="0"/>
              </a:rPr>
              <a:t>Read Loving Justice and Canada's Plan; share them with your technical teams — both are publicly available in English and French.</a:t>
            </a:r>
            <a:endParaRPr lang="en-GB" sz="1600" b="0" i="0">
              <a:solidFill>
                <a:srgbClr val="323232"/>
              </a:solidFill>
              <a:latin typeface="Arial" panose="020B0604020202020204" pitchFamily="34" charset="0"/>
              <a:cs typeface="Arial" panose="020B0604020202020204" pitchFamily="34" charset="0"/>
              <a:hlinkClick r:id="rId3" tooltip="Loving Justice National Plan | First Nations Child &amp; ..."/>
            </a:endParaRPr>
          </a:p>
        </p:txBody>
      </p:sp>
      <p:sp>
        <p:nvSpPr>
          <p:cNvPr id="22" name="TextBox 21"/>
          <p:cNvSpPr txBox="1"/>
          <p:nvPr/>
        </p:nvSpPr>
        <p:spPr>
          <a:xfrm>
            <a:off x="3322626" y="1993502"/>
            <a:ext cx="2735749"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Engage the NCCC &amp; AFN</a:t>
            </a:r>
          </a:p>
        </p:txBody>
      </p:sp>
      <p:sp>
        <p:nvSpPr>
          <p:cNvPr id="23" name="TextBox 22"/>
          <p:cNvSpPr txBox="1"/>
          <p:nvPr/>
        </p:nvSpPr>
        <p:spPr>
          <a:xfrm>
            <a:off x="3476538" y="2345770"/>
            <a:ext cx="2272548" cy="1969770"/>
          </a:xfrm>
          <a:prstGeom prst="rect">
            <a:avLst/>
          </a:prstGeom>
          <a:noFill/>
        </p:spPr>
        <p:txBody>
          <a:bodyPr wrap="square" lIns="0" tIns="0" rIns="0" bIns="0" anchor="t">
            <a:spAutoFit/>
          </a:bodyPr>
          <a:lstStyle/>
          <a:p>
            <a:pPr algn="l"/>
            <a:r>
              <a:rPr lang="en-GB" sz="1600" b="0" i="0">
                <a:solidFill>
                  <a:srgbClr val="323232"/>
                </a:solidFill>
                <a:latin typeface="Arial" panose="020B0604020202020204" pitchFamily="34" charset="0"/>
                <a:cs typeface="Arial" panose="020B0604020202020204" pitchFamily="34" charset="0"/>
              </a:rPr>
              <a:t>The National Children's Chiefs Commission </a:t>
            </a:r>
            <a:r>
              <a:rPr lang="en-GB" sz="1600">
                <a:solidFill>
                  <a:srgbClr val="323232"/>
                </a:solidFill>
                <a:latin typeface="Arial" panose="020B0604020202020204" pitchFamily="34" charset="0"/>
                <a:cs typeface="Arial" panose="020B0604020202020204" pitchFamily="34" charset="0"/>
              </a:rPr>
              <a:t>led</a:t>
            </a:r>
            <a:r>
              <a:rPr lang="en-GB" sz="1600" b="0" i="0">
                <a:solidFill>
                  <a:srgbClr val="323232"/>
                </a:solidFill>
                <a:latin typeface="Arial" panose="020B0604020202020204" pitchFamily="34" charset="0"/>
                <a:cs typeface="Arial" panose="020B0604020202020204" pitchFamily="34" charset="0"/>
              </a:rPr>
              <a:t> the amendment process for Loving Justice; the AFN has mandated advocacy for First Nations control and jurisdiction.</a:t>
            </a:r>
            <a:endParaRPr lang="en-GB" sz="1600" b="0" i="0">
              <a:solidFill>
                <a:srgbClr val="323232"/>
              </a:solidFill>
              <a:latin typeface="Arial" panose="020B0604020202020204" pitchFamily="34" charset="0"/>
              <a:cs typeface="Arial" panose="020B0604020202020204" pitchFamily="34" charset="0"/>
              <a:hlinkClick r:id="rId4" tooltip="Children &amp; Families - Assembly of First Nations"/>
            </a:endParaRPr>
          </a:p>
        </p:txBody>
      </p:sp>
      <p:sp>
        <p:nvSpPr>
          <p:cNvPr id="24" name="TextBox 23"/>
          <p:cNvSpPr txBox="1"/>
          <p:nvPr/>
        </p:nvSpPr>
        <p:spPr>
          <a:xfrm>
            <a:off x="6362359" y="1993502"/>
            <a:ext cx="2261388"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Assert Your Position</a:t>
            </a:r>
          </a:p>
        </p:txBody>
      </p:sp>
      <p:sp>
        <p:nvSpPr>
          <p:cNvPr id="25" name="TextBox 24"/>
          <p:cNvSpPr txBox="1"/>
          <p:nvPr/>
        </p:nvSpPr>
        <p:spPr>
          <a:xfrm>
            <a:off x="6349295" y="2345770"/>
            <a:ext cx="2303355" cy="2215991"/>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Pass resolutions at the Nation, regional, and national level defining the standards your community requires — regional variations in Loving Justice are designed to reflect these positions.</a:t>
            </a:r>
            <a:endParaRPr lang="en-GB" sz="1600" b="0" i="0">
              <a:solidFill>
                <a:srgbClr val="323232"/>
              </a:solidFill>
              <a:latin typeface="Arial" panose="020B0604020202020204" pitchFamily="34" charset="0"/>
              <a:cs typeface="Arial" panose="020B0604020202020204" pitchFamily="34" charset="0"/>
              <a:hlinkClick r:id="rId5" tooltip="Update: Now available - Loving Justice National Plan ..."/>
            </a:endParaRPr>
          </a:p>
        </p:txBody>
      </p:sp>
      <p:sp>
        <p:nvSpPr>
          <p:cNvPr id="26" name="TextBox 25"/>
          <p:cNvSpPr txBox="1"/>
          <p:nvPr/>
        </p:nvSpPr>
        <p:spPr>
          <a:xfrm>
            <a:off x="9235116" y="1869598"/>
            <a:ext cx="2135249" cy="553998"/>
          </a:xfrm>
          <a:prstGeom prst="rect">
            <a:avLst/>
          </a:prstGeom>
          <a:noFill/>
        </p:spPr>
        <p:txBody>
          <a:bodyPr wrap="square" lIns="0" tIns="0" rIns="0" bIns="0">
            <a:spAutoFit/>
          </a:bodyPr>
          <a:lstStyle/>
          <a:p>
            <a:pPr algn="l"/>
            <a:r>
              <a:rPr lang="en-GB" b="1" i="0">
                <a:solidFill>
                  <a:srgbClr val="323232"/>
                </a:solidFill>
                <a:latin typeface="Arial" panose="020B0604020202020204" pitchFamily="34" charset="0"/>
                <a:cs typeface="Arial" panose="020B0604020202020204" pitchFamily="34" charset="0"/>
              </a:rPr>
              <a:t>Hold the Line on Enforcement</a:t>
            </a:r>
          </a:p>
        </p:txBody>
      </p:sp>
      <p:sp>
        <p:nvSpPr>
          <p:cNvPr id="27" name="TextBox 26"/>
          <p:cNvSpPr txBox="1"/>
          <p:nvPr/>
        </p:nvSpPr>
        <p:spPr>
          <a:xfrm>
            <a:off x="9222052" y="2439738"/>
            <a:ext cx="2359759" cy="1969770"/>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In any negotiation, insist that accountability mechanisms be binding, First Nations governance be structural, and the plan improves on — not retreats from — existing CHRT orders.</a:t>
            </a:r>
            <a:endParaRPr lang="en-GB" sz="1600" b="0" i="0">
              <a:solidFill>
                <a:srgbClr val="323232"/>
              </a:solidFill>
              <a:latin typeface="Arial" panose="020B0604020202020204" pitchFamily="34" charset="0"/>
              <a:cs typeface="Arial" panose="020B0604020202020204" pitchFamily="34" charset="0"/>
              <a:hlinkClick r:id="rId6" tooltip="Loving Justice Plan &amp; Canada’s Plan 2025 CHRT"/>
            </a:endParaRPr>
          </a:p>
        </p:txBody>
      </p:sp>
      <p:sp>
        <p:nvSpPr>
          <p:cNvPr id="28" name="TextBox 27"/>
          <p:cNvSpPr txBox="1"/>
          <p:nvPr/>
        </p:nvSpPr>
        <p:spPr>
          <a:xfrm>
            <a:off x="579075" y="4899833"/>
            <a:ext cx="10932480" cy="553998"/>
          </a:xfrm>
          <a:prstGeom prst="rect">
            <a:avLst/>
          </a:prstGeom>
          <a:noFill/>
        </p:spPr>
        <p:txBody>
          <a:bodyPr wrap="none" lIns="0" tIns="0" rIns="0" bIns="0" anchor="t">
            <a:spAutoFit/>
          </a:bodyPr>
          <a:lstStyle/>
          <a:p>
            <a:r>
              <a:rPr lang="en-GB" b="1" i="1">
                <a:solidFill>
                  <a:srgbClr val="323232"/>
                </a:solidFill>
                <a:latin typeface="Arial" panose="020B0604020202020204" pitchFamily="34" charset="0"/>
                <a:cs typeface="Arial" panose="020B0604020202020204" pitchFamily="34" charset="0"/>
              </a:rPr>
              <a:t>"The burden of this experience has been on your shoulders for far too long. The burden is properly </a:t>
            </a:r>
          </a:p>
          <a:p>
            <a:r>
              <a:rPr lang="en-GB" b="1" i="1">
                <a:solidFill>
                  <a:srgbClr val="323232"/>
                </a:solidFill>
                <a:latin typeface="Arial" panose="020B0604020202020204" pitchFamily="34" charset="0"/>
                <a:cs typeface="Arial" panose="020B0604020202020204" pitchFamily="34" charset="0"/>
              </a:rPr>
              <a:t>ours as a Government, and as a country.”</a:t>
            </a:r>
            <a:endParaRPr lang="en-US" b="1">
              <a:latin typeface="Arial" panose="020B0604020202020204" pitchFamily="34" charset="0"/>
              <a:cs typeface="Arial" panose="020B0604020202020204" pitchFamily="34" charset="0"/>
            </a:endParaRPr>
          </a:p>
        </p:txBody>
      </p:sp>
      <p:sp>
        <p:nvSpPr>
          <p:cNvPr id="29" name="TextBox 28"/>
          <p:cNvSpPr txBox="1"/>
          <p:nvPr/>
        </p:nvSpPr>
        <p:spPr>
          <a:xfrm>
            <a:off x="426679" y="6486362"/>
            <a:ext cx="3106620" cy="126188"/>
          </a:xfrm>
          <a:prstGeom prst="rect">
            <a:avLst/>
          </a:prstGeom>
          <a:noFill/>
        </p:spPr>
        <p:txBody>
          <a:bodyPr wrap="none" lIns="0" tIns="0" rIns="0" bIns="0">
            <a:spAutoFit/>
          </a:bodyPr>
          <a:lstStyle/>
          <a:p>
            <a:pPr algn="l"/>
            <a:r>
              <a:rPr lang="en-GB" sz="820" b="0" i="0">
                <a:solidFill>
                  <a:srgbClr val="323232"/>
                </a:solidFill>
                <a:latin typeface="Arial" panose="020B0604020202020204" pitchFamily="34" charset="0"/>
                <a:cs typeface="Arial" panose="020B0604020202020204" pitchFamily="34" charset="0"/>
              </a:rPr>
              <a:t>National Children's Chiefs Commission | Caring Society | July 2026</a:t>
            </a:r>
          </a:p>
        </p:txBody>
      </p:sp>
      <p:sp>
        <p:nvSpPr>
          <p:cNvPr id="30" name="TextBox 29"/>
          <p:cNvSpPr txBox="1"/>
          <p:nvPr/>
        </p:nvSpPr>
        <p:spPr>
          <a:xfrm>
            <a:off x="11639556" y="6486362"/>
            <a:ext cx="115416" cy="126188"/>
          </a:xfrm>
          <a:prstGeom prst="rect">
            <a:avLst/>
          </a:prstGeom>
          <a:noFill/>
        </p:spPr>
        <p:txBody>
          <a:bodyPr wrap="none" lIns="0" tIns="0" rIns="0" bIns="0">
            <a:spAutoFit/>
          </a:bodyPr>
          <a:lstStyle/>
          <a:p>
            <a:pPr algn="l"/>
            <a:r>
              <a:rPr lang="en-CA" sz="820" b="0" i="0">
                <a:solidFill>
                  <a:srgbClr val="323232"/>
                </a:solidFill>
                <a:latin typeface="Arial" panose="020B0604020202020204" pitchFamily="34" charset="0"/>
                <a:cs typeface="Arial" panose="020B0604020202020204" pitchFamily="34" charset="0"/>
              </a:rPr>
              <a:t>29</a:t>
            </a:r>
          </a:p>
        </p:txBody>
      </p:sp>
      <p:sp>
        <p:nvSpPr>
          <p:cNvPr id="31" name="Rectangle 3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ectangle 3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90" y="3131046"/>
            <a:ext cx="11110019" cy="28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Oval 2"/>
          <p:cNvSpPr/>
          <p:nvPr/>
        </p:nvSpPr>
        <p:spPr>
          <a:xfrm>
            <a:off x="1144934" y="2971055"/>
            <a:ext cx="377130" cy="377130"/>
          </a:xfrm>
          <a:prstGeom prst="ellipse">
            <a:avLst/>
          </a:prstGeom>
          <a:solidFill>
            <a:srgbClr val="5C2D00"/>
          </a:solidFill>
          <a:ln w="38100">
            <a:solidFill>
              <a:srgbClr val="C47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80187" y="3112182"/>
            <a:ext cx="106539" cy="94699"/>
          </a:xfrm>
          <a:prstGeom prst="rect">
            <a:avLst/>
          </a:prstGeom>
        </p:spPr>
      </p:pic>
      <p:sp>
        <p:nvSpPr>
          <p:cNvPr id="5" name="Rounded Rectangle 4"/>
          <p:cNvSpPr/>
          <p:nvPr>
            <p:custDataLst>
              <p:tags r:id="rId1"/>
            </p:custDataLst>
          </p:nvPr>
        </p:nvSpPr>
        <p:spPr>
          <a:xfrm>
            <a:off x="375285" y="3432175"/>
            <a:ext cx="1916430" cy="1730375"/>
          </a:xfrm>
          <a:prstGeom prst="roundRect">
            <a:avLst>
              <a:gd name="adj" fmla="val 4154"/>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Oval 5"/>
          <p:cNvSpPr/>
          <p:nvPr/>
        </p:nvSpPr>
        <p:spPr>
          <a:xfrm>
            <a:off x="3049934" y="2971055"/>
            <a:ext cx="377130" cy="377130"/>
          </a:xfrm>
          <a:prstGeom prst="ellipse">
            <a:avLst/>
          </a:prstGeom>
          <a:solidFill>
            <a:srgbClr val="C4771A"/>
          </a:solidFill>
          <a:ln w="38100">
            <a:solidFill>
              <a:srgbClr val="E8A4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85124" y="3106268"/>
            <a:ext cx="106589" cy="106568"/>
          </a:xfrm>
          <a:prstGeom prst="rect">
            <a:avLst/>
          </a:prstGeom>
        </p:spPr>
      </p:pic>
      <p:sp>
        <p:nvSpPr>
          <p:cNvPr id="8" name="Rounded Rectangle 7"/>
          <p:cNvSpPr/>
          <p:nvPr>
            <p:custDataLst>
              <p:tags r:id="rId2"/>
            </p:custDataLst>
          </p:nvPr>
        </p:nvSpPr>
        <p:spPr>
          <a:xfrm>
            <a:off x="2280344" y="3431976"/>
            <a:ext cx="1916310" cy="1209079"/>
          </a:xfrm>
          <a:prstGeom prst="roundRect">
            <a:avLst>
              <a:gd name="adj" fmla="val 4726"/>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Oval 8"/>
          <p:cNvSpPr/>
          <p:nvPr/>
        </p:nvSpPr>
        <p:spPr>
          <a:xfrm>
            <a:off x="4954934" y="2971055"/>
            <a:ext cx="377130" cy="377130"/>
          </a:xfrm>
          <a:prstGeom prst="ellipse">
            <a:avLst/>
          </a:prstGeom>
          <a:solidFill>
            <a:srgbClr val="5C2D00"/>
          </a:solidFill>
          <a:ln w="38100">
            <a:solidFill>
              <a:srgbClr val="C47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0" name="Picture 9" descr="image.png"/>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96755" y="3112922"/>
            <a:ext cx="93238" cy="93238"/>
          </a:xfrm>
          <a:prstGeom prst="rect">
            <a:avLst/>
          </a:prstGeom>
        </p:spPr>
      </p:pic>
      <p:sp>
        <p:nvSpPr>
          <p:cNvPr id="11" name="Rounded Rectangle 10"/>
          <p:cNvSpPr/>
          <p:nvPr/>
        </p:nvSpPr>
        <p:spPr>
          <a:xfrm>
            <a:off x="4185344" y="3431976"/>
            <a:ext cx="1916310" cy="1042689"/>
          </a:xfrm>
          <a:prstGeom prst="roundRect">
            <a:avLst>
              <a:gd name="adj" fmla="val 548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2" name="Oval 11"/>
          <p:cNvSpPr/>
          <p:nvPr/>
        </p:nvSpPr>
        <p:spPr>
          <a:xfrm>
            <a:off x="6859934" y="2971055"/>
            <a:ext cx="377130" cy="377130"/>
          </a:xfrm>
          <a:prstGeom prst="ellipse">
            <a:avLst/>
          </a:prstGeom>
          <a:solidFill>
            <a:srgbClr val="C4771A"/>
          </a:solidFill>
          <a:ln w="38100">
            <a:solidFill>
              <a:srgbClr val="E8A4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995055" y="3117987"/>
            <a:ext cx="103885" cy="83108"/>
          </a:xfrm>
          <a:prstGeom prst="rect">
            <a:avLst/>
          </a:prstGeom>
        </p:spPr>
      </p:pic>
      <p:sp>
        <p:nvSpPr>
          <p:cNvPr id="14" name="Rounded Rectangle 13"/>
          <p:cNvSpPr/>
          <p:nvPr/>
        </p:nvSpPr>
        <p:spPr>
          <a:xfrm>
            <a:off x="6090344" y="3431976"/>
            <a:ext cx="1916310" cy="1042689"/>
          </a:xfrm>
          <a:prstGeom prst="roundRect">
            <a:avLst>
              <a:gd name="adj" fmla="val 548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5" name="Oval 14"/>
          <p:cNvSpPr/>
          <p:nvPr/>
        </p:nvSpPr>
        <p:spPr>
          <a:xfrm>
            <a:off x="8764934" y="2971055"/>
            <a:ext cx="377130" cy="377130"/>
          </a:xfrm>
          <a:prstGeom prst="ellipse">
            <a:avLst/>
          </a:prstGeom>
          <a:solidFill>
            <a:schemeClr val="bg1"/>
          </a:solidFill>
          <a:ln w="38100">
            <a:solidFill>
              <a:srgbClr val="C47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6" name="Picture 15" descr="image.png"/>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906656" y="3118102"/>
            <a:ext cx="93237" cy="82878"/>
          </a:xfrm>
          <a:prstGeom prst="rect">
            <a:avLst/>
          </a:prstGeom>
        </p:spPr>
      </p:pic>
      <p:sp>
        <p:nvSpPr>
          <p:cNvPr id="17" name="Rounded Rectangle 16"/>
          <p:cNvSpPr/>
          <p:nvPr/>
        </p:nvSpPr>
        <p:spPr>
          <a:xfrm>
            <a:off x="7995344" y="3431976"/>
            <a:ext cx="1916310" cy="1024830"/>
          </a:xfrm>
          <a:prstGeom prst="roundRect">
            <a:avLst>
              <a:gd name="adj" fmla="val 5576"/>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Oval 17"/>
          <p:cNvSpPr/>
          <p:nvPr/>
        </p:nvSpPr>
        <p:spPr>
          <a:xfrm>
            <a:off x="10669934" y="2971055"/>
            <a:ext cx="377130" cy="377130"/>
          </a:xfrm>
          <a:prstGeom prst="ellipse">
            <a:avLst/>
          </a:prstGeom>
          <a:solidFill>
            <a:srgbClr val="5C2D00"/>
          </a:solidFill>
          <a:ln w="38100">
            <a:solidFill>
              <a:srgbClr val="C47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9" name="Picture 18" descr="image.png"/>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804949" y="3106262"/>
            <a:ext cx="106558" cy="106558"/>
          </a:xfrm>
          <a:prstGeom prst="rect">
            <a:avLst/>
          </a:prstGeom>
        </p:spPr>
      </p:pic>
      <p:sp>
        <p:nvSpPr>
          <p:cNvPr id="20" name="Rounded Rectangle 19"/>
          <p:cNvSpPr/>
          <p:nvPr/>
        </p:nvSpPr>
        <p:spPr>
          <a:xfrm>
            <a:off x="9900344" y="3431976"/>
            <a:ext cx="1916310" cy="1042689"/>
          </a:xfrm>
          <a:prstGeom prst="roundRect">
            <a:avLst>
              <a:gd name="adj" fmla="val 548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2" name="TextBox 21"/>
          <p:cNvSpPr txBox="1"/>
          <p:nvPr/>
        </p:nvSpPr>
        <p:spPr>
          <a:xfrm>
            <a:off x="381000" y="978535"/>
            <a:ext cx="5333365" cy="466725"/>
          </a:xfrm>
          <a:prstGeom prst="rect">
            <a:avLst/>
          </a:prstGeom>
          <a:noFill/>
        </p:spPr>
        <p:txBody>
          <a:bodyPr wrap="none" lIns="0" tIns="0" rIns="0" bIns="0">
            <a:noAutofit/>
          </a:bodyPr>
          <a:lstStyle/>
          <a:p>
            <a:pPr algn="l"/>
            <a:r>
              <a:rPr lang="en-GB" sz="3200" b="1" i="0">
                <a:solidFill>
                  <a:srgbClr val="34668C"/>
                </a:solidFill>
                <a:latin typeface="Arial" panose="020B0604020202020204" pitchFamily="34" charset="0"/>
                <a:cs typeface="Arial" panose="020B0604020202020204" pitchFamily="34" charset="0"/>
              </a:rPr>
              <a:t>The Road That Brought Us Here</a:t>
            </a:r>
          </a:p>
        </p:txBody>
      </p:sp>
      <p:sp>
        <p:nvSpPr>
          <p:cNvPr id="23" name="TextBox 22"/>
          <p:cNvSpPr txBox="1"/>
          <p:nvPr/>
        </p:nvSpPr>
        <p:spPr>
          <a:xfrm>
            <a:off x="381000" y="1523365"/>
            <a:ext cx="9146540" cy="325755"/>
          </a:xfrm>
          <a:prstGeom prst="rect">
            <a:avLst/>
          </a:prstGeom>
          <a:noFill/>
        </p:spPr>
        <p:txBody>
          <a:bodyPr wrap="none" lIns="0" tIns="0" rIns="0" bIns="0">
            <a:noAutofit/>
          </a:bodyPr>
          <a:lstStyle/>
          <a:p>
            <a:pPr algn="l"/>
            <a:r>
              <a:rPr lang="en-GB" sz="2400" b="0" i="1">
                <a:solidFill>
                  <a:srgbClr val="323232"/>
                </a:solidFill>
                <a:latin typeface="Arial" panose="020B0604020202020204" pitchFamily="34" charset="0"/>
                <a:cs typeface="Arial" panose="020B0604020202020204" pitchFamily="34" charset="0"/>
              </a:rPr>
              <a:t>This is not a new fight — it is a decades-long struggle by First Nations to replace </a:t>
            </a:r>
          </a:p>
          <a:p>
            <a:pPr algn="l"/>
            <a:r>
              <a:rPr lang="en-GB" sz="2400" i="1">
                <a:solidFill>
                  <a:srgbClr val="323232"/>
                </a:solidFill>
                <a:latin typeface="Arial" panose="020B0604020202020204" pitchFamily="34" charset="0"/>
                <a:cs typeface="Arial" panose="020B0604020202020204" pitchFamily="34" charset="0"/>
              </a:rPr>
              <a:t>c</a:t>
            </a:r>
            <a:r>
              <a:rPr lang="en-GB" sz="2400" b="0" i="1" err="1">
                <a:solidFill>
                  <a:srgbClr val="323232"/>
                </a:solidFill>
                <a:latin typeface="Arial" panose="020B0604020202020204" pitchFamily="34" charset="0"/>
                <a:cs typeface="Arial" panose="020B0604020202020204" pitchFamily="34" charset="0"/>
              </a:rPr>
              <a:t>olonial</a:t>
            </a:r>
            <a:r>
              <a:rPr lang="en-GB" sz="2400" b="0" i="1">
                <a:solidFill>
                  <a:srgbClr val="323232"/>
                </a:solidFill>
                <a:latin typeface="Arial" panose="020B0604020202020204" pitchFamily="34" charset="0"/>
                <a:cs typeface="Arial" panose="020B0604020202020204" pitchFamily="34" charset="0"/>
              </a:rPr>
              <a:t> child welfare with rights-based protection.</a:t>
            </a:r>
          </a:p>
        </p:txBody>
      </p:sp>
      <p:sp>
        <p:nvSpPr>
          <p:cNvPr id="24" name="TextBox 23"/>
          <p:cNvSpPr txBox="1"/>
          <p:nvPr>
            <p:custDataLst>
              <p:tags r:id="rId3"/>
            </p:custDataLst>
          </p:nvPr>
        </p:nvSpPr>
        <p:spPr>
          <a:xfrm>
            <a:off x="476238" y="3496629"/>
            <a:ext cx="764633" cy="215444"/>
          </a:xfrm>
          <a:prstGeom prst="rect">
            <a:avLst/>
          </a:prstGeom>
          <a:noFill/>
        </p:spPr>
        <p:txBody>
          <a:bodyPr wrap="none" lIns="0" tIns="0" rIns="0" bIns="0">
            <a:spAutoFit/>
          </a:bodyPr>
          <a:lstStyle/>
          <a:p>
            <a:pPr algn="l"/>
            <a:r>
              <a:rPr lang="en-CA" sz="1400" b="1" i="0">
                <a:solidFill>
                  <a:srgbClr val="323232"/>
                </a:solidFill>
                <a:latin typeface="Arial" panose="020B0604020202020204" pitchFamily="34" charset="0"/>
                <a:cs typeface="Arial" panose="020B0604020202020204" pitchFamily="34" charset="0"/>
              </a:rPr>
              <a:t>Feb 2007</a:t>
            </a:r>
          </a:p>
        </p:txBody>
      </p:sp>
      <p:sp>
        <p:nvSpPr>
          <p:cNvPr id="25" name="TextBox 24"/>
          <p:cNvSpPr txBox="1"/>
          <p:nvPr/>
        </p:nvSpPr>
        <p:spPr>
          <a:xfrm>
            <a:off x="476238" y="3715698"/>
            <a:ext cx="1477528" cy="1938992"/>
          </a:xfrm>
          <a:prstGeom prst="rect">
            <a:avLst/>
          </a:prstGeom>
          <a:noFill/>
        </p:spPr>
        <p:txBody>
          <a:bodyPr wrap="square" lIns="0" tIns="0" rIns="0" bIns="0">
            <a:spAutoFit/>
          </a:bodyPr>
          <a:lstStyle/>
          <a:p>
            <a:pPr algn="l"/>
            <a:r>
              <a:rPr lang="en-GB" sz="1400" b="0" i="0">
                <a:solidFill>
                  <a:srgbClr val="323232"/>
                </a:solidFill>
                <a:latin typeface="Arial" panose="020B0604020202020204" pitchFamily="34" charset="0"/>
                <a:cs typeface="Arial" panose="020B0604020202020204" pitchFamily="34" charset="0"/>
              </a:rPr>
              <a:t>Caring Society and AFN file human rights complaint alleging discrimination in FNCFS &amp; Jordan’s Principle, as direction by leadership.</a:t>
            </a:r>
            <a:endParaRPr lang="en-GB" sz="1400" b="0" i="0">
              <a:solidFill>
                <a:srgbClr val="323232"/>
              </a:solidFill>
              <a:latin typeface="Arial" panose="020B0604020202020204" pitchFamily="34" charset="0"/>
              <a:cs typeface="Arial" panose="020B0604020202020204" pitchFamily="34" charset="0"/>
              <a:hlinkClick r:id="rId13" tooltip="Loving Justice National Plan | First Nations Child &amp; ..."/>
            </a:endParaRPr>
          </a:p>
        </p:txBody>
      </p:sp>
      <p:sp>
        <p:nvSpPr>
          <p:cNvPr id="26" name="TextBox 25"/>
          <p:cNvSpPr txBox="1"/>
          <p:nvPr/>
        </p:nvSpPr>
        <p:spPr>
          <a:xfrm>
            <a:off x="2381190" y="3496629"/>
            <a:ext cx="755015" cy="215444"/>
          </a:xfrm>
          <a:prstGeom prst="rect">
            <a:avLst/>
          </a:prstGeom>
          <a:noFill/>
        </p:spPr>
        <p:txBody>
          <a:bodyPr wrap="none" lIns="0" tIns="0" rIns="0" bIns="0">
            <a:spAutoFit/>
          </a:bodyPr>
          <a:lstStyle/>
          <a:p>
            <a:pPr algn="l"/>
            <a:r>
              <a:rPr lang="en-CA" sz="1400" b="1" i="0">
                <a:solidFill>
                  <a:srgbClr val="323232"/>
                </a:solidFill>
                <a:latin typeface="Arial" panose="020B0604020202020204" pitchFamily="34" charset="0"/>
                <a:cs typeface="Arial" panose="020B0604020202020204" pitchFamily="34" charset="0"/>
              </a:rPr>
              <a:t>Jan 2016</a:t>
            </a:r>
          </a:p>
        </p:txBody>
      </p:sp>
      <p:sp>
        <p:nvSpPr>
          <p:cNvPr id="27" name="TextBox 26"/>
          <p:cNvSpPr txBox="1"/>
          <p:nvPr>
            <p:custDataLst>
              <p:tags r:id="rId4"/>
            </p:custDataLst>
          </p:nvPr>
        </p:nvSpPr>
        <p:spPr>
          <a:xfrm>
            <a:off x="2381190" y="3715698"/>
            <a:ext cx="1482737" cy="1723549"/>
          </a:xfrm>
          <a:prstGeom prst="rect">
            <a:avLst/>
          </a:prstGeom>
          <a:noFill/>
        </p:spPr>
        <p:txBody>
          <a:bodyPr wrap="square" lIns="0" tIns="0" rIns="0" bIns="0">
            <a:spAutoFit/>
          </a:bodyPr>
          <a:lstStyle/>
          <a:p>
            <a:pPr algn="l"/>
            <a:r>
              <a:rPr lang="en-GB" sz="1400" b="0" i="0">
                <a:solidFill>
                  <a:srgbClr val="323232"/>
                </a:solidFill>
                <a:latin typeface="Arial" panose="020B0604020202020204" pitchFamily="34" charset="0"/>
                <a:cs typeface="Arial" panose="020B0604020202020204" pitchFamily="34" charset="0"/>
              </a:rPr>
              <a:t>CHRT substantiates the complaint (2016 CHRT 2): Canada found to be discriminating against First Nations children</a:t>
            </a:r>
          </a:p>
        </p:txBody>
      </p:sp>
      <p:sp>
        <p:nvSpPr>
          <p:cNvPr id="28" name="TextBox 27"/>
          <p:cNvSpPr txBox="1"/>
          <p:nvPr/>
        </p:nvSpPr>
        <p:spPr>
          <a:xfrm>
            <a:off x="4286142" y="3496629"/>
            <a:ext cx="886461" cy="215444"/>
          </a:xfrm>
          <a:prstGeom prst="rect">
            <a:avLst/>
          </a:prstGeom>
          <a:noFill/>
        </p:spPr>
        <p:txBody>
          <a:bodyPr wrap="none" lIns="0" tIns="0" rIns="0" bIns="0">
            <a:spAutoFit/>
          </a:bodyPr>
          <a:lstStyle/>
          <a:p>
            <a:pPr algn="l"/>
            <a:r>
              <a:rPr lang="en-CA" sz="1400" b="1" i="0">
                <a:solidFill>
                  <a:srgbClr val="323232"/>
                </a:solidFill>
                <a:latin typeface="Arial" panose="020B0604020202020204" pitchFamily="34" charset="0"/>
                <a:cs typeface="Arial" panose="020B0604020202020204" pitchFamily="34" charset="0"/>
              </a:rPr>
              <a:t>2016–2024</a:t>
            </a:r>
          </a:p>
        </p:txBody>
      </p:sp>
      <p:sp>
        <p:nvSpPr>
          <p:cNvPr id="29" name="TextBox 28"/>
          <p:cNvSpPr txBox="1"/>
          <p:nvPr/>
        </p:nvSpPr>
        <p:spPr>
          <a:xfrm>
            <a:off x="4286142" y="3715698"/>
            <a:ext cx="1551494" cy="1938992"/>
          </a:xfrm>
          <a:prstGeom prst="rect">
            <a:avLst/>
          </a:prstGeom>
          <a:noFill/>
        </p:spPr>
        <p:txBody>
          <a:bodyPr wrap="square" lIns="0" tIns="0" rIns="0" bIns="0">
            <a:spAutoFit/>
          </a:bodyPr>
          <a:lstStyle/>
          <a:p>
            <a:pPr algn="l"/>
            <a:r>
              <a:rPr lang="en-GB" sz="1400" b="0" i="0">
                <a:solidFill>
                  <a:srgbClr val="323232"/>
                </a:solidFill>
                <a:latin typeface="Arial" panose="020B0604020202020204" pitchFamily="34" charset="0"/>
                <a:cs typeface="Arial" panose="020B0604020202020204" pitchFamily="34" charset="0"/>
              </a:rPr>
              <a:t>Tribunal issues over 20 non-compliance orders; Canada repeatedly fails to fully implement. Most recent non-compliance order 2025 CHRT 6</a:t>
            </a:r>
          </a:p>
        </p:txBody>
      </p:sp>
      <p:sp>
        <p:nvSpPr>
          <p:cNvPr id="30" name="TextBox 29"/>
          <p:cNvSpPr txBox="1"/>
          <p:nvPr/>
        </p:nvSpPr>
        <p:spPr>
          <a:xfrm>
            <a:off x="6191095" y="3496629"/>
            <a:ext cx="1599797" cy="215444"/>
          </a:xfrm>
          <a:prstGeom prst="rect">
            <a:avLst/>
          </a:prstGeom>
          <a:noFill/>
        </p:spPr>
        <p:txBody>
          <a:bodyPr wrap="none" lIns="0" tIns="0" rIns="0" bIns="0">
            <a:spAutoFit/>
          </a:bodyPr>
          <a:lstStyle/>
          <a:p>
            <a:pPr algn="l"/>
            <a:r>
              <a:rPr lang="en-CA" sz="1400" b="1" i="0">
                <a:solidFill>
                  <a:srgbClr val="323232"/>
                </a:solidFill>
                <a:latin typeface="Arial" panose="020B0604020202020204" pitchFamily="34" charset="0"/>
                <a:cs typeface="Arial" panose="020B0604020202020204" pitchFamily="34" charset="0"/>
              </a:rPr>
              <a:t>Jul 2016–Aug 2024</a:t>
            </a:r>
          </a:p>
        </p:txBody>
      </p:sp>
      <p:sp>
        <p:nvSpPr>
          <p:cNvPr id="31" name="TextBox 30"/>
          <p:cNvSpPr txBox="1"/>
          <p:nvPr/>
        </p:nvSpPr>
        <p:spPr>
          <a:xfrm>
            <a:off x="6191095" y="3715698"/>
            <a:ext cx="1698235" cy="1292662"/>
          </a:xfrm>
          <a:prstGeom prst="rect">
            <a:avLst/>
          </a:prstGeom>
          <a:noFill/>
        </p:spPr>
        <p:txBody>
          <a:bodyPr wrap="square" lIns="0" tIns="0" rIns="0" bIns="0">
            <a:spAutoFit/>
          </a:bodyPr>
          <a:lstStyle/>
          <a:p>
            <a:pPr algn="l"/>
            <a:r>
              <a:rPr lang="en-GB" sz="1400" b="0" i="0">
                <a:solidFill>
                  <a:srgbClr val="323232"/>
                </a:solidFill>
                <a:latin typeface="Arial" panose="020B0604020202020204" pitchFamily="34" charset="0"/>
                <a:cs typeface="Arial" panose="020B0604020202020204" pitchFamily="34" charset="0"/>
              </a:rPr>
              <a:t>Jordan's Principle approves over 7.6 million products, services, and supports for First Nations children</a:t>
            </a:r>
            <a:endParaRPr lang="en-GB" sz="1400" b="0" i="0">
              <a:solidFill>
                <a:srgbClr val="323232"/>
              </a:solidFill>
              <a:latin typeface="Arial" panose="020B0604020202020204" pitchFamily="34" charset="0"/>
              <a:cs typeface="Arial" panose="020B0604020202020204" pitchFamily="34" charset="0"/>
              <a:hlinkClick r:id="rId14" tooltip="Children &amp; Families - Assembly of First Nations"/>
            </a:endParaRPr>
          </a:p>
        </p:txBody>
      </p:sp>
      <p:sp>
        <p:nvSpPr>
          <p:cNvPr id="32" name="TextBox 31"/>
          <p:cNvSpPr txBox="1"/>
          <p:nvPr/>
        </p:nvSpPr>
        <p:spPr>
          <a:xfrm>
            <a:off x="10044107" y="3496629"/>
            <a:ext cx="775853" cy="215444"/>
          </a:xfrm>
          <a:prstGeom prst="rect">
            <a:avLst/>
          </a:prstGeom>
          <a:noFill/>
        </p:spPr>
        <p:txBody>
          <a:bodyPr wrap="none" lIns="0" tIns="0" rIns="0" bIns="0">
            <a:spAutoFit/>
          </a:bodyPr>
          <a:lstStyle/>
          <a:p>
            <a:pPr algn="l"/>
            <a:r>
              <a:rPr lang="en-CA" sz="1400" b="1" i="0">
                <a:solidFill>
                  <a:srgbClr val="323232"/>
                </a:solidFill>
                <a:latin typeface="Arial" panose="020B0604020202020204" pitchFamily="34" charset="0"/>
                <a:cs typeface="Arial" panose="020B0604020202020204" pitchFamily="34" charset="0"/>
              </a:rPr>
              <a:t>Dec 2025</a:t>
            </a:r>
          </a:p>
        </p:txBody>
      </p:sp>
      <p:sp>
        <p:nvSpPr>
          <p:cNvPr id="33" name="TextBox 32"/>
          <p:cNvSpPr txBox="1"/>
          <p:nvPr/>
        </p:nvSpPr>
        <p:spPr>
          <a:xfrm>
            <a:off x="10044107" y="3715698"/>
            <a:ext cx="1714010" cy="1292662"/>
          </a:xfrm>
          <a:prstGeom prst="rect">
            <a:avLst/>
          </a:prstGeom>
          <a:noFill/>
        </p:spPr>
        <p:txBody>
          <a:bodyPr wrap="square" lIns="0" tIns="0" rIns="0" bIns="0">
            <a:spAutoFit/>
          </a:bodyPr>
          <a:lstStyle/>
          <a:p>
            <a:pPr algn="l"/>
            <a:r>
              <a:rPr lang="en-GB" sz="1400" b="0" i="0">
                <a:solidFill>
                  <a:srgbClr val="323232"/>
                </a:solidFill>
                <a:latin typeface="Arial" panose="020B0604020202020204" pitchFamily="34" charset="0"/>
                <a:cs typeface="Arial" panose="020B0604020202020204" pitchFamily="34" charset="0"/>
              </a:rPr>
              <a:t>Caring Society, NCCC, and AFN file Loving Justice National Plan pursuant to 2025 CHRT 80</a:t>
            </a:r>
            <a:endParaRPr lang="en-GB" sz="1400" b="0" i="0">
              <a:solidFill>
                <a:srgbClr val="323232"/>
              </a:solidFill>
              <a:latin typeface="Arial" panose="020B0604020202020204" pitchFamily="34" charset="0"/>
              <a:cs typeface="Arial" panose="020B0604020202020204" pitchFamily="34" charset="0"/>
              <a:hlinkClick r:id="rId13" tooltip="Loving Justice National Plan | First Nations Child &amp; ..."/>
            </a:endParaRPr>
          </a:p>
        </p:txBody>
      </p:sp>
      <p:sp>
        <p:nvSpPr>
          <p:cNvPr id="34" name="TextBox 33"/>
          <p:cNvSpPr txBox="1"/>
          <p:nvPr/>
        </p:nvSpPr>
        <p:spPr>
          <a:xfrm>
            <a:off x="8219905" y="3496629"/>
            <a:ext cx="868828" cy="215444"/>
          </a:xfrm>
          <a:prstGeom prst="rect">
            <a:avLst/>
          </a:prstGeom>
          <a:noFill/>
        </p:spPr>
        <p:txBody>
          <a:bodyPr wrap="none" lIns="0" tIns="0" rIns="0" bIns="0">
            <a:spAutoFit/>
          </a:bodyPr>
          <a:lstStyle/>
          <a:p>
            <a:pPr algn="l"/>
            <a:r>
              <a:rPr lang="en-CA" sz="1400" b="1" i="0">
                <a:solidFill>
                  <a:srgbClr val="323232"/>
                </a:solidFill>
                <a:latin typeface="Arial" panose="020B0604020202020204" pitchFamily="34" charset="0"/>
                <a:cs typeface="Arial" panose="020B0604020202020204" pitchFamily="34" charset="0"/>
              </a:rPr>
              <a:t>Feb 2025+</a:t>
            </a:r>
          </a:p>
        </p:txBody>
      </p:sp>
      <p:sp>
        <p:nvSpPr>
          <p:cNvPr id="35" name="TextBox 34"/>
          <p:cNvSpPr txBox="1"/>
          <p:nvPr/>
        </p:nvSpPr>
        <p:spPr>
          <a:xfrm>
            <a:off x="8219905" y="3715698"/>
            <a:ext cx="1672190" cy="1508105"/>
          </a:xfrm>
          <a:prstGeom prst="rect">
            <a:avLst/>
          </a:prstGeom>
          <a:noFill/>
        </p:spPr>
        <p:txBody>
          <a:bodyPr wrap="square" lIns="0" tIns="0" rIns="0" bIns="0">
            <a:spAutoFit/>
          </a:bodyPr>
          <a:lstStyle/>
          <a:p>
            <a:pPr algn="l"/>
            <a:r>
              <a:rPr lang="en-GB" sz="1400" b="0" i="0">
                <a:solidFill>
                  <a:srgbClr val="323232"/>
                </a:solidFill>
                <a:latin typeface="Arial" panose="020B0604020202020204" pitchFamily="34" charset="0"/>
                <a:cs typeface="Arial" panose="020B0604020202020204" pitchFamily="34" charset="0"/>
              </a:rPr>
              <a:t>Canada implements changes to Jordan's Principle, narrows eligibility.Similar patterns in child and family services (i.e.: revoke top ups)</a:t>
            </a:r>
          </a:p>
        </p:txBody>
      </p:sp>
      <p:sp>
        <p:nvSpPr>
          <p:cNvPr id="36" name="TextBox 35"/>
          <p:cNvSpPr txBox="1"/>
          <p:nvPr/>
        </p:nvSpPr>
        <p:spPr>
          <a:xfrm>
            <a:off x="380990" y="6513151"/>
            <a:ext cx="3526096" cy="161920"/>
          </a:xfrm>
          <a:prstGeom prst="rect">
            <a:avLst/>
          </a:prstGeom>
          <a:noFill/>
        </p:spPr>
        <p:txBody>
          <a:bodyPr wrap="none" lIns="0" tIns="0" rIns="0" bIns="0">
            <a:spAutoFit/>
          </a:bodyPr>
          <a:lstStyle/>
          <a:p>
            <a:pPr algn="l"/>
            <a:r>
              <a:rPr sz="855" b="0" i="0">
                <a:solidFill>
                  <a:srgbClr val="323232"/>
                </a:solidFill>
                <a:latin typeface="Open Sans"/>
              </a:rPr>
              <a:t>National Children's Chiefs Commission | Caring Society | July 2026</a:t>
            </a:r>
          </a:p>
        </p:txBody>
      </p:sp>
      <p:sp>
        <p:nvSpPr>
          <p:cNvPr id="37" name="TextBox 36"/>
          <p:cNvSpPr txBox="1"/>
          <p:nvPr/>
        </p:nvSpPr>
        <p:spPr>
          <a:xfrm>
            <a:off x="11679887" y="6513151"/>
            <a:ext cx="130816" cy="161920"/>
          </a:xfrm>
          <a:prstGeom prst="rect">
            <a:avLst/>
          </a:prstGeom>
          <a:noFill/>
        </p:spPr>
        <p:txBody>
          <a:bodyPr wrap="none" lIns="0" tIns="0" rIns="0" bIns="0">
            <a:spAutoFit/>
          </a:bodyPr>
          <a:lstStyle/>
          <a:p>
            <a:pPr algn="l"/>
            <a:r>
              <a:rPr sz="855" b="0" i="0">
                <a:solidFill>
                  <a:srgbClr val="323232"/>
                </a:solidFill>
                <a:latin typeface="Open Sans"/>
              </a:rPr>
              <a:t>03</a:t>
            </a:r>
          </a:p>
        </p:txBody>
      </p:sp>
      <p:sp>
        <p:nvSpPr>
          <p:cNvPr id="38" name="Rectangle 37"/>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1948308"/>
            <a:ext cx="5524500" cy="3783210"/>
          </a:xfrm>
          <a:prstGeom prst="roundRect">
            <a:avLst>
              <a:gd name="adj" fmla="val 2014"/>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ectangle 3"/>
          <p:cNvSpPr/>
          <p:nvPr/>
        </p:nvSpPr>
        <p:spPr>
          <a:xfrm>
            <a:off x="476250" y="1967358"/>
            <a:ext cx="5486400" cy="66853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3827" y="2216188"/>
            <a:ext cx="212872" cy="170612"/>
          </a:xfrm>
          <a:prstGeom prst="rect">
            <a:avLst/>
          </a:prstGeom>
        </p:spPr>
      </p:pic>
      <p:pic>
        <p:nvPicPr>
          <p:cNvPr id="6" name="Picture 5"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3814" y="2788076"/>
            <a:ext cx="137067" cy="137067"/>
          </a:xfrm>
          <a:prstGeom prst="rect">
            <a:avLst/>
          </a:prstGeom>
        </p:spPr>
      </p:pic>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3814" y="3421273"/>
            <a:ext cx="137067" cy="137067"/>
          </a:xfrm>
          <a:prstGeom prst="rect">
            <a:avLst/>
          </a:prstGeom>
        </p:spPr>
      </p:pic>
      <p:pic>
        <p:nvPicPr>
          <p:cNvPr id="8" name="Picture 7"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3814" y="3935204"/>
            <a:ext cx="137067" cy="137067"/>
          </a:xfrm>
          <a:prstGeom prst="rect">
            <a:avLst/>
          </a:prstGeom>
        </p:spPr>
      </p:pic>
      <p:pic>
        <p:nvPicPr>
          <p:cNvPr id="9" name="Picture 8"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3814" y="4798999"/>
            <a:ext cx="137067" cy="137067"/>
          </a:xfrm>
          <a:prstGeom prst="rect">
            <a:avLst/>
          </a:prstGeom>
        </p:spPr>
      </p:pic>
      <p:sp>
        <p:nvSpPr>
          <p:cNvPr id="10" name="Rounded Rectangle 9"/>
          <p:cNvSpPr/>
          <p:nvPr/>
        </p:nvSpPr>
        <p:spPr>
          <a:xfrm>
            <a:off x="6210300" y="1948308"/>
            <a:ext cx="5524500" cy="3783210"/>
          </a:xfrm>
          <a:prstGeom prst="roundRect">
            <a:avLst>
              <a:gd name="adj" fmla="val 2014"/>
            </a:avLst>
          </a:prstGeom>
          <a:noFill/>
          <a:ln w="25400">
            <a:solidFill>
              <a:srgbClr val="5C2D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1" name="Rectangle 10"/>
          <p:cNvSpPr/>
          <p:nvPr/>
        </p:nvSpPr>
        <p:spPr>
          <a:xfrm>
            <a:off x="6229350" y="1967358"/>
            <a:ext cx="5486400" cy="66853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2" name="Picture 11"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96739" y="2194883"/>
            <a:ext cx="213290" cy="213244"/>
          </a:xfrm>
          <a:prstGeom prst="rect">
            <a:avLst/>
          </a:prstGeom>
        </p:spPr>
      </p:pic>
      <p:pic>
        <p:nvPicPr>
          <p:cNvPr id="13" name="Picture 12"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96770" y="2788076"/>
            <a:ext cx="137067" cy="137067"/>
          </a:xfrm>
          <a:prstGeom prst="rect">
            <a:avLst/>
          </a:prstGeom>
        </p:spPr>
      </p:pic>
      <p:pic>
        <p:nvPicPr>
          <p:cNvPr id="14" name="Picture 13"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96770" y="3357665"/>
            <a:ext cx="137067" cy="137067"/>
          </a:xfrm>
          <a:prstGeom prst="rect">
            <a:avLst/>
          </a:prstGeom>
        </p:spPr>
      </p:pic>
      <p:pic>
        <p:nvPicPr>
          <p:cNvPr id="15" name="Picture 14"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96770" y="4141937"/>
            <a:ext cx="137067" cy="137067"/>
          </a:xfrm>
          <a:prstGeom prst="rect">
            <a:avLst/>
          </a:prstGeom>
        </p:spPr>
      </p:pic>
      <p:pic>
        <p:nvPicPr>
          <p:cNvPr id="16" name="Picture 15"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96770" y="4926206"/>
            <a:ext cx="137067" cy="137067"/>
          </a:xfrm>
          <a:prstGeom prst="rect">
            <a:avLst/>
          </a:prstGeom>
        </p:spPr>
      </p:pic>
      <p:sp>
        <p:nvSpPr>
          <p:cNvPr id="17" name="Rounded Rectangle 16"/>
          <p:cNvSpPr/>
          <p:nvPr/>
        </p:nvSpPr>
        <p:spPr>
          <a:xfrm>
            <a:off x="457200" y="5853410"/>
            <a:ext cx="11277600" cy="385464"/>
          </a:xfrm>
          <a:prstGeom prst="roundRect">
            <a:avLst>
              <a:gd name="adj" fmla="val 9884"/>
            </a:avLst>
          </a:prstGeom>
          <a:solidFill>
            <a:srgbClr val="3A2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Rectangle 17"/>
          <p:cNvSpPr/>
          <p:nvPr/>
        </p:nvSpPr>
        <p:spPr>
          <a:xfrm>
            <a:off x="457200" y="5853410"/>
            <a:ext cx="50800" cy="385464"/>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9" name="Picture 18"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7683" y="5962203"/>
            <a:ext cx="167576" cy="167576"/>
          </a:xfrm>
          <a:prstGeom prst="rect">
            <a:avLst/>
          </a:prstGeom>
        </p:spPr>
      </p:pic>
      <p:sp>
        <p:nvSpPr>
          <p:cNvPr id="21" name="TextBox 20"/>
          <p:cNvSpPr txBox="1"/>
          <p:nvPr/>
        </p:nvSpPr>
        <p:spPr>
          <a:xfrm>
            <a:off x="457188" y="315315"/>
            <a:ext cx="5674630" cy="492443"/>
          </a:xfrm>
          <a:prstGeom prst="rect">
            <a:avLst/>
          </a:prstGeom>
          <a:noFill/>
        </p:spPr>
        <p:txBody>
          <a:bodyPr wrap="none" lIns="0" tIns="0" rIns="0" bIns="0">
            <a:spAutoFit/>
          </a:bodyPr>
          <a:lstStyle/>
          <a:p>
            <a:pPr algn="l"/>
            <a:r>
              <a:rPr lang="en-CA" sz="3200" b="1" i="0">
                <a:solidFill>
                  <a:srgbClr val="34668C"/>
                </a:solidFill>
                <a:latin typeface="Arial" panose="020B0604020202020204" pitchFamily="34" charset="0"/>
                <a:cs typeface="Arial" panose="020B0604020202020204" pitchFamily="34" charset="0"/>
              </a:rPr>
              <a:t>Two Plans, Two Philosophies</a:t>
            </a:r>
          </a:p>
        </p:txBody>
      </p:sp>
      <p:sp>
        <p:nvSpPr>
          <p:cNvPr id="22" name="TextBox 21"/>
          <p:cNvSpPr txBox="1"/>
          <p:nvPr/>
        </p:nvSpPr>
        <p:spPr>
          <a:xfrm>
            <a:off x="457188" y="860009"/>
            <a:ext cx="11358450" cy="1107996"/>
          </a:xfrm>
          <a:prstGeom prst="rect">
            <a:avLst/>
          </a:prstGeom>
          <a:noFill/>
        </p:spPr>
        <p:txBody>
          <a:bodyPr wrap="square" lIns="0" tIns="0" rIns="0" bIns="0">
            <a:spAutoFit/>
          </a:bodyPr>
          <a:lstStyle/>
          <a:p>
            <a:pPr algn="l"/>
            <a:r>
              <a:rPr lang="en-GB" sz="2400" b="0" i="1">
                <a:solidFill>
                  <a:srgbClr val="323232"/>
                </a:solidFill>
                <a:latin typeface="Arial" panose="020B0604020202020204" pitchFamily="34" charset="0"/>
                <a:cs typeface="Arial" panose="020B0604020202020204" pitchFamily="34" charset="0"/>
              </a:rPr>
              <a:t>Loving Justice and Canada's Plan offer fundamentally different answers to who holds power and what our children are owed in First Nations child and family services.</a:t>
            </a:r>
          </a:p>
        </p:txBody>
      </p:sp>
      <p:sp>
        <p:nvSpPr>
          <p:cNvPr id="23" name="TextBox 22"/>
          <p:cNvSpPr txBox="1"/>
          <p:nvPr/>
        </p:nvSpPr>
        <p:spPr>
          <a:xfrm>
            <a:off x="971376" y="1985472"/>
            <a:ext cx="1795363" cy="307777"/>
          </a:xfrm>
          <a:prstGeom prst="rect">
            <a:avLst/>
          </a:prstGeom>
          <a:noFill/>
        </p:spPr>
        <p:txBody>
          <a:bodyPr wrap="none" lIns="0" tIns="0" rIns="0" bIns="0">
            <a:spAutoFit/>
          </a:bodyPr>
          <a:lstStyle/>
          <a:p>
            <a:pPr algn="l"/>
            <a:r>
              <a:rPr lang="en-CA" sz="2000" b="1" i="0">
                <a:solidFill>
                  <a:schemeClr val="tx1"/>
                </a:solidFill>
                <a:latin typeface="Arial" panose="020B0604020202020204" pitchFamily="34" charset="0"/>
                <a:cs typeface="Arial" panose="020B0604020202020204" pitchFamily="34" charset="0"/>
              </a:rPr>
              <a:t>Loving Justice</a:t>
            </a:r>
          </a:p>
        </p:txBody>
      </p:sp>
      <p:sp>
        <p:nvSpPr>
          <p:cNvPr id="24" name="TextBox 23"/>
          <p:cNvSpPr txBox="1"/>
          <p:nvPr/>
        </p:nvSpPr>
        <p:spPr>
          <a:xfrm>
            <a:off x="971376" y="2312626"/>
            <a:ext cx="3197991" cy="276999"/>
          </a:xfrm>
          <a:prstGeom prst="rect">
            <a:avLst/>
          </a:prstGeom>
          <a:noFill/>
        </p:spPr>
        <p:txBody>
          <a:bodyPr wrap="none" lIns="0" tIns="0" rIns="0" bIns="0">
            <a:spAutoFit/>
          </a:bodyPr>
          <a:lstStyle/>
          <a:p>
            <a:pPr algn="l"/>
            <a:r>
              <a:rPr lang="en-CA" b="0" i="0">
                <a:solidFill>
                  <a:schemeClr val="tx1"/>
                </a:solidFill>
                <a:latin typeface="Arial" panose="020B0604020202020204" pitchFamily="34" charset="0"/>
                <a:cs typeface="Arial" panose="020B0604020202020204" pitchFamily="34" charset="0"/>
              </a:rPr>
              <a:t>First Nations-Led · Rights-First</a:t>
            </a:r>
          </a:p>
        </p:txBody>
      </p:sp>
      <p:sp>
        <p:nvSpPr>
          <p:cNvPr id="25" name="TextBox 24"/>
          <p:cNvSpPr txBox="1"/>
          <p:nvPr/>
        </p:nvSpPr>
        <p:spPr>
          <a:xfrm>
            <a:off x="872259" y="2765306"/>
            <a:ext cx="4780686" cy="492443"/>
          </a:xfrm>
          <a:prstGeom prst="rect">
            <a:avLst/>
          </a:prstGeom>
          <a:noFill/>
        </p:spPr>
        <p:txBody>
          <a:bodyPr wrap="square" lIns="0" tIns="0" rIns="0" bIns="0">
            <a:spAutoFit/>
          </a:bodyPr>
          <a:lstStyle/>
          <a:p>
            <a:pPr algn="l">
              <a:lnSpc>
                <a:spcPct val="100000"/>
              </a:lnSpc>
            </a:pPr>
            <a:r>
              <a:rPr lang="en-GB" sz="1600" b="1" i="0">
                <a:solidFill>
                  <a:srgbClr val="323232"/>
                </a:solidFill>
                <a:latin typeface="Arial" panose="020B0604020202020204" pitchFamily="34" charset="0"/>
                <a:cs typeface="Arial" panose="020B0604020202020204" pitchFamily="34" charset="0"/>
              </a:rPr>
              <a:t>Foundation:</a:t>
            </a:r>
            <a:r>
              <a:rPr lang="en-GB" sz="1600" b="0" i="0">
                <a:solidFill>
                  <a:srgbClr val="323232"/>
                </a:solidFill>
                <a:latin typeface="Arial" panose="020B0604020202020204" pitchFamily="34" charset="0"/>
                <a:cs typeface="Arial" panose="020B0604020202020204" pitchFamily="34" charset="0"/>
              </a:rPr>
              <a:t> Rights-first — national minimum human rights standards: non-negotiable floor</a:t>
            </a:r>
            <a:endParaRPr lang="en-GB" sz="16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p:txBody>
      </p:sp>
      <p:sp>
        <p:nvSpPr>
          <p:cNvPr id="26" name="TextBox 25"/>
          <p:cNvSpPr txBox="1"/>
          <p:nvPr/>
        </p:nvSpPr>
        <p:spPr>
          <a:xfrm>
            <a:off x="872259" y="3342852"/>
            <a:ext cx="4718180" cy="492443"/>
          </a:xfrm>
          <a:prstGeom prst="rect">
            <a:avLst/>
          </a:prstGeom>
          <a:noFill/>
        </p:spPr>
        <p:txBody>
          <a:bodyPr wrap="square" lIns="0" tIns="0" rIns="0" bIns="0">
            <a:spAutoFit/>
          </a:bodyPr>
          <a:lstStyle/>
          <a:p>
            <a:pPr algn="l">
              <a:lnSpc>
                <a:spcPct val="100000"/>
              </a:lnSpc>
            </a:pPr>
            <a:r>
              <a:rPr lang="en-GB" sz="1600" b="1" i="0">
                <a:solidFill>
                  <a:srgbClr val="323232"/>
                </a:solidFill>
                <a:latin typeface="Arial" panose="020B0604020202020204" pitchFamily="34" charset="0"/>
                <a:cs typeface="Arial" panose="020B0604020202020204" pitchFamily="34" charset="0"/>
              </a:rPr>
              <a:t>Governance:</a:t>
            </a:r>
            <a:r>
              <a:rPr lang="en-GB" sz="1600" b="0" i="0">
                <a:solidFill>
                  <a:srgbClr val="323232"/>
                </a:solidFill>
                <a:latin typeface="Arial" panose="020B0604020202020204" pitchFamily="34" charset="0"/>
                <a:cs typeface="Arial" panose="020B0604020202020204" pitchFamily="34" charset="0"/>
              </a:rPr>
              <a:t> First Nations-led governance, oversight and decision-making authority</a:t>
            </a:r>
            <a:endParaRPr lang="en-GB" sz="16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p:txBody>
      </p:sp>
      <p:sp>
        <p:nvSpPr>
          <p:cNvPr id="27" name="TextBox 26"/>
          <p:cNvSpPr txBox="1"/>
          <p:nvPr/>
        </p:nvSpPr>
        <p:spPr>
          <a:xfrm>
            <a:off x="872259" y="3936290"/>
            <a:ext cx="4379604" cy="1200329"/>
          </a:xfrm>
          <a:prstGeom prst="rect">
            <a:avLst/>
          </a:prstGeom>
          <a:noFill/>
        </p:spPr>
        <p:txBody>
          <a:bodyPr wrap="square" lIns="0" tIns="0" rIns="0" bIns="0">
            <a:spAutoFit/>
          </a:bodyPr>
          <a:lstStyle/>
          <a:p>
            <a:pPr algn="l">
              <a:lnSpc>
                <a:spcPct val="100000"/>
              </a:lnSpc>
            </a:pPr>
            <a:r>
              <a:rPr lang="en-GB" sz="1600" b="1" i="0">
                <a:solidFill>
                  <a:srgbClr val="323232"/>
                </a:solidFill>
                <a:latin typeface="Arial" panose="020B0604020202020204" pitchFamily="34" charset="0"/>
                <a:cs typeface="Arial" panose="020B0604020202020204" pitchFamily="34" charset="0"/>
              </a:rPr>
              <a:t>Funding:</a:t>
            </a:r>
            <a:r>
              <a:rPr lang="en-GB" sz="1600" b="0" i="0">
                <a:solidFill>
                  <a:srgbClr val="323232"/>
                </a:solidFill>
                <a:latin typeface="Arial" panose="020B0604020202020204" pitchFamily="34" charset="0"/>
                <a:cs typeface="Arial" panose="020B0604020202020204" pitchFamily="34" charset="0"/>
              </a:rPr>
              <a:t> Flexible, needs-based funding with actuals as backstop — responsive to real needs, not predetermined budgets</a:t>
            </a:r>
            <a:endParaRPr lang="en-GB" sz="16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a:p>
            <a:pPr algn="l">
              <a:lnSpc>
                <a:spcPct val="100000"/>
              </a:lnSpc>
            </a:pPr>
            <a:endParaRPr lang="en-GB" sz="10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a:p>
            <a:pPr algn="l">
              <a:lnSpc>
                <a:spcPct val="100000"/>
              </a:lnSpc>
            </a:pPr>
            <a:endParaRPr lang="en-GB" sz="10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a:p>
            <a:pPr algn="l"/>
            <a:endParaRPr lang="en-GB" sz="10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p:txBody>
      </p:sp>
      <p:sp>
        <p:nvSpPr>
          <p:cNvPr id="28" name="TextBox 27"/>
          <p:cNvSpPr txBox="1"/>
          <p:nvPr/>
        </p:nvSpPr>
        <p:spPr>
          <a:xfrm>
            <a:off x="872259" y="4744422"/>
            <a:ext cx="4648827"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Grounding:</a:t>
            </a:r>
            <a:r>
              <a:rPr lang="en-GB" sz="1600" b="0" i="0">
                <a:solidFill>
                  <a:srgbClr val="323232"/>
                </a:solidFill>
                <a:latin typeface="Arial" panose="020B0604020202020204" pitchFamily="34" charset="0"/>
                <a:cs typeface="Arial" panose="020B0604020202020204" pitchFamily="34" charset="0"/>
              </a:rPr>
              <a:t> 105 engagement sessions with First Nations rights holders, Elders, youth, and FNCFS experts across Canada</a:t>
            </a:r>
            <a:endParaRPr lang="en-GB" sz="16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p:txBody>
      </p:sp>
      <p:sp>
        <p:nvSpPr>
          <p:cNvPr id="29" name="TextBox 28"/>
          <p:cNvSpPr txBox="1"/>
          <p:nvPr/>
        </p:nvSpPr>
        <p:spPr>
          <a:xfrm>
            <a:off x="6724015" y="1985451"/>
            <a:ext cx="2211070" cy="307777"/>
          </a:xfrm>
          <a:prstGeom prst="rect">
            <a:avLst/>
          </a:prstGeom>
          <a:solidFill>
            <a:schemeClr val="accent1">
              <a:lumMod val="20000"/>
              <a:lumOff val="80000"/>
            </a:schemeClr>
          </a:solidFill>
        </p:spPr>
        <p:txBody>
          <a:bodyPr wrap="square" lIns="0" tIns="0" rIns="0" bIns="0">
            <a:spAutoFit/>
          </a:bodyPr>
          <a:lstStyle/>
          <a:p>
            <a:pPr algn="l"/>
            <a:r>
              <a:rPr lang="en-CA" sz="2000" b="1" i="0">
                <a:solidFill>
                  <a:schemeClr val="tx1"/>
                </a:solidFill>
                <a:latin typeface="Arial" panose="020B0604020202020204" pitchFamily="34" charset="0"/>
                <a:cs typeface="Arial" panose="020B0604020202020204" pitchFamily="34" charset="0"/>
              </a:rPr>
              <a:t>Canada's Plan</a:t>
            </a:r>
          </a:p>
        </p:txBody>
      </p:sp>
      <p:sp>
        <p:nvSpPr>
          <p:cNvPr id="30" name="TextBox 29"/>
          <p:cNvSpPr txBox="1"/>
          <p:nvPr/>
        </p:nvSpPr>
        <p:spPr>
          <a:xfrm>
            <a:off x="6724015" y="2344420"/>
            <a:ext cx="2211070" cy="291465"/>
          </a:xfrm>
          <a:prstGeom prst="rect">
            <a:avLst/>
          </a:prstGeom>
          <a:solidFill>
            <a:schemeClr val="accent1">
              <a:lumMod val="20000"/>
              <a:lumOff val="80000"/>
            </a:schemeClr>
          </a:solidFill>
        </p:spPr>
        <p:txBody>
          <a:bodyPr wrap="none" lIns="0" tIns="0" rIns="0" bIns="0">
            <a:noAutofit/>
          </a:bodyPr>
          <a:lstStyle/>
          <a:p>
            <a:pPr algn="l"/>
            <a:r>
              <a:rPr lang="en-CA" b="0" i="0">
                <a:solidFill>
                  <a:schemeClr val="tx1"/>
                </a:solidFill>
                <a:latin typeface="Arial" panose="020B0604020202020204" pitchFamily="34" charset="0"/>
                <a:cs typeface="Arial" panose="020B0604020202020204" pitchFamily="34" charset="0"/>
              </a:rPr>
              <a:t>Government-Led · Program-Firs</a:t>
            </a:r>
            <a:r>
              <a:rPr lang="en-CA" b="0" i="0">
                <a:latin typeface="Arial" panose="020B0604020202020204" pitchFamily="34" charset="0"/>
                <a:cs typeface="Arial" panose="020B0604020202020204" pitchFamily="34" charset="0"/>
              </a:rPr>
              <a:t>t</a:t>
            </a:r>
          </a:p>
        </p:txBody>
      </p:sp>
      <p:sp>
        <p:nvSpPr>
          <p:cNvPr id="31" name="TextBox 30"/>
          <p:cNvSpPr txBox="1"/>
          <p:nvPr/>
        </p:nvSpPr>
        <p:spPr>
          <a:xfrm>
            <a:off x="6625215" y="2765306"/>
            <a:ext cx="4498961" cy="492443"/>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Foundation:</a:t>
            </a:r>
            <a:r>
              <a:rPr lang="en-GB" sz="1600" b="0" i="0">
                <a:solidFill>
                  <a:srgbClr val="323232"/>
                </a:solidFill>
                <a:latin typeface="Arial" panose="020B0604020202020204" pitchFamily="34" charset="0"/>
                <a:cs typeface="Arial" panose="020B0604020202020204" pitchFamily="34" charset="0"/>
              </a:rPr>
              <a:t> Based on a previously rejected draft Final Agreement</a:t>
            </a:r>
            <a:endParaRPr lang="en-GB" sz="1600" b="0" i="0">
              <a:solidFill>
                <a:srgbClr val="323232"/>
              </a:solidFill>
              <a:latin typeface="Arial" panose="020B0604020202020204" pitchFamily="34" charset="0"/>
              <a:cs typeface="Arial" panose="020B0604020202020204" pitchFamily="34" charset="0"/>
              <a:hlinkClick r:id="rId9" tooltip="Loving Justice Plan &amp; Canada’s Plan 2025 CHRT"/>
            </a:endParaRPr>
          </a:p>
        </p:txBody>
      </p:sp>
      <p:sp>
        <p:nvSpPr>
          <p:cNvPr id="32" name="TextBox 31"/>
          <p:cNvSpPr txBox="1"/>
          <p:nvPr/>
        </p:nvSpPr>
        <p:spPr>
          <a:xfrm>
            <a:off x="6625215" y="3334894"/>
            <a:ext cx="4661924"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Governance:</a:t>
            </a:r>
            <a:r>
              <a:rPr lang="en-GB" sz="1600" b="0" i="0">
                <a:solidFill>
                  <a:srgbClr val="323232"/>
                </a:solidFill>
                <a:latin typeface="Arial" panose="020B0604020202020204" pitchFamily="34" charset="0"/>
                <a:cs typeface="Arial" panose="020B0604020202020204" pitchFamily="34" charset="0"/>
              </a:rPr>
              <a:t> Advisory role for First Nations — Canada retains decision-making control over program parameters and eligibility</a:t>
            </a:r>
            <a:endParaRPr lang="en-GB" sz="1600" b="0" i="0">
              <a:solidFill>
                <a:srgbClr val="323232"/>
              </a:solidFill>
              <a:latin typeface="Arial" panose="020B0604020202020204" pitchFamily="34" charset="0"/>
              <a:cs typeface="Arial" panose="020B0604020202020204" pitchFamily="34" charset="0"/>
              <a:hlinkClick r:id="rId9" tooltip="Loving Justice Plan &amp; Canada’s Plan 2025 CHRT"/>
            </a:endParaRPr>
          </a:p>
        </p:txBody>
      </p:sp>
      <p:sp>
        <p:nvSpPr>
          <p:cNvPr id="33" name="TextBox 32"/>
          <p:cNvSpPr txBox="1"/>
          <p:nvPr/>
        </p:nvSpPr>
        <p:spPr>
          <a:xfrm>
            <a:off x="6625215" y="4119167"/>
            <a:ext cx="4343440" cy="738664"/>
          </a:xfrm>
          <a:prstGeom prst="rect">
            <a:avLst/>
          </a:prstGeom>
          <a:noFill/>
        </p:spPr>
        <p:txBody>
          <a:bodyPr wrap="squar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Framing:</a:t>
            </a:r>
            <a:r>
              <a:rPr lang="en-GB" sz="1600" b="0" i="0">
                <a:solidFill>
                  <a:srgbClr val="323232"/>
                </a:solidFill>
                <a:latin typeface="Arial" panose="020B0604020202020204" pitchFamily="34" charset="0"/>
                <a:cs typeface="Arial" panose="020B0604020202020204" pitchFamily="34" charset="0"/>
              </a:rPr>
              <a:t> Operational sustainability as the primary lens — rights acknowledged but filtered through what Canada will administer</a:t>
            </a:r>
            <a:endParaRPr lang="en-GB" sz="1600" b="0" i="0">
              <a:solidFill>
                <a:srgbClr val="323232"/>
              </a:solidFill>
              <a:latin typeface="Arial" panose="020B0604020202020204" pitchFamily="34" charset="0"/>
              <a:cs typeface="Arial" panose="020B0604020202020204" pitchFamily="34" charset="0"/>
              <a:hlinkClick r:id="rId9" tooltip="Loving Justice Plan &amp; Canada’s Plan 2025 CHRT"/>
            </a:endParaRPr>
          </a:p>
        </p:txBody>
      </p:sp>
      <p:sp>
        <p:nvSpPr>
          <p:cNvPr id="34" name="TextBox 33"/>
          <p:cNvSpPr txBox="1"/>
          <p:nvPr/>
        </p:nvSpPr>
        <p:spPr>
          <a:xfrm>
            <a:off x="6624955" y="4903344"/>
            <a:ext cx="4462145" cy="699135"/>
          </a:xfrm>
          <a:prstGeom prst="rect">
            <a:avLst/>
          </a:prstGeom>
          <a:noFill/>
        </p:spPr>
        <p:txBody>
          <a:bodyPr wrap="square" lIns="0" tIns="0" rIns="0" bIns="0">
            <a:noAutofit/>
          </a:bodyPr>
          <a:lstStyle/>
          <a:p>
            <a:pPr algn="l"/>
            <a:r>
              <a:rPr lang="en-GB" sz="1600" b="1" i="0">
                <a:solidFill>
                  <a:srgbClr val="323232"/>
                </a:solidFill>
                <a:latin typeface="Arial" panose="020B0604020202020204" pitchFamily="34" charset="0"/>
                <a:cs typeface="Arial" panose="020B0604020202020204" pitchFamily="34" charset="0"/>
              </a:rPr>
              <a:t>Process:</a:t>
            </a:r>
            <a:r>
              <a:rPr lang="en-GB" sz="1600" b="0" i="0">
                <a:solidFill>
                  <a:srgbClr val="323232"/>
                </a:solidFill>
                <a:latin typeface="Arial" panose="020B0604020202020204" pitchFamily="34" charset="0"/>
                <a:cs typeface="Arial" panose="020B0604020202020204" pitchFamily="34" charset="0"/>
              </a:rPr>
              <a:t> "Take it or leave it" negotiations — the form of consultation without the substance of shared power</a:t>
            </a:r>
            <a:endParaRPr lang="en-GB" sz="1600" b="0" i="0">
              <a:solidFill>
                <a:srgbClr val="323232"/>
              </a:solidFill>
              <a:latin typeface="Arial" panose="020B0604020202020204" pitchFamily="34" charset="0"/>
              <a:cs typeface="Arial" panose="020B0604020202020204" pitchFamily="34" charset="0"/>
              <a:hlinkClick r:id="rId9" tooltip="Loving Justice Plan &amp; Canada’s Plan 2025 CHRT"/>
            </a:endParaRPr>
          </a:p>
        </p:txBody>
      </p:sp>
      <p:sp>
        <p:nvSpPr>
          <p:cNvPr id="35" name="TextBox 34"/>
          <p:cNvSpPr txBox="1"/>
          <p:nvPr/>
        </p:nvSpPr>
        <p:spPr>
          <a:xfrm>
            <a:off x="929557" y="5944641"/>
            <a:ext cx="6376746" cy="166199"/>
          </a:xfrm>
          <a:prstGeom prst="rect">
            <a:avLst/>
          </a:prstGeom>
          <a:noFill/>
        </p:spPr>
        <p:txBody>
          <a:bodyPr wrap="none" lIns="0" tIns="0" rIns="0" bIns="0">
            <a:spAutoFit/>
          </a:bodyPr>
          <a:lstStyle/>
          <a:p>
            <a:pPr algn="l"/>
            <a:r>
              <a:rPr lang="en-GB" sz="1080" b="0" i="1">
                <a:solidFill>
                  <a:schemeClr val="bg1"/>
                </a:solidFill>
                <a:latin typeface="Arial" panose="020B0604020202020204" pitchFamily="34" charset="0"/>
                <a:cs typeface="Arial" panose="020B0604020202020204" pitchFamily="34" charset="0"/>
              </a:rPr>
              <a:t>Central question threading this session:</a:t>
            </a:r>
            <a:r>
              <a:rPr lang="en-GB" sz="1035" b="1" i="1">
                <a:solidFill>
                  <a:schemeClr val="bg1"/>
                </a:solidFill>
                <a:latin typeface="Arial" panose="020B0604020202020204" pitchFamily="34" charset="0"/>
                <a:cs typeface="Arial" panose="020B0604020202020204" pitchFamily="34" charset="0"/>
              </a:rPr>
              <a:t> Who decides what children deserve — and by what authority?</a:t>
            </a:r>
          </a:p>
        </p:txBody>
      </p:sp>
      <p:sp>
        <p:nvSpPr>
          <p:cNvPr id="36" name="TextBox 35"/>
          <p:cNvSpPr txBox="1"/>
          <p:nvPr/>
        </p:nvSpPr>
        <p:spPr>
          <a:xfrm>
            <a:off x="457188" y="6314917"/>
            <a:ext cx="3244478" cy="131574"/>
          </a:xfrm>
          <a:prstGeom prst="rect">
            <a:avLst/>
          </a:prstGeom>
          <a:noFill/>
        </p:spPr>
        <p:txBody>
          <a:bodyPr wrap="none" lIns="0" tIns="0" rIns="0" bIns="0">
            <a:spAutoFit/>
          </a:bodyPr>
          <a:lstStyle/>
          <a:p>
            <a:pPr algn="l"/>
            <a:r>
              <a:rPr lang="en-GB" sz="855" b="0" i="0">
                <a:solidFill>
                  <a:srgbClr val="323232"/>
                </a:solidFill>
                <a:latin typeface="Arial" panose="020B0604020202020204" pitchFamily="34" charset="0"/>
                <a:cs typeface="Arial" panose="020B0604020202020204" pitchFamily="34" charset="0"/>
              </a:rPr>
              <a:t>National Children's Chiefs Commission | Caring Society | July 2026</a:t>
            </a:r>
          </a:p>
        </p:txBody>
      </p:sp>
      <p:sp>
        <p:nvSpPr>
          <p:cNvPr id="37" name="TextBox 36"/>
          <p:cNvSpPr txBox="1"/>
          <p:nvPr/>
        </p:nvSpPr>
        <p:spPr>
          <a:xfrm>
            <a:off x="11603689" y="6314917"/>
            <a:ext cx="121828" cy="131574"/>
          </a:xfrm>
          <a:prstGeom prst="rect">
            <a:avLst/>
          </a:prstGeom>
          <a:noFill/>
        </p:spPr>
        <p:txBody>
          <a:bodyPr wrap="none" lIns="0" tIns="0" rIns="0" bIns="0">
            <a:spAutoFit/>
          </a:bodyPr>
          <a:lstStyle/>
          <a:p>
            <a:pPr algn="l"/>
            <a:r>
              <a:rPr lang="en-CA" sz="855" b="0" i="0">
                <a:solidFill>
                  <a:srgbClr val="323232"/>
                </a:solidFill>
                <a:latin typeface="Arial" panose="020B0604020202020204" pitchFamily="34" charset="0"/>
                <a:cs typeface="Arial" panose="020B0604020202020204" pitchFamily="34" charset="0"/>
              </a:rPr>
              <a:t>04</a:t>
            </a:r>
          </a:p>
        </p:txBody>
      </p:sp>
      <p:sp>
        <p:nvSpPr>
          <p:cNvPr id="38" name="Rectangle 37"/>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A8AAAE3C-E78E-F4F2-33D3-A99E7A0B4032}"/>
              </a:ext>
            </a:extLst>
          </p:cNvPr>
          <p:cNvSpPr>
            <a:spLocks noGrp="1"/>
          </p:cNvSpPr>
          <p:nvPr>
            <p:ph idx="1"/>
          </p:nvPr>
        </p:nvSpPr>
        <p:spPr>
          <a:xfrm>
            <a:off x="457200" y="1981863"/>
            <a:ext cx="7750402" cy="4525963"/>
          </a:xfrm>
        </p:spPr>
        <p:txBody>
          <a:bodyPr>
            <a:normAutofit/>
          </a:bodyPr>
          <a:lstStyle/>
          <a:p>
            <a:pPr marL="514350" indent="-514350">
              <a:buFont typeface="+mj-lt"/>
              <a:buAutoNum type="arabicPeriod"/>
            </a:pPr>
            <a:r>
              <a:rPr lang="en-CA" sz="2400">
                <a:latin typeface="Arial" panose="020B0604020202020204" pitchFamily="34" charset="0"/>
                <a:ea typeface="Open Sans" panose="020B0606030504020204" pitchFamily="34" charset="0"/>
                <a:cs typeface="Arial" panose="020B0604020202020204" pitchFamily="34" charset="0"/>
              </a:rPr>
              <a:t>What comes first: rights or programs?</a:t>
            </a:r>
          </a:p>
          <a:p>
            <a:pPr marL="514350" indent="-514350">
              <a:buFont typeface="+mj-lt"/>
              <a:buAutoNum type="arabicPeriod"/>
            </a:pPr>
            <a:r>
              <a:rPr lang="en-CA" sz="2400">
                <a:latin typeface="Arial" panose="020B0604020202020204" pitchFamily="34" charset="0"/>
                <a:ea typeface="Open Sans" panose="020B0606030504020204" pitchFamily="34" charset="0"/>
                <a:cs typeface="Arial" panose="020B0604020202020204" pitchFamily="34" charset="0"/>
              </a:rPr>
              <a:t>What does it mean when limitations are introduced before reform is approved?</a:t>
            </a:r>
          </a:p>
          <a:p>
            <a:pPr marL="514350" indent="-514350">
              <a:buFont typeface="+mj-lt"/>
              <a:buAutoNum type="arabicPeriod"/>
            </a:pPr>
            <a:r>
              <a:rPr lang="en-CA" sz="2400">
                <a:latin typeface="Arial" panose="020B0604020202020204" pitchFamily="34" charset="0"/>
                <a:ea typeface="Open Sans" panose="020B0606030504020204" pitchFamily="34" charset="0"/>
                <a:cs typeface="Arial" panose="020B0604020202020204" pitchFamily="34" charset="0"/>
              </a:rPr>
              <a:t>Are First Nations negotiating implementation or making real decisions?</a:t>
            </a:r>
          </a:p>
          <a:p>
            <a:pPr marL="514350" indent="-514350">
              <a:buFont typeface="+mj-lt"/>
              <a:buAutoNum type="arabicPeriod"/>
            </a:pPr>
            <a:r>
              <a:rPr lang="en-CA" sz="2400">
                <a:latin typeface="Arial" panose="020B0604020202020204" pitchFamily="34" charset="0"/>
                <a:ea typeface="Open Sans" panose="020B0606030504020204" pitchFamily="34" charset="0"/>
                <a:cs typeface="Arial" panose="020B0604020202020204" pitchFamily="34" charset="0"/>
              </a:rPr>
              <a:t>Who defines the future?</a:t>
            </a:r>
          </a:p>
          <a:p>
            <a:pPr marL="514350" indent="-514350">
              <a:buFont typeface="+mj-lt"/>
              <a:buAutoNum type="arabicPeriod"/>
            </a:pPr>
            <a:r>
              <a:rPr lang="en-CA" sz="2400">
                <a:latin typeface="Arial" panose="020B0604020202020204" pitchFamily="34" charset="0"/>
                <a:ea typeface="Open Sans" panose="020B0606030504020204" pitchFamily="34" charset="0"/>
                <a:cs typeface="Arial" panose="020B0604020202020204" pitchFamily="34" charset="0"/>
              </a:rPr>
              <a:t>What happens if the chosen approach does not work</a:t>
            </a:r>
          </a:p>
          <a:p>
            <a:pPr marL="514350" indent="-514350">
              <a:buFont typeface="+mj-lt"/>
              <a:buAutoNum type="arabicPeriod"/>
            </a:pPr>
            <a:endParaRPr lang="en-CA" sz="2400">
              <a:latin typeface="Arial" panose="020B0604020202020204" pitchFamily="34" charset="0"/>
              <a:ea typeface="Open Sans" panose="020B0606030504020204" pitchFamily="34" charset="0"/>
              <a:cs typeface="Arial" panose="020B0604020202020204" pitchFamily="34" charset="0"/>
            </a:endParaRPr>
          </a:p>
          <a:p>
            <a:pPr>
              <a:buFont typeface="Wingdings" panose="05000000000000000000" pitchFamily="2" charset="2"/>
              <a:buChar char="Ø"/>
            </a:pPr>
            <a:r>
              <a:rPr lang="en-CA" sz="2400">
                <a:latin typeface="Arial" panose="020B0604020202020204" pitchFamily="34" charset="0"/>
                <a:ea typeface="Open Sans" panose="020B0606030504020204" pitchFamily="34" charset="0"/>
                <a:cs typeface="Arial" panose="020B0604020202020204" pitchFamily="34" charset="0"/>
              </a:rPr>
              <a:t>Case Study: Jordan’s Principle</a:t>
            </a:r>
          </a:p>
        </p:txBody>
      </p:sp>
      <p:sp>
        <p:nvSpPr>
          <p:cNvPr id="4" name="Rectangle 3"/>
          <p:cNvSpPr/>
          <p:nvPr/>
        </p:nvSpPr>
        <p:spPr>
          <a:xfrm>
            <a:off x="8425725" y="1945296"/>
            <a:ext cx="3294376" cy="1441216"/>
          </a:xfrm>
          <a:prstGeom prst="rect">
            <a:avLst/>
          </a:prstGeom>
          <a:solidFill>
            <a:schemeClr val="tx2">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Rectangle 4"/>
          <p:cNvSpPr/>
          <p:nvPr/>
        </p:nvSpPr>
        <p:spPr>
          <a:xfrm>
            <a:off x="8336940" y="1945295"/>
            <a:ext cx="73937" cy="144121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8" name="Rounded Rectangle 7"/>
          <p:cNvSpPr/>
          <p:nvPr/>
        </p:nvSpPr>
        <p:spPr>
          <a:xfrm>
            <a:off x="7970490" y="2667446"/>
            <a:ext cx="3764458" cy="698152"/>
          </a:xfrm>
          <a:prstGeom prst="roundRect">
            <a:avLst>
              <a:gd name="adj" fmla="val 10914"/>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9" name="Rounded Rectangle 18"/>
          <p:cNvSpPr/>
          <p:nvPr/>
        </p:nvSpPr>
        <p:spPr>
          <a:xfrm>
            <a:off x="7970490" y="4827984"/>
            <a:ext cx="3764458" cy="468510"/>
          </a:xfrm>
          <a:prstGeom prst="roundRect">
            <a:avLst>
              <a:gd name="adj" fmla="val 16264"/>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3" name="TextBox 22"/>
          <p:cNvSpPr txBox="1"/>
          <p:nvPr/>
        </p:nvSpPr>
        <p:spPr>
          <a:xfrm>
            <a:off x="457188" y="330927"/>
            <a:ext cx="8946936" cy="492443"/>
          </a:xfrm>
          <a:prstGeom prst="rect">
            <a:avLst/>
          </a:prstGeom>
          <a:noFill/>
        </p:spPr>
        <p:txBody>
          <a:bodyPr wrap="none" lIns="0" tIns="0" rIns="0" bIns="0">
            <a:spAutoFit/>
          </a:bodyPr>
          <a:lstStyle/>
          <a:p>
            <a:r>
              <a:rPr lang="en-CA" sz="3200" b="1">
                <a:solidFill>
                  <a:srgbClr val="34668C"/>
                </a:solidFill>
                <a:latin typeface="Arial" panose="020B0604020202020204" pitchFamily="34" charset="0"/>
                <a:cs typeface="Arial" panose="020B0604020202020204" pitchFamily="34" charset="0"/>
              </a:rPr>
              <a:t>Session Guide — Five Questions, Your Voices</a:t>
            </a:r>
          </a:p>
        </p:txBody>
      </p:sp>
      <p:sp>
        <p:nvSpPr>
          <p:cNvPr id="24" name="TextBox 23"/>
          <p:cNvSpPr txBox="1"/>
          <p:nvPr/>
        </p:nvSpPr>
        <p:spPr>
          <a:xfrm>
            <a:off x="457188" y="908323"/>
            <a:ext cx="9728433" cy="738664"/>
          </a:xfrm>
          <a:prstGeom prst="rect">
            <a:avLst/>
          </a:prstGeom>
          <a:noFill/>
        </p:spPr>
        <p:txBody>
          <a:bodyPr wrap="square" lIns="0" tIns="0" rIns="0" bIns="0">
            <a:spAutoFit/>
          </a:bodyPr>
          <a:lstStyle/>
          <a:p>
            <a:pPr algn="l"/>
            <a:r>
              <a:rPr lang="en-GB" sz="2400" b="0" i="1">
                <a:solidFill>
                  <a:srgbClr val="323232"/>
                </a:solidFill>
                <a:latin typeface="Arial" panose="020B0604020202020204" pitchFamily="34" charset="0"/>
                <a:cs typeface="Arial" panose="020B0604020202020204" pitchFamily="34" charset="0"/>
              </a:rPr>
              <a:t>F</a:t>
            </a:r>
            <a:r>
              <a:rPr lang="en-GB" sz="2400" b="0" i="1" err="1">
                <a:solidFill>
                  <a:srgbClr val="323232"/>
                </a:solidFill>
                <a:latin typeface="Arial" panose="020B0604020202020204" pitchFamily="34" charset="0"/>
                <a:cs typeface="Arial" panose="020B0604020202020204" pitchFamily="34" charset="0"/>
              </a:rPr>
              <a:t>ive</a:t>
            </a:r>
            <a:r>
              <a:rPr lang="en-GB" sz="2400" b="0" i="1">
                <a:solidFill>
                  <a:srgbClr val="323232"/>
                </a:solidFill>
                <a:latin typeface="Arial" panose="020B0604020202020204" pitchFamily="34" charset="0"/>
                <a:cs typeface="Arial" panose="020B0604020202020204" pitchFamily="34" charset="0"/>
              </a:rPr>
              <a:t> questions that every Chief, leader, and technician should be able to answer before any decision is made.</a:t>
            </a:r>
          </a:p>
        </p:txBody>
      </p:sp>
      <p:sp>
        <p:nvSpPr>
          <p:cNvPr id="25" name="TextBox 24"/>
          <p:cNvSpPr txBox="1"/>
          <p:nvPr/>
        </p:nvSpPr>
        <p:spPr>
          <a:xfrm>
            <a:off x="11595355" y="335152"/>
            <a:ext cx="125034" cy="133883"/>
          </a:xfrm>
          <a:prstGeom prst="rect">
            <a:avLst/>
          </a:prstGeom>
          <a:noFill/>
        </p:spPr>
        <p:txBody>
          <a:bodyPr wrap="none" lIns="0" tIns="0" rIns="0" bIns="0">
            <a:spAutoFit/>
          </a:bodyPr>
          <a:lstStyle/>
          <a:p>
            <a:pPr algn="l"/>
            <a:r>
              <a:rPr lang="en-CA" sz="870" b="1" i="0">
                <a:solidFill>
                  <a:srgbClr val="323232"/>
                </a:solidFill>
                <a:latin typeface="Arial" panose="020B0604020202020204" pitchFamily="34" charset="0"/>
                <a:cs typeface="Arial" panose="020B0604020202020204" pitchFamily="34" charset="0"/>
              </a:rPr>
              <a:t>05</a:t>
            </a:r>
          </a:p>
        </p:txBody>
      </p:sp>
      <p:sp>
        <p:nvSpPr>
          <p:cNvPr id="29" name="TextBox 28"/>
          <p:cNvSpPr txBox="1"/>
          <p:nvPr/>
        </p:nvSpPr>
        <p:spPr>
          <a:xfrm>
            <a:off x="8512095" y="2051709"/>
            <a:ext cx="3208006" cy="1231106"/>
          </a:xfrm>
          <a:prstGeom prst="rect">
            <a:avLst/>
          </a:prstGeom>
          <a:noFill/>
        </p:spPr>
        <p:txBody>
          <a:bodyPr wrap="square" lIns="0" tIns="0" rIns="0" bIns="0">
            <a:spAutoFit/>
          </a:bodyPr>
          <a:lstStyle/>
          <a:p>
            <a:pPr algn="l"/>
            <a:r>
              <a:rPr lang="en-GB" sz="1600" b="0" i="1">
                <a:solidFill>
                  <a:srgbClr val="323232"/>
                </a:solidFill>
                <a:latin typeface="Arial" panose="020B0604020202020204" pitchFamily="34" charset="0"/>
                <a:cs typeface="Arial" panose="020B0604020202020204" pitchFamily="34" charset="0"/>
              </a:rPr>
              <a:t>For more information: nationalchildrenschiefscommission.org</a:t>
            </a:r>
            <a:r>
              <a:rPr lang="en-GB" sz="1600" i="1">
                <a:solidFill>
                  <a:srgbClr val="323232"/>
                </a:solidFill>
                <a:latin typeface="Arial" panose="020B0604020202020204" pitchFamily="34" charset="0"/>
                <a:cs typeface="Arial" panose="020B0604020202020204" pitchFamily="34" charset="0"/>
              </a:rPr>
              <a:t> </a:t>
            </a:r>
            <a:endParaRPr lang="en-GB" sz="1600" b="0" i="1">
              <a:solidFill>
                <a:srgbClr val="323232"/>
              </a:solidFill>
              <a:latin typeface="Arial" panose="020B0604020202020204" pitchFamily="34" charset="0"/>
              <a:cs typeface="Arial" panose="020B0604020202020204" pitchFamily="34" charset="0"/>
            </a:endParaRPr>
          </a:p>
          <a:p>
            <a:pPr algn="l"/>
            <a:r>
              <a:rPr lang="en-GB" sz="1600" b="0" i="1">
                <a:solidFill>
                  <a:srgbClr val="323232"/>
                </a:solidFill>
                <a:latin typeface="Arial" panose="020B0604020202020204" pitchFamily="34" charset="0"/>
                <a:cs typeface="Arial" panose="020B0604020202020204" pitchFamily="34" charset="0"/>
              </a:rPr>
              <a:t>Timeline and legal documents at fnwitness.ca </a:t>
            </a:r>
            <a:endParaRPr lang="en-GB" sz="1600" b="0" i="1">
              <a:solidFill>
                <a:srgbClr val="5C2D00"/>
              </a:solidFill>
              <a:latin typeface="Arial" panose="020B0604020202020204" pitchFamily="34" charset="0"/>
              <a:cs typeface="Arial" panose="020B0604020202020204" pitchFamily="34" charset="0"/>
            </a:endParaRPr>
          </a:p>
        </p:txBody>
      </p:sp>
      <p:sp>
        <p:nvSpPr>
          <p:cNvPr id="49" name="TextBox 48"/>
          <p:cNvSpPr txBox="1"/>
          <p:nvPr/>
        </p:nvSpPr>
        <p:spPr>
          <a:xfrm>
            <a:off x="457188" y="6486362"/>
            <a:ext cx="3018455" cy="122341"/>
          </a:xfrm>
          <a:prstGeom prst="rect">
            <a:avLst/>
          </a:prstGeom>
          <a:noFill/>
        </p:spPr>
        <p:txBody>
          <a:bodyPr wrap="none" lIns="0" tIns="0" rIns="0" bIns="0">
            <a:spAutoFit/>
          </a:bodyPr>
          <a:lstStyle/>
          <a:p>
            <a:pPr algn="l"/>
            <a:r>
              <a:rPr lang="en-GB" sz="795" b="0" i="0">
                <a:solidFill>
                  <a:srgbClr val="323232"/>
                </a:solidFill>
                <a:latin typeface="Arial" panose="020B0604020202020204" pitchFamily="34" charset="0"/>
                <a:cs typeface="Arial" panose="020B0604020202020204" pitchFamily="34" charset="0"/>
              </a:rPr>
              <a:t>National Children's Chiefs Commission | Caring Society | July 2026</a:t>
            </a:r>
          </a:p>
        </p:txBody>
      </p:sp>
      <p:sp>
        <p:nvSpPr>
          <p:cNvPr id="50" name="TextBox 49"/>
          <p:cNvSpPr txBox="1"/>
          <p:nvPr/>
        </p:nvSpPr>
        <p:spPr>
          <a:xfrm>
            <a:off x="8440129" y="6486362"/>
            <a:ext cx="3052118" cy="122341"/>
          </a:xfrm>
          <a:prstGeom prst="rect">
            <a:avLst/>
          </a:prstGeom>
          <a:noFill/>
        </p:spPr>
        <p:txBody>
          <a:bodyPr wrap="none" lIns="0" tIns="0" rIns="0" bIns="0">
            <a:spAutoFit/>
          </a:bodyPr>
          <a:lstStyle/>
          <a:p>
            <a:pPr algn="l"/>
            <a:r>
              <a:rPr lang="en-GB" sz="795" b="0" i="0">
                <a:solidFill>
                  <a:srgbClr val="323232"/>
                </a:solidFill>
                <a:latin typeface="Arial" panose="020B0604020202020204" pitchFamily="34" charset="0"/>
                <a:cs typeface="Arial" panose="020B0604020202020204" pitchFamily="34" charset="0"/>
              </a:rPr>
              <a:t>Do Rights Define the Program, or Does the Program Define Rights?</a:t>
            </a:r>
          </a:p>
        </p:txBody>
      </p:sp>
      <p:sp>
        <p:nvSpPr>
          <p:cNvPr id="51" name="Rectangle 50"/>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2" name="Rectangle 51"/>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4"/>
          <a:srcRect l="-2915" r="-2915"/>
          <a:stretch>
            <a:fillRect/>
          </a:stretch>
        </p:blipFill>
        <p:spPr>
          <a:xfrm>
            <a:off x="-127216" y="0"/>
            <a:ext cx="4571885" cy="6857828"/>
          </a:xfrm>
          <a:prstGeom prst="rect">
            <a:avLst/>
          </a:prstGeom>
        </p:spPr>
      </p:pic>
      <p:sp>
        <p:nvSpPr>
          <p:cNvPr id="3" name="Rounded Rectangle 2"/>
          <p:cNvSpPr/>
          <p:nvPr/>
        </p:nvSpPr>
        <p:spPr>
          <a:xfrm>
            <a:off x="4613062" y="2933908"/>
            <a:ext cx="6827639" cy="805755"/>
          </a:xfrm>
          <a:prstGeom prst="roundRect">
            <a:avLst>
              <a:gd name="adj" fmla="val 7092"/>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Rectangle 3"/>
          <p:cNvSpPr/>
          <p:nvPr/>
        </p:nvSpPr>
        <p:spPr>
          <a:xfrm>
            <a:off x="4635686" y="2917702"/>
            <a:ext cx="50800" cy="80575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Oval 4"/>
          <p:cNvSpPr/>
          <p:nvPr/>
        </p:nvSpPr>
        <p:spPr>
          <a:xfrm>
            <a:off x="5112841" y="320739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6" name="Picture 5"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84411" y="2493523"/>
            <a:ext cx="157102" cy="157102"/>
          </a:xfrm>
          <a:prstGeom prst="rect">
            <a:avLst/>
          </a:prstGeom>
        </p:spPr>
      </p:pic>
      <p:sp>
        <p:nvSpPr>
          <p:cNvPr id="7" name="Rounded Rectangle 6"/>
          <p:cNvSpPr/>
          <p:nvPr/>
        </p:nvSpPr>
        <p:spPr>
          <a:xfrm>
            <a:off x="4620368" y="3926550"/>
            <a:ext cx="6827639" cy="805755"/>
          </a:xfrm>
          <a:prstGeom prst="roundRect">
            <a:avLst>
              <a:gd name="adj" fmla="val 7092"/>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8" name="Rectangle 7"/>
          <p:cNvSpPr/>
          <p:nvPr/>
        </p:nvSpPr>
        <p:spPr>
          <a:xfrm>
            <a:off x="4649257" y="3957111"/>
            <a:ext cx="50800" cy="805755"/>
          </a:xfrm>
          <a:prstGeom prst="rect">
            <a:avLst/>
          </a:prstGeom>
          <a:solidFill>
            <a:srgbClr val="5C2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Oval 8"/>
          <p:cNvSpPr/>
          <p:nvPr/>
        </p:nvSpPr>
        <p:spPr>
          <a:xfrm>
            <a:off x="5112841" y="4096940"/>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0" name="Picture 9"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76022" y="3550044"/>
            <a:ext cx="157945" cy="157945"/>
          </a:xfrm>
          <a:prstGeom prst="rect">
            <a:avLst/>
          </a:prstGeom>
        </p:spPr>
      </p:pic>
      <p:sp>
        <p:nvSpPr>
          <p:cNvPr id="12" name="TextBox 11"/>
          <p:cNvSpPr txBox="1"/>
          <p:nvPr/>
        </p:nvSpPr>
        <p:spPr>
          <a:xfrm>
            <a:off x="4513639" y="521140"/>
            <a:ext cx="7609390" cy="984885"/>
          </a:xfrm>
          <a:prstGeom prst="rect">
            <a:avLst/>
          </a:prstGeom>
          <a:noFill/>
        </p:spPr>
        <p:txBody>
          <a:bodyPr wrap="square" lIns="0" tIns="0" rIns="0" bIns="0">
            <a:spAutoFit/>
          </a:bodyPr>
          <a:lstStyle/>
          <a:p>
            <a:r>
              <a:rPr lang="en-GB" sz="3200" b="1">
                <a:solidFill>
                  <a:srgbClr val="34668C"/>
                </a:solidFill>
                <a:latin typeface="Arial" panose="020B0604020202020204" pitchFamily="34" charset="0"/>
                <a:cs typeface="Arial" panose="020B0604020202020204" pitchFamily="34" charset="0"/>
              </a:rPr>
              <a:t>What Comes First: Rights or Programs?</a:t>
            </a:r>
          </a:p>
        </p:txBody>
      </p:sp>
      <p:sp>
        <p:nvSpPr>
          <p:cNvPr id="13" name="TextBox 12"/>
          <p:cNvSpPr txBox="1"/>
          <p:nvPr/>
        </p:nvSpPr>
        <p:spPr>
          <a:xfrm>
            <a:off x="4541582" y="1551521"/>
            <a:ext cx="7307639" cy="1223409"/>
          </a:xfrm>
          <a:prstGeom prst="rect">
            <a:avLst/>
          </a:prstGeom>
          <a:noFill/>
        </p:spPr>
        <p:txBody>
          <a:bodyPr wrap="square" lIns="0" tIns="0" rIns="0" bIns="114297">
            <a:spAutoFit/>
          </a:bodyPr>
          <a:lstStyle/>
          <a:p>
            <a:r>
              <a:rPr lang="en-GB" sz="2400" i="1">
                <a:solidFill>
                  <a:srgbClr val="323232"/>
                </a:solidFill>
                <a:latin typeface="Arial" panose="020B0604020202020204" pitchFamily="34" charset="0"/>
                <a:cs typeface="Arial" panose="020B0604020202020204" pitchFamily="34" charset="0"/>
              </a:rPr>
              <a:t>The answer determines whether First Nations children are recognized as rights-holders or as program recipients — which shapes everything that follows.</a:t>
            </a:r>
          </a:p>
        </p:txBody>
      </p:sp>
      <p:sp>
        <p:nvSpPr>
          <p:cNvPr id="14" name="TextBox 13"/>
          <p:cNvSpPr txBox="1"/>
          <p:nvPr/>
        </p:nvSpPr>
        <p:spPr>
          <a:xfrm>
            <a:off x="4832255" y="2964203"/>
            <a:ext cx="5461944" cy="246221"/>
          </a:xfrm>
          <a:prstGeom prst="rect">
            <a:avLst/>
          </a:prstGeom>
          <a:noFill/>
        </p:spPr>
        <p:txBody>
          <a:bodyPr wrap="none" lIns="0" tIns="0" rIns="0" bIns="0">
            <a:spAutoFit/>
          </a:bodyPr>
          <a:lstStyle/>
          <a:p>
            <a:pPr algn="l"/>
            <a:r>
              <a:rPr lang="en-GB" sz="1600" b="1" i="0">
                <a:solidFill>
                  <a:srgbClr val="323232"/>
                </a:solidFill>
                <a:latin typeface="Arial" panose="020B0604020202020204" pitchFamily="34" charset="0"/>
                <a:cs typeface="Arial" panose="020B0604020202020204" pitchFamily="34" charset="0"/>
              </a:rPr>
              <a:t>Rights-First Approach: The Program Must Meet Rights</a:t>
            </a:r>
          </a:p>
        </p:txBody>
      </p:sp>
      <p:sp>
        <p:nvSpPr>
          <p:cNvPr id="15" name="TextBox 14"/>
          <p:cNvSpPr txBox="1"/>
          <p:nvPr/>
        </p:nvSpPr>
        <p:spPr>
          <a:xfrm>
            <a:off x="4904600" y="3306946"/>
            <a:ext cx="5794775" cy="368935"/>
          </a:xfrm>
          <a:prstGeom prst="rect">
            <a:avLst/>
          </a:prstGeom>
          <a:noFill/>
        </p:spPr>
        <p:txBody>
          <a:bodyPr wrap="square" lIns="0" tIns="0" rIns="0" bIns="0">
            <a:spAutoFit/>
          </a:bodyPr>
          <a:lstStyle/>
          <a:p>
            <a:pPr algn="l"/>
            <a:r>
              <a:rPr lang="en-GB" sz="1200" b="0" i="0">
                <a:solidFill>
                  <a:srgbClr val="323232"/>
                </a:solidFill>
                <a:latin typeface="Arial" panose="020B0604020202020204" pitchFamily="34" charset="0"/>
                <a:cs typeface="Arial" panose="020B0604020202020204" pitchFamily="34" charset="0"/>
              </a:rPr>
              <a:t>Sets non-negotiable minimum standards grounded in human rights law and Tribunal findings — the program must meet the right.</a:t>
            </a:r>
          </a:p>
        </p:txBody>
      </p:sp>
      <p:sp>
        <p:nvSpPr>
          <p:cNvPr id="16" name="TextBox 15"/>
          <p:cNvSpPr txBox="1"/>
          <p:nvPr/>
        </p:nvSpPr>
        <p:spPr>
          <a:xfrm>
            <a:off x="4875756" y="4029903"/>
            <a:ext cx="2432269"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Program-First Approach</a:t>
            </a:r>
          </a:p>
        </p:txBody>
      </p:sp>
      <p:sp>
        <p:nvSpPr>
          <p:cNvPr id="17" name="TextBox 16"/>
          <p:cNvSpPr txBox="1"/>
          <p:nvPr/>
        </p:nvSpPr>
        <p:spPr>
          <a:xfrm>
            <a:off x="4904600" y="4291589"/>
            <a:ext cx="5624967" cy="368935"/>
          </a:xfrm>
          <a:prstGeom prst="rect">
            <a:avLst/>
          </a:prstGeom>
          <a:noFill/>
        </p:spPr>
        <p:txBody>
          <a:bodyPr wrap="square" lIns="0" tIns="0" rIns="0" bIns="0">
            <a:spAutoFit/>
          </a:bodyPr>
          <a:lstStyle/>
          <a:p>
            <a:pPr algn="l"/>
            <a:r>
              <a:rPr lang="en-GB" sz="1200" b="0" i="0">
                <a:solidFill>
                  <a:srgbClr val="323232"/>
                </a:solidFill>
                <a:latin typeface="Arial" panose="020B0604020202020204" pitchFamily="34" charset="0"/>
                <a:cs typeface="Arial" panose="020B0604020202020204" pitchFamily="34" charset="0"/>
              </a:rPr>
              <a:t>Sets operational parameters first — rights are acknowledged but filtered through what the program can/chooses to accommodate.</a:t>
            </a:r>
          </a:p>
        </p:txBody>
      </p:sp>
      <p:sp>
        <p:nvSpPr>
          <p:cNvPr id="18" name="TextBox 17"/>
          <p:cNvSpPr txBox="1"/>
          <p:nvPr/>
        </p:nvSpPr>
        <p:spPr>
          <a:xfrm>
            <a:off x="11946134" y="6600659"/>
            <a:ext cx="91440" cy="142871"/>
          </a:xfrm>
          <a:prstGeom prst="rect">
            <a:avLst/>
          </a:prstGeom>
          <a:noFill/>
        </p:spPr>
        <p:txBody>
          <a:bodyPr wrap="none" lIns="0" tIns="0" rIns="0" bIns="0">
            <a:spAutoFit/>
          </a:bodyPr>
          <a:lstStyle/>
          <a:p>
            <a:pPr algn="l"/>
            <a:r>
              <a:rPr sz="820" b="0" i="0">
                <a:solidFill>
                  <a:srgbClr val="323232"/>
                </a:solidFill>
                <a:latin typeface="Open Sans"/>
              </a:rPr>
              <a:t>6</a:t>
            </a:r>
          </a:p>
        </p:txBody>
      </p:sp>
      <p:sp>
        <p:nvSpPr>
          <p:cNvPr id="19" name="TextBox 18"/>
          <p:cNvSpPr txBox="1"/>
          <p:nvPr/>
        </p:nvSpPr>
        <p:spPr>
          <a:xfrm>
            <a:off x="4904600" y="4935398"/>
            <a:ext cx="6827468" cy="1218282"/>
          </a:xfrm>
          <a:prstGeom prst="rect">
            <a:avLst/>
          </a:prstGeom>
          <a:noFill/>
        </p:spPr>
        <p:txBody>
          <a:bodyPr wrap="square" lIns="0" tIns="0" rIns="0" bIns="0">
            <a:spAutoFit/>
          </a:bodyPr>
          <a:lstStyle/>
          <a:p>
            <a:pPr marL="152400" indent="-152400" algn="l">
              <a:lnSpc>
                <a:spcPts val="1800"/>
              </a:lnSpc>
              <a:spcBef>
                <a:spcPts val="0"/>
              </a:spcBef>
              <a:spcAft>
                <a:spcPts val="0"/>
              </a:spcAft>
              <a:buClr>
                <a:srgbClr val="000000"/>
              </a:buClr>
              <a:buSzPct val="100000"/>
              <a:buFont typeface="Open Sans" charset="0"/>
              <a:buChar char="●"/>
            </a:pPr>
            <a:r>
              <a:rPr lang="en-GB" sz="1600" b="0" i="0">
                <a:solidFill>
                  <a:srgbClr val="323232"/>
                </a:solidFill>
                <a:latin typeface="Arial" panose="020B0604020202020204" pitchFamily="34" charset="0"/>
                <a:cs typeface="Arial" panose="020B0604020202020204" pitchFamily="34" charset="0"/>
              </a:rPr>
              <a:t>CHRT requires reforms to: "respect the human rights in the Convention on the Rights of the Child and UNDRIP" and be "based on best available evidence."</a:t>
            </a:r>
          </a:p>
          <a:p>
            <a:pPr marL="152400" indent="-152400" algn="l">
              <a:lnSpc>
                <a:spcPts val="1800"/>
              </a:lnSpc>
              <a:spcBef>
                <a:spcPts val="540"/>
              </a:spcBef>
              <a:spcAft>
                <a:spcPts val="0"/>
              </a:spcAft>
              <a:buClr>
                <a:srgbClr val="000000"/>
              </a:buClr>
              <a:buSzPct val="100000"/>
              <a:buFont typeface="Open Sans" charset="0"/>
              <a:buChar char="●"/>
            </a:pPr>
            <a:r>
              <a:rPr lang="en-GB" sz="1600" b="0" i="0">
                <a:solidFill>
                  <a:srgbClr val="323232"/>
                </a:solidFill>
                <a:latin typeface="Arial" panose="020B0604020202020204" pitchFamily="34" charset="0"/>
                <a:cs typeface="Arial" panose="020B0604020202020204" pitchFamily="34" charset="0"/>
              </a:rPr>
              <a:t>CHRT order to cease discrimination is a permanent injunction </a:t>
            </a:r>
            <a:r>
              <a:rPr lang="en-GB" sz="1600">
                <a:solidFill>
                  <a:srgbClr val="323232"/>
                </a:solidFill>
                <a:latin typeface="Arial" panose="020B0604020202020204" pitchFamily="34" charset="0"/>
                <a:cs typeface="Arial" panose="020B0604020202020204" pitchFamily="34" charset="0"/>
              </a:rPr>
              <a:t>that </a:t>
            </a:r>
            <a:r>
              <a:rPr lang="en-GB" sz="1600" b="0" i="0">
                <a:solidFill>
                  <a:srgbClr val="323232"/>
                </a:solidFill>
                <a:latin typeface="Arial" panose="020B0604020202020204" pitchFamily="34" charset="0"/>
                <a:cs typeface="Arial" panose="020B0604020202020204" pitchFamily="34" charset="0"/>
              </a:rPr>
              <a:t>cannot be bargained away. </a:t>
            </a:r>
            <a:endParaRPr lang="en-GB" sz="1600" b="0" i="0">
              <a:solidFill>
                <a:srgbClr val="323232"/>
              </a:solidFill>
              <a:latin typeface="Arial" panose="020B0604020202020204" pitchFamily="34" charset="0"/>
              <a:cs typeface="Arial" panose="020B0604020202020204" pitchFamily="34" charset="0"/>
              <a:hlinkClick r:id="rId7" tooltip="Loving Justice Plan &amp; Canada’s Plan 2025 CHRT"/>
            </a:endParaRPr>
          </a:p>
        </p:txBody>
      </p:sp>
      <p:sp>
        <p:nvSpPr>
          <p:cNvPr id="20" name="Rectangle 19"/>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1" name="Rectangle 20"/>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701254"/>
            <a:ext cx="2705100" cy="4457700"/>
          </a:xfrm>
          <a:prstGeom prst="roundRect">
            <a:avLst>
              <a:gd name="adj" fmla="val 2816"/>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Oval 2"/>
          <p:cNvSpPr/>
          <p:nvPr/>
        </p:nvSpPr>
        <p:spPr>
          <a:xfrm>
            <a:off x="619125" y="1878359"/>
            <a:ext cx="396180" cy="396180"/>
          </a:xfrm>
          <a:prstGeom prst="ellipse">
            <a:avLst/>
          </a:prstGeom>
          <a:solidFill>
            <a:srgbClr val="5C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9537" y="1988740"/>
            <a:ext cx="175166" cy="175166"/>
          </a:xfrm>
          <a:prstGeom prst="rect">
            <a:avLst/>
          </a:prstGeom>
        </p:spPr>
      </p:pic>
      <p:sp>
        <p:nvSpPr>
          <p:cNvPr id="5" name="Rounded Rectangle 4"/>
          <p:cNvSpPr/>
          <p:nvPr/>
        </p:nvSpPr>
        <p:spPr>
          <a:xfrm>
            <a:off x="3314700" y="1701254"/>
            <a:ext cx="2705100" cy="4457700"/>
          </a:xfrm>
          <a:prstGeom prst="roundRect">
            <a:avLst>
              <a:gd name="adj" fmla="val 2816"/>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Oval 5"/>
          <p:cNvSpPr/>
          <p:nvPr/>
        </p:nvSpPr>
        <p:spPr>
          <a:xfrm>
            <a:off x="3476625" y="1878359"/>
            <a:ext cx="396180" cy="396180"/>
          </a:xfrm>
          <a:prstGeom prst="ellipse">
            <a:avLst/>
          </a:prstGeom>
          <a:solidFill>
            <a:srgbClr val="5C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86976" y="2006257"/>
            <a:ext cx="174843" cy="140132"/>
          </a:xfrm>
          <a:prstGeom prst="rect">
            <a:avLst/>
          </a:prstGeom>
        </p:spPr>
      </p:pic>
      <p:sp>
        <p:nvSpPr>
          <p:cNvPr id="8" name="Rounded Rectangle 7"/>
          <p:cNvSpPr/>
          <p:nvPr/>
        </p:nvSpPr>
        <p:spPr>
          <a:xfrm>
            <a:off x="6172200" y="1701254"/>
            <a:ext cx="2705100" cy="4457700"/>
          </a:xfrm>
          <a:prstGeom prst="roundRect">
            <a:avLst>
              <a:gd name="adj" fmla="val 2816"/>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Oval 8"/>
          <p:cNvSpPr/>
          <p:nvPr/>
        </p:nvSpPr>
        <p:spPr>
          <a:xfrm>
            <a:off x="6334125" y="1878359"/>
            <a:ext cx="396180" cy="396180"/>
          </a:xfrm>
          <a:prstGeom prst="ellipse">
            <a:avLst/>
          </a:prstGeom>
          <a:solidFill>
            <a:srgbClr val="5C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0" name="Picture 9"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55342" y="2015015"/>
            <a:ext cx="153270" cy="122616"/>
          </a:xfrm>
          <a:prstGeom prst="rect">
            <a:avLst/>
          </a:prstGeom>
        </p:spPr>
      </p:pic>
      <p:sp>
        <p:nvSpPr>
          <p:cNvPr id="11" name="Rounded Rectangle 10"/>
          <p:cNvSpPr/>
          <p:nvPr/>
        </p:nvSpPr>
        <p:spPr>
          <a:xfrm>
            <a:off x="9029700" y="1701254"/>
            <a:ext cx="2705100" cy="4457700"/>
          </a:xfrm>
          <a:prstGeom prst="roundRect">
            <a:avLst>
              <a:gd name="adj" fmla="val 2816"/>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2" name="Oval 11"/>
          <p:cNvSpPr/>
          <p:nvPr/>
        </p:nvSpPr>
        <p:spPr>
          <a:xfrm>
            <a:off x="9191625" y="1878359"/>
            <a:ext cx="396180" cy="396180"/>
          </a:xfrm>
          <a:prstGeom prst="ellipse">
            <a:avLst/>
          </a:prstGeom>
          <a:solidFill>
            <a:srgbClr val="5C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01797" y="1988749"/>
            <a:ext cx="175217" cy="175183"/>
          </a:xfrm>
          <a:prstGeom prst="rect">
            <a:avLst/>
          </a:prstGeom>
        </p:spPr>
      </p:pic>
      <p:sp>
        <p:nvSpPr>
          <p:cNvPr id="18" name="TextBox 17"/>
          <p:cNvSpPr txBox="1"/>
          <p:nvPr/>
        </p:nvSpPr>
        <p:spPr>
          <a:xfrm>
            <a:off x="457188" y="341603"/>
            <a:ext cx="7213513" cy="492443"/>
          </a:xfrm>
          <a:prstGeom prst="rect">
            <a:avLst/>
          </a:prstGeom>
          <a:noFill/>
        </p:spPr>
        <p:txBody>
          <a:bodyPr wrap="none" lIns="0" tIns="0" rIns="0" bIns="0">
            <a:spAutoFit/>
          </a:bodyPr>
          <a:lstStyle/>
          <a:p>
            <a:r>
              <a:rPr lang="en-GB" sz="3200" b="1">
                <a:solidFill>
                  <a:srgbClr val="34668C"/>
                </a:solidFill>
                <a:latin typeface="Arial" panose="020B0604020202020204" pitchFamily="34" charset="0"/>
                <a:cs typeface="Arial" panose="020B0604020202020204" pitchFamily="34" charset="0"/>
              </a:rPr>
              <a:t>Loving Justice — Rights as the Floor</a:t>
            </a:r>
          </a:p>
        </p:txBody>
      </p:sp>
      <p:sp>
        <p:nvSpPr>
          <p:cNvPr id="19" name="TextBox 18"/>
          <p:cNvSpPr txBox="1"/>
          <p:nvPr/>
        </p:nvSpPr>
        <p:spPr>
          <a:xfrm>
            <a:off x="457188" y="862443"/>
            <a:ext cx="9915574" cy="615553"/>
          </a:xfrm>
          <a:prstGeom prst="rect">
            <a:avLst/>
          </a:prstGeom>
          <a:noFill/>
        </p:spPr>
        <p:txBody>
          <a:bodyPr wrap="square" lIns="0" tIns="0" rIns="0" bIns="0">
            <a:spAutoFit/>
          </a:bodyPr>
          <a:lstStyle/>
          <a:p>
            <a:pPr algn="l"/>
            <a:r>
              <a:rPr lang="en-GB" sz="2000" b="0" i="1">
                <a:solidFill>
                  <a:srgbClr val="323232"/>
                </a:solidFill>
                <a:latin typeface="Arial" panose="020B0604020202020204" pitchFamily="34" charset="0"/>
                <a:cs typeface="Arial" panose="020B0604020202020204" pitchFamily="34" charset="0"/>
              </a:rPr>
              <a:t>Loving Justice begins with the premise that human rights standards are minimum thresholds, not aspirational targets — the program must be designed to meet them.</a:t>
            </a:r>
          </a:p>
        </p:txBody>
      </p:sp>
      <p:sp>
        <p:nvSpPr>
          <p:cNvPr id="20" name="TextBox 19"/>
          <p:cNvSpPr txBox="1"/>
          <p:nvPr/>
        </p:nvSpPr>
        <p:spPr>
          <a:xfrm>
            <a:off x="619109" y="2381041"/>
            <a:ext cx="1821011"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Pillar 1: Purpose</a:t>
            </a:r>
          </a:p>
        </p:txBody>
      </p:sp>
      <p:sp>
        <p:nvSpPr>
          <p:cNvPr id="22" name="TextBox 21"/>
          <p:cNvSpPr txBox="1"/>
          <p:nvPr/>
        </p:nvSpPr>
        <p:spPr>
          <a:xfrm>
            <a:off x="619109" y="2865911"/>
            <a:ext cx="2238170" cy="1231106"/>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End Canada's discrimination permanently — not manage it more efficiently.</a:t>
            </a:r>
            <a:endParaRPr lang="en-GB" sz="1600" b="0" i="0">
              <a:solidFill>
                <a:srgbClr val="323232"/>
              </a:solidFill>
              <a:latin typeface="Arial" panose="020B0604020202020204" pitchFamily="34" charset="0"/>
              <a:cs typeface="Arial" panose="020B0604020202020204" pitchFamily="34" charset="0"/>
              <a:hlinkClick r:id="rId7" tooltip="The Loving Justice Plan: First Nations Child and Fami..."/>
            </a:endParaRPr>
          </a:p>
        </p:txBody>
      </p:sp>
      <p:sp>
        <p:nvSpPr>
          <p:cNvPr id="23" name="TextBox 22"/>
          <p:cNvSpPr txBox="1"/>
          <p:nvPr/>
        </p:nvSpPr>
        <p:spPr>
          <a:xfrm>
            <a:off x="3476538" y="2381041"/>
            <a:ext cx="2026196"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Pillar 2: Standards</a:t>
            </a:r>
          </a:p>
        </p:txBody>
      </p:sp>
      <p:sp>
        <p:nvSpPr>
          <p:cNvPr id="25" name="TextBox 24"/>
          <p:cNvSpPr txBox="1"/>
          <p:nvPr/>
        </p:nvSpPr>
        <p:spPr>
          <a:xfrm>
            <a:off x="3476538" y="2865911"/>
            <a:ext cx="2278650" cy="1477328"/>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National minimum human rights standards with regional variations to address distinct First Nations needs and cultures.</a:t>
            </a:r>
            <a:endParaRPr lang="en-GB" sz="16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p:txBody>
      </p:sp>
      <p:sp>
        <p:nvSpPr>
          <p:cNvPr id="26" name="TextBox 25"/>
          <p:cNvSpPr txBox="1"/>
          <p:nvPr/>
        </p:nvSpPr>
        <p:spPr>
          <a:xfrm>
            <a:off x="6333966" y="2381041"/>
            <a:ext cx="2231380"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Pillar 3: Governance</a:t>
            </a:r>
          </a:p>
        </p:txBody>
      </p:sp>
      <p:sp>
        <p:nvSpPr>
          <p:cNvPr id="28" name="TextBox 27"/>
          <p:cNvSpPr txBox="1"/>
          <p:nvPr/>
        </p:nvSpPr>
        <p:spPr>
          <a:xfrm>
            <a:off x="6333966" y="2865911"/>
            <a:ext cx="2218674" cy="1231106"/>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First Nations-led governance and oversight structures — not advisory committees.</a:t>
            </a:r>
            <a:endParaRPr lang="en-GB" sz="1600" b="0" i="0">
              <a:solidFill>
                <a:srgbClr val="323232"/>
              </a:solidFill>
              <a:latin typeface="Arial" panose="020B0604020202020204" pitchFamily="34" charset="0"/>
              <a:cs typeface="Arial" panose="020B0604020202020204" pitchFamily="34" charset="0"/>
              <a:hlinkClick r:id="rId9" tooltip="Loving Justice Plan &amp; Canada’s Plan 2025 CHRT"/>
            </a:endParaRPr>
          </a:p>
        </p:txBody>
      </p:sp>
      <p:sp>
        <p:nvSpPr>
          <p:cNvPr id="29" name="TextBox 28"/>
          <p:cNvSpPr txBox="1"/>
          <p:nvPr/>
        </p:nvSpPr>
        <p:spPr>
          <a:xfrm>
            <a:off x="9191395" y="2381041"/>
            <a:ext cx="2479268" cy="276999"/>
          </a:xfrm>
          <a:prstGeom prst="rect">
            <a:avLst/>
          </a:prstGeom>
          <a:noFill/>
        </p:spPr>
        <p:txBody>
          <a:bodyPr wrap="none" lIns="0" tIns="0" rIns="0" bIns="0">
            <a:spAutoFit/>
          </a:bodyPr>
          <a:lstStyle/>
          <a:p>
            <a:pPr algn="l"/>
            <a:r>
              <a:rPr lang="en-CA" b="1" i="0">
                <a:solidFill>
                  <a:srgbClr val="323232"/>
                </a:solidFill>
                <a:latin typeface="Arial" panose="020B0604020202020204" pitchFamily="34" charset="0"/>
                <a:cs typeface="Arial" panose="020B0604020202020204" pitchFamily="34" charset="0"/>
              </a:rPr>
              <a:t>Pillar 4: Accountability</a:t>
            </a:r>
          </a:p>
        </p:txBody>
      </p:sp>
      <p:sp>
        <p:nvSpPr>
          <p:cNvPr id="31" name="TextBox 30"/>
          <p:cNvSpPr txBox="1"/>
          <p:nvPr/>
        </p:nvSpPr>
        <p:spPr>
          <a:xfrm>
            <a:off x="9191395" y="2865911"/>
            <a:ext cx="2174622" cy="984885"/>
          </a:xfrm>
          <a:prstGeom prst="rect">
            <a:avLst/>
          </a:prstGeom>
          <a:noFill/>
        </p:spPr>
        <p:txBody>
          <a:bodyPr wrap="square" lIns="0" tIns="0" rIns="0" bIns="0">
            <a:spAutoFit/>
          </a:bodyPr>
          <a:lstStyle/>
          <a:p>
            <a:pPr algn="l"/>
            <a:r>
              <a:rPr lang="en-GB" sz="1600" b="0" i="0">
                <a:solidFill>
                  <a:srgbClr val="323232"/>
                </a:solidFill>
                <a:latin typeface="Arial" panose="020B0604020202020204" pitchFamily="34" charset="0"/>
                <a:cs typeface="Arial" panose="020B0604020202020204" pitchFamily="34" charset="0"/>
              </a:rPr>
              <a:t>Binding enforcement mechanisms; durability across government changes. </a:t>
            </a:r>
            <a:endParaRPr lang="en-GB" sz="1600" b="0" i="0">
              <a:solidFill>
                <a:srgbClr val="323232"/>
              </a:solidFill>
              <a:latin typeface="Arial" panose="020B0604020202020204" pitchFamily="34" charset="0"/>
              <a:cs typeface="Arial" panose="020B0604020202020204" pitchFamily="34" charset="0"/>
              <a:hlinkClick r:id="rId8" tooltip="Update: Now available - Loving Justice National Plan ..."/>
            </a:endParaRPr>
          </a:p>
        </p:txBody>
      </p:sp>
      <p:sp>
        <p:nvSpPr>
          <p:cNvPr id="33" name="Rectangle 32"/>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4" name="Rectangle 33"/>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5253" y="1459400"/>
            <a:ext cx="5574059" cy="4476005"/>
          </a:xfrm>
          <a:prstGeom prst="roundRect">
            <a:avLst>
              <a:gd name="adj" fmla="val 170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 name="Oval 2"/>
          <p:cNvSpPr/>
          <p:nvPr/>
        </p:nvSpPr>
        <p:spPr>
          <a:xfrm>
            <a:off x="626715" y="1697249"/>
            <a:ext cx="304800" cy="304800"/>
          </a:xfrm>
          <a:prstGeom prst="ellipse">
            <a:avLst/>
          </a:prstGeom>
          <a:solidFill>
            <a:srgbClr val="A63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4338" y="1784879"/>
            <a:ext cx="129492" cy="129464"/>
          </a:xfrm>
          <a:prstGeom prst="rect">
            <a:avLst/>
          </a:prstGeom>
        </p:spPr>
      </p:pic>
      <p:sp>
        <p:nvSpPr>
          <p:cNvPr id="5" name="Rectangle 4"/>
          <p:cNvSpPr/>
          <p:nvPr/>
        </p:nvSpPr>
        <p:spPr>
          <a:xfrm>
            <a:off x="626715" y="2157276"/>
            <a:ext cx="5174009" cy="9525"/>
          </a:xfrm>
          <a:prstGeom prst="rect">
            <a:avLst/>
          </a:prstGeom>
          <a:solidFill>
            <a:srgbClr val="D0B08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Rounded Rectangle 5"/>
          <p:cNvSpPr/>
          <p:nvPr/>
        </p:nvSpPr>
        <p:spPr>
          <a:xfrm>
            <a:off x="6191250" y="1355228"/>
            <a:ext cx="5574059" cy="4476005"/>
          </a:xfrm>
          <a:prstGeom prst="roundRect">
            <a:avLst>
              <a:gd name="adj" fmla="val 170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Oval 6"/>
          <p:cNvSpPr/>
          <p:nvPr/>
        </p:nvSpPr>
        <p:spPr>
          <a:xfrm>
            <a:off x="6391275" y="1713157"/>
            <a:ext cx="304800" cy="304800"/>
          </a:xfrm>
          <a:prstGeom prst="ellipse">
            <a:avLst/>
          </a:prstGeom>
          <a:solidFill>
            <a:srgbClr val="5C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8" name="Picture 7"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86865" y="1689454"/>
            <a:ext cx="113292" cy="129477"/>
          </a:xfrm>
          <a:prstGeom prst="rect">
            <a:avLst/>
          </a:prstGeom>
        </p:spPr>
      </p:pic>
      <p:sp>
        <p:nvSpPr>
          <p:cNvPr id="9" name="Rectangle 8"/>
          <p:cNvSpPr/>
          <p:nvPr/>
        </p:nvSpPr>
        <p:spPr>
          <a:xfrm>
            <a:off x="6391275" y="2157282"/>
            <a:ext cx="5174009" cy="9525"/>
          </a:xfrm>
          <a:prstGeom prst="rect">
            <a:avLst/>
          </a:prstGeom>
          <a:solidFill>
            <a:srgbClr val="D0B08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0" name="Rounded Rectangle 9"/>
          <p:cNvSpPr/>
          <p:nvPr/>
        </p:nvSpPr>
        <p:spPr>
          <a:xfrm>
            <a:off x="426690" y="5428701"/>
            <a:ext cx="11338619" cy="693981"/>
          </a:xfrm>
          <a:prstGeom prst="roundRect">
            <a:avLst>
              <a:gd name="adj" fmla="val 14490"/>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1" name="Picture 10"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7647" y="5551269"/>
            <a:ext cx="119933" cy="119933"/>
          </a:xfrm>
          <a:prstGeom prst="rect">
            <a:avLst/>
          </a:prstGeom>
        </p:spPr>
      </p:pic>
      <p:sp>
        <p:nvSpPr>
          <p:cNvPr id="13" name="TextBox 12"/>
          <p:cNvSpPr txBox="1"/>
          <p:nvPr/>
        </p:nvSpPr>
        <p:spPr>
          <a:xfrm>
            <a:off x="426679" y="325424"/>
            <a:ext cx="9435275" cy="492443"/>
          </a:xfrm>
          <a:prstGeom prst="rect">
            <a:avLst/>
          </a:prstGeom>
          <a:noFill/>
        </p:spPr>
        <p:txBody>
          <a:bodyPr wrap="none" lIns="0" tIns="0" rIns="0" bIns="0">
            <a:spAutoFit/>
          </a:bodyPr>
          <a:lstStyle/>
          <a:p>
            <a:r>
              <a:rPr lang="en-GB" sz="3200" b="1">
                <a:solidFill>
                  <a:srgbClr val="34668C"/>
                </a:solidFill>
                <a:latin typeface="Arial" panose="020B0604020202020204" pitchFamily="34" charset="0"/>
                <a:cs typeface="Arial" panose="020B0604020202020204" pitchFamily="34" charset="0"/>
              </a:rPr>
              <a:t>Canada's Plan — Programs First, Rights Second</a:t>
            </a:r>
          </a:p>
        </p:txBody>
      </p:sp>
      <p:sp>
        <p:nvSpPr>
          <p:cNvPr id="14" name="TextBox 13"/>
          <p:cNvSpPr txBox="1"/>
          <p:nvPr/>
        </p:nvSpPr>
        <p:spPr>
          <a:xfrm>
            <a:off x="455253" y="866588"/>
            <a:ext cx="11780466" cy="738664"/>
          </a:xfrm>
          <a:prstGeom prst="rect">
            <a:avLst/>
          </a:prstGeom>
          <a:noFill/>
        </p:spPr>
        <p:txBody>
          <a:bodyPr wrap="none" lIns="114297" tIns="0" rIns="0" bIns="0">
            <a:spAutoFit/>
          </a:bodyPr>
          <a:lstStyle/>
          <a:p>
            <a:pPr algn="l"/>
            <a:r>
              <a:rPr lang="en-GB" sz="2400" b="0" i="1">
                <a:solidFill>
                  <a:srgbClr val="323232"/>
                </a:solidFill>
                <a:latin typeface="Arial" panose="020B0604020202020204" pitchFamily="34" charset="0"/>
                <a:cs typeface="Arial" panose="020B0604020202020204" pitchFamily="34" charset="0"/>
              </a:rPr>
              <a:t>Canada's Plan begins with control cloaked as self-government</a:t>
            </a:r>
            <a:r>
              <a:rPr lang="en-GB" sz="2400" i="1">
                <a:solidFill>
                  <a:srgbClr val="323232"/>
                </a:solidFill>
                <a:latin typeface="Arial" panose="020B0604020202020204" pitchFamily="34" charset="0"/>
                <a:cs typeface="Arial" panose="020B0604020202020204" pitchFamily="34" charset="0"/>
              </a:rPr>
              <a:t>.</a:t>
            </a:r>
            <a:r>
              <a:rPr lang="en-GB" sz="2400" b="0" i="1">
                <a:solidFill>
                  <a:srgbClr val="323232"/>
                </a:solidFill>
                <a:latin typeface="Arial" panose="020B0604020202020204" pitchFamily="34" charset="0"/>
                <a:cs typeface="Arial" panose="020B0604020202020204" pitchFamily="34" charset="0"/>
              </a:rPr>
              <a:t> The program sets the </a:t>
            </a:r>
          </a:p>
          <a:p>
            <a:pPr algn="l"/>
            <a:r>
              <a:rPr lang="en-GB" sz="2400" b="0" i="1">
                <a:solidFill>
                  <a:srgbClr val="323232"/>
                </a:solidFill>
                <a:latin typeface="Arial" panose="020B0604020202020204" pitchFamily="34" charset="0"/>
                <a:cs typeface="Arial" panose="020B0604020202020204" pitchFamily="34" charset="0"/>
              </a:rPr>
              <a:t>Frame for Canada’s interpretation of rights.</a:t>
            </a:r>
          </a:p>
        </p:txBody>
      </p:sp>
      <p:sp>
        <p:nvSpPr>
          <p:cNvPr id="15" name="TextBox 14"/>
          <p:cNvSpPr txBox="1"/>
          <p:nvPr/>
        </p:nvSpPr>
        <p:spPr>
          <a:xfrm>
            <a:off x="1022870" y="1656282"/>
            <a:ext cx="1926810"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Structure &amp; Control</a:t>
            </a:r>
          </a:p>
        </p:txBody>
      </p:sp>
      <p:sp>
        <p:nvSpPr>
          <p:cNvPr id="16" name="TextBox 15"/>
          <p:cNvSpPr txBox="1"/>
          <p:nvPr/>
        </p:nvSpPr>
        <p:spPr>
          <a:xfrm>
            <a:off x="1022870" y="1904860"/>
            <a:ext cx="2776488" cy="184666"/>
          </a:xfrm>
          <a:prstGeom prst="rect">
            <a:avLst/>
          </a:prstGeom>
          <a:noFill/>
        </p:spPr>
        <p:txBody>
          <a:bodyPr wrap="square" lIns="0" tIns="0" rIns="0" bIns="0">
            <a:spAutoFit/>
          </a:bodyPr>
          <a:lstStyle/>
          <a:p>
            <a:pPr algn="l"/>
            <a:r>
              <a:rPr lang="en-GB" sz="1200" b="0" i="0">
                <a:solidFill>
                  <a:srgbClr val="323232"/>
                </a:solidFill>
                <a:latin typeface="Arial" panose="020B0604020202020204" pitchFamily="34" charset="0"/>
                <a:cs typeface="Arial" panose="020B0604020202020204" pitchFamily="34" charset="0"/>
              </a:rPr>
              <a:t>Who holds power under Canada's Plan</a:t>
            </a:r>
          </a:p>
        </p:txBody>
      </p:sp>
      <p:sp>
        <p:nvSpPr>
          <p:cNvPr id="17" name="TextBox 16"/>
          <p:cNvSpPr txBox="1"/>
          <p:nvPr/>
        </p:nvSpPr>
        <p:spPr>
          <a:xfrm>
            <a:off x="6787285" y="1672190"/>
            <a:ext cx="1990097" cy="246221"/>
          </a:xfrm>
          <a:prstGeom prst="rect">
            <a:avLst/>
          </a:prstGeom>
          <a:noFill/>
        </p:spPr>
        <p:txBody>
          <a:bodyPr wrap="none" lIns="0" tIns="0" rIns="0" bIns="0">
            <a:spAutoFit/>
          </a:bodyPr>
          <a:lstStyle/>
          <a:p>
            <a:pPr algn="l"/>
            <a:r>
              <a:rPr lang="en-CA" sz="1600" b="1" i="0">
                <a:solidFill>
                  <a:srgbClr val="323232"/>
                </a:solidFill>
                <a:latin typeface="Arial" panose="020B0604020202020204" pitchFamily="34" charset="0"/>
                <a:cs typeface="Arial" panose="020B0604020202020204" pitchFamily="34" charset="0"/>
              </a:rPr>
              <a:t>Documented Tactics</a:t>
            </a:r>
          </a:p>
        </p:txBody>
      </p:sp>
      <p:sp>
        <p:nvSpPr>
          <p:cNvPr id="18" name="TextBox 17"/>
          <p:cNvSpPr txBox="1"/>
          <p:nvPr/>
        </p:nvSpPr>
        <p:spPr>
          <a:xfrm>
            <a:off x="6787284" y="1920768"/>
            <a:ext cx="3956915" cy="161583"/>
          </a:xfrm>
          <a:prstGeom prst="rect">
            <a:avLst/>
          </a:prstGeom>
          <a:noFill/>
        </p:spPr>
        <p:txBody>
          <a:bodyPr wrap="square" lIns="0" tIns="0" rIns="0" bIns="0">
            <a:spAutoFit/>
          </a:bodyPr>
          <a:lstStyle/>
          <a:p>
            <a:pPr algn="l"/>
            <a:r>
              <a:rPr lang="en-GB" sz="1050" b="0" i="0">
                <a:solidFill>
                  <a:srgbClr val="323232"/>
                </a:solidFill>
                <a:latin typeface="Arial" panose="020B0604020202020204" pitchFamily="34" charset="0"/>
                <a:cs typeface="Arial" panose="020B0604020202020204" pitchFamily="34" charset="0"/>
              </a:rPr>
              <a:t>How Canada has approached these negotiations</a:t>
            </a:r>
          </a:p>
        </p:txBody>
      </p:sp>
      <p:sp>
        <p:nvSpPr>
          <p:cNvPr id="19" name="TextBox 18"/>
          <p:cNvSpPr txBox="1"/>
          <p:nvPr/>
        </p:nvSpPr>
        <p:spPr>
          <a:xfrm>
            <a:off x="807521" y="5535112"/>
            <a:ext cx="9575635" cy="553998"/>
          </a:xfrm>
          <a:prstGeom prst="rect">
            <a:avLst/>
          </a:prstGeom>
          <a:noFill/>
        </p:spPr>
        <p:txBody>
          <a:bodyPr wrap="none" lIns="0" tIns="0" rIns="0" bIns="0">
            <a:spAutoFit/>
          </a:bodyPr>
          <a:lstStyle/>
          <a:p>
            <a:pPr algn="l"/>
            <a:r>
              <a:rPr lang="en-GB" b="1" i="0">
                <a:solidFill>
                  <a:srgbClr val="FF0000"/>
                </a:solidFill>
                <a:latin typeface="Arial" panose="020B0604020202020204" pitchFamily="34" charset="0"/>
                <a:cs typeface="Arial" panose="020B0604020202020204" pitchFamily="34" charset="0"/>
              </a:rPr>
              <a:t>Key Tension</a:t>
            </a:r>
            <a:r>
              <a:rPr lang="en-GB" b="1" i="0">
                <a:solidFill>
                  <a:schemeClr val="tx1"/>
                </a:solidFill>
                <a:latin typeface="Arial" panose="020B0604020202020204" pitchFamily="34" charset="0"/>
                <a:cs typeface="Arial" panose="020B0604020202020204" pitchFamily="34" charset="0"/>
              </a:rPr>
              <a:t>:</a:t>
            </a:r>
            <a:r>
              <a:rPr lang="en-GB" b="1" i="1">
                <a:solidFill>
                  <a:schemeClr val="tx1"/>
                </a:solidFill>
                <a:latin typeface="Arial" panose="020B0604020202020204" pitchFamily="34" charset="0"/>
                <a:cs typeface="Arial" panose="020B0604020202020204" pitchFamily="34" charset="0"/>
              </a:rPr>
              <a:t> When sustainability defines the boundary, the program can always justify </a:t>
            </a:r>
          </a:p>
          <a:p>
            <a:pPr algn="l"/>
            <a:r>
              <a:rPr lang="en-GB" b="1" i="1">
                <a:solidFill>
                  <a:schemeClr val="tx1"/>
                </a:solidFill>
                <a:latin typeface="Arial" panose="020B0604020202020204" pitchFamily="34" charset="0"/>
                <a:cs typeface="Arial" panose="020B0604020202020204" pitchFamily="34" charset="0"/>
              </a:rPr>
              <a:t>falling short of the right — fiscal limits become rights limits.</a:t>
            </a:r>
          </a:p>
        </p:txBody>
      </p:sp>
      <p:sp>
        <p:nvSpPr>
          <p:cNvPr id="20" name="TextBox 19"/>
          <p:cNvSpPr txBox="1"/>
          <p:nvPr/>
        </p:nvSpPr>
        <p:spPr>
          <a:xfrm>
            <a:off x="426679" y="6486362"/>
            <a:ext cx="3195408" cy="142871"/>
          </a:xfrm>
          <a:prstGeom prst="rect">
            <a:avLst/>
          </a:prstGeom>
          <a:noFill/>
        </p:spPr>
        <p:txBody>
          <a:bodyPr wrap="none" lIns="0" tIns="0" rIns="0" bIns="0">
            <a:spAutoFit/>
          </a:bodyPr>
          <a:lstStyle/>
          <a:p>
            <a:pPr algn="l"/>
            <a:r>
              <a:rPr sz="775" b="0" i="0">
                <a:solidFill>
                  <a:srgbClr val="323232"/>
                </a:solidFill>
                <a:latin typeface="Open Sans"/>
              </a:rPr>
              <a:t>National Children's Chiefs Commission | Caring Society | July 2026</a:t>
            </a:r>
          </a:p>
        </p:txBody>
      </p:sp>
      <p:sp>
        <p:nvSpPr>
          <p:cNvPr id="21" name="TextBox 20"/>
          <p:cNvSpPr txBox="1"/>
          <p:nvPr/>
        </p:nvSpPr>
        <p:spPr>
          <a:xfrm>
            <a:off x="11646551" y="6486362"/>
            <a:ext cx="118464" cy="142871"/>
          </a:xfrm>
          <a:prstGeom prst="rect">
            <a:avLst/>
          </a:prstGeom>
          <a:noFill/>
        </p:spPr>
        <p:txBody>
          <a:bodyPr wrap="none" lIns="0" tIns="0" rIns="0" bIns="0">
            <a:spAutoFit/>
          </a:bodyPr>
          <a:lstStyle/>
          <a:p>
            <a:pPr algn="l"/>
            <a:r>
              <a:rPr sz="775" b="0" i="0">
                <a:solidFill>
                  <a:srgbClr val="323232"/>
                </a:solidFill>
                <a:latin typeface="Open Sans"/>
              </a:rPr>
              <a:t>08</a:t>
            </a:r>
          </a:p>
        </p:txBody>
      </p:sp>
      <p:sp>
        <p:nvSpPr>
          <p:cNvPr id="22" name="TextBox 21"/>
          <p:cNvSpPr txBox="1"/>
          <p:nvPr/>
        </p:nvSpPr>
        <p:spPr>
          <a:xfrm>
            <a:off x="626745" y="2281413"/>
            <a:ext cx="5173980" cy="2976245"/>
          </a:xfrm>
          <a:prstGeom prst="rect">
            <a:avLst/>
          </a:prstGeom>
          <a:noFill/>
        </p:spPr>
        <p:txBody>
          <a:bodyPr wrap="square" lIns="0" tIns="0" rIns="0" bIns="0">
            <a:noAutofit/>
          </a:bodyPr>
          <a:lstStyle/>
          <a:p>
            <a:pPr marL="144780" indent="-144780" algn="l">
              <a:lnSpc>
                <a:spcPts val="1800"/>
              </a:lnSpc>
              <a:spcBef>
                <a:spcPts val="0"/>
              </a:spcBef>
              <a:spcAft>
                <a:spcPts val="0"/>
              </a:spcAft>
              <a:buClr>
                <a:srgbClr val="000000"/>
              </a:buClr>
              <a:buSzPct val="100000"/>
              <a:buFont typeface="Open Sans" charset="0"/>
              <a:buChar char="●"/>
            </a:pPr>
            <a:r>
              <a:rPr lang="en-GB" b="0" i="0">
                <a:solidFill>
                  <a:srgbClr val="323232"/>
                </a:solidFill>
                <a:latin typeface="Arial" panose="020B0604020202020204" pitchFamily="34" charset="0"/>
                <a:cs typeface="Arial" panose="020B0604020202020204" pitchFamily="34" charset="0"/>
              </a:rPr>
              <a:t>Based on the </a:t>
            </a:r>
            <a:r>
              <a:rPr lang="en-GB" b="1" i="0">
                <a:solidFill>
                  <a:srgbClr val="323232"/>
                </a:solidFill>
                <a:latin typeface="Arial" panose="020B0604020202020204" pitchFamily="34" charset="0"/>
                <a:cs typeface="Arial" panose="020B0604020202020204" pitchFamily="34" charset="0"/>
              </a:rPr>
              <a:t>previously rejected draft Final Agreement</a:t>
            </a:r>
            <a:endParaRPr lang="en-GB" b="0" i="0">
              <a:solidFill>
                <a:srgbClr val="323232"/>
              </a:solidFill>
              <a:latin typeface="Arial" panose="020B0604020202020204" pitchFamily="34" charset="0"/>
              <a:cs typeface="Arial" panose="020B0604020202020204" pitchFamily="34" charset="0"/>
              <a:hlinkClick r:id="rId6" tooltip="Loving Justice Plan &amp; Canada’s Plan 2025 CHRT"/>
            </a:endParaRPr>
          </a:p>
          <a:p>
            <a:pPr marL="144780" indent="-144780" algn="l">
              <a:lnSpc>
                <a:spcPts val="1600"/>
              </a:lnSpc>
              <a:spcBef>
                <a:spcPts val="600"/>
              </a:spcBef>
              <a:spcAft>
                <a:spcPts val="0"/>
              </a:spcAft>
              <a:buClr>
                <a:srgbClr val="000000"/>
              </a:buClr>
              <a:buSzPct val="100000"/>
              <a:buFont typeface="Open Sans" charset="0"/>
              <a:buChar char="●"/>
            </a:pPr>
            <a:r>
              <a:rPr lang="en-GB" b="0" i="0">
                <a:solidFill>
                  <a:srgbClr val="323232"/>
                </a:solidFill>
                <a:latin typeface="Arial" panose="020B0604020202020204" pitchFamily="34" charset="0"/>
                <a:cs typeface="Arial" panose="020B0604020202020204" pitchFamily="34" charset="0"/>
              </a:rPr>
              <a:t>Canada retains decision-making control on national framework and many regional components. </a:t>
            </a:r>
            <a:r>
              <a:rPr lang="en-GB" b="1" i="0">
                <a:solidFill>
                  <a:srgbClr val="323232"/>
                </a:solidFill>
                <a:latin typeface="Arial" panose="020B0604020202020204" pitchFamily="34" charset="0"/>
                <a:cs typeface="Arial" panose="020B0604020202020204" pitchFamily="34" charset="0"/>
              </a:rPr>
              <a:t>Advisory</a:t>
            </a:r>
            <a:r>
              <a:rPr lang="en-GB" i="0">
                <a:solidFill>
                  <a:srgbClr val="323232"/>
                </a:solidFill>
                <a:latin typeface="Arial" panose="020B0604020202020204" pitchFamily="34" charset="0"/>
                <a:cs typeface="Arial" panose="020B0604020202020204" pitchFamily="34" charset="0"/>
              </a:rPr>
              <a:t> role for First Nations.</a:t>
            </a:r>
            <a:endParaRPr lang="en-GB" b="0" i="0">
              <a:solidFill>
                <a:srgbClr val="323232"/>
              </a:solidFill>
              <a:latin typeface="Arial" panose="020B0604020202020204" pitchFamily="34" charset="0"/>
              <a:cs typeface="Arial" panose="020B0604020202020204" pitchFamily="34" charset="0"/>
              <a:hlinkClick r:id="rId6" tooltip="Loving Justice Plan &amp; Canada’s Plan 2025 CHRT"/>
            </a:endParaRPr>
          </a:p>
          <a:p>
            <a:pPr marL="144780" indent="-144780">
              <a:lnSpc>
                <a:spcPts val="1600"/>
              </a:lnSpc>
              <a:spcBef>
                <a:spcPts val="600"/>
              </a:spcBef>
              <a:buClr>
                <a:srgbClr val="000000"/>
              </a:buClr>
              <a:buSzPct val="100000"/>
              <a:buFont typeface="Open Sans" charset="0"/>
              <a:buChar char="●"/>
            </a:pPr>
            <a:r>
              <a:rPr lang="en-GB" b="0" i="0">
                <a:solidFill>
                  <a:srgbClr val="323232"/>
                </a:solidFill>
                <a:latin typeface="Arial" panose="020B0604020202020204" pitchFamily="34" charset="0"/>
                <a:cs typeface="Arial" panose="020B0604020202020204" pitchFamily="34" charset="0"/>
              </a:rPr>
              <a:t>Regional negotiations are about implementing Canada’s </a:t>
            </a:r>
            <a:r>
              <a:rPr lang="en-GB">
                <a:solidFill>
                  <a:srgbClr val="323232"/>
                </a:solidFill>
                <a:latin typeface="Arial" panose="020B0604020202020204" pitchFamily="34" charset="0"/>
                <a:cs typeface="Arial" panose="020B0604020202020204" pitchFamily="34" charset="0"/>
              </a:rPr>
              <a:t>National Plan, </a:t>
            </a:r>
            <a:r>
              <a:rPr lang="en-GB" b="0" i="0">
                <a:solidFill>
                  <a:srgbClr val="323232"/>
                </a:solidFill>
                <a:latin typeface="Arial" panose="020B0604020202020204" pitchFamily="34" charset="0"/>
                <a:cs typeface="Arial" panose="020B0604020202020204" pitchFamily="34" charset="0"/>
              </a:rPr>
              <a:t>not designing it. </a:t>
            </a:r>
            <a:r>
              <a:rPr lang="en-GB" b="1" i="0">
                <a:solidFill>
                  <a:srgbClr val="323232"/>
                </a:solidFill>
                <a:latin typeface="Arial" panose="020B0604020202020204" pitchFamily="34" charset="0"/>
                <a:cs typeface="Arial" panose="020B0604020202020204" pitchFamily="34" charset="0"/>
              </a:rPr>
              <a:t>Consent is artificial.</a:t>
            </a:r>
            <a:endParaRPr lang="en-GB" b="0" i="0">
              <a:solidFill>
                <a:srgbClr val="323232"/>
              </a:solidFill>
              <a:latin typeface="Arial" panose="020B0604020202020204" pitchFamily="34" charset="0"/>
              <a:cs typeface="Arial" panose="020B0604020202020204" pitchFamily="34" charset="0"/>
            </a:endParaRPr>
          </a:p>
          <a:p>
            <a:pPr marL="144780" indent="-144780">
              <a:lnSpc>
                <a:spcPts val="1600"/>
              </a:lnSpc>
              <a:spcBef>
                <a:spcPts val="600"/>
              </a:spcBef>
              <a:buClr>
                <a:srgbClr val="000000"/>
              </a:buClr>
              <a:buSzPct val="100000"/>
              <a:buFont typeface="Open Sans" charset="0"/>
              <a:buChar char="●"/>
            </a:pPr>
            <a:r>
              <a:rPr lang="en-GB">
                <a:solidFill>
                  <a:srgbClr val="323232"/>
                </a:solidFill>
                <a:latin typeface="Arial" panose="020B0604020202020204" pitchFamily="34" charset="0"/>
                <a:cs typeface="Arial" panose="020B0604020202020204" pitchFamily="34" charset="0"/>
              </a:rPr>
              <a:t>Appears to be based on dividing a </a:t>
            </a:r>
            <a:r>
              <a:rPr lang="en-GB" b="1">
                <a:solidFill>
                  <a:srgbClr val="323232"/>
                </a:solidFill>
                <a:latin typeface="Arial" panose="020B0604020202020204" pitchFamily="34" charset="0"/>
                <a:cs typeface="Arial" panose="020B0604020202020204" pitchFamily="34" charset="0"/>
              </a:rPr>
              <a:t>predetermined, fixed financial pot </a:t>
            </a:r>
            <a:r>
              <a:rPr lang="en-GB">
                <a:solidFill>
                  <a:srgbClr val="323232"/>
                </a:solidFill>
                <a:latin typeface="Arial" panose="020B0604020202020204" pitchFamily="34" charset="0"/>
                <a:cs typeface="Arial" panose="020B0604020202020204" pitchFamily="34" charset="0"/>
              </a:rPr>
              <a:t>and</a:t>
            </a:r>
            <a:r>
              <a:rPr lang="en-GB" b="1">
                <a:solidFill>
                  <a:srgbClr val="323232"/>
                </a:solidFill>
                <a:latin typeface="Arial" panose="020B0604020202020204" pitchFamily="34" charset="0"/>
                <a:cs typeface="Arial" panose="020B0604020202020204" pitchFamily="34" charset="0"/>
              </a:rPr>
              <a:t> shielding Canada from ongoing liability, </a:t>
            </a:r>
            <a:r>
              <a:rPr lang="en-GB">
                <a:solidFill>
                  <a:srgbClr val="323232"/>
                </a:solidFill>
                <a:latin typeface="Arial" panose="020B0604020202020204" pitchFamily="34" charset="0"/>
                <a:cs typeface="Arial" panose="020B0604020202020204" pitchFamily="34" charset="0"/>
              </a:rPr>
              <a:t>rather than addressing discrimination and meeting needs.</a:t>
            </a:r>
            <a:endParaRPr lang="en-GB" i="0">
              <a:solidFill>
                <a:srgbClr val="323232"/>
              </a:solidFill>
              <a:latin typeface="Arial" panose="020B0604020202020204" pitchFamily="34" charset="0"/>
              <a:cs typeface="Arial" panose="020B0604020202020204" pitchFamily="34" charset="0"/>
            </a:endParaRPr>
          </a:p>
        </p:txBody>
      </p:sp>
      <p:sp>
        <p:nvSpPr>
          <p:cNvPr id="23" name="TextBox 22"/>
          <p:cNvSpPr txBox="1"/>
          <p:nvPr/>
        </p:nvSpPr>
        <p:spPr>
          <a:xfrm>
            <a:off x="6391275" y="2360930"/>
            <a:ext cx="5173980" cy="1886585"/>
          </a:xfrm>
          <a:prstGeom prst="rect">
            <a:avLst/>
          </a:prstGeom>
          <a:solidFill>
            <a:schemeClr val="bg1">
              <a:alpha val="80000"/>
            </a:schemeClr>
          </a:solidFill>
        </p:spPr>
        <p:txBody>
          <a:bodyPr wrap="square" lIns="0" tIns="0" rIns="0" bIns="0">
            <a:noAutofit/>
          </a:bodyPr>
          <a:lstStyle/>
          <a:p>
            <a:pPr marL="144780" indent="-144780" algn="l">
              <a:lnSpc>
                <a:spcPts val="1600"/>
              </a:lnSpc>
              <a:spcBef>
                <a:spcPts val="0"/>
              </a:spcBef>
              <a:spcAft>
                <a:spcPts val="0"/>
              </a:spcAft>
              <a:buClr>
                <a:srgbClr val="000000"/>
              </a:buClr>
              <a:buSzPct val="100000"/>
              <a:buFont typeface="Open Sans" charset="0"/>
              <a:buChar char="●"/>
            </a:pPr>
            <a:r>
              <a:rPr lang="en-GB" b="1" i="0">
                <a:solidFill>
                  <a:srgbClr val="323232"/>
                </a:solidFill>
                <a:latin typeface="Arial" panose="020B0604020202020204" pitchFamily="34" charset="0"/>
                <a:cs typeface="Arial" panose="020B0604020202020204" pitchFamily="34" charset="0"/>
              </a:rPr>
              <a:t>"Divide and conquer"</a:t>
            </a:r>
            <a:r>
              <a:rPr lang="en-GB" b="0" i="0">
                <a:solidFill>
                  <a:srgbClr val="323232"/>
                </a:solidFill>
                <a:latin typeface="Arial" panose="020B0604020202020204" pitchFamily="34" charset="0"/>
                <a:cs typeface="Arial" panose="020B0604020202020204" pitchFamily="34" charset="0"/>
              </a:rPr>
              <a:t> — working to fragment First Nations consensus</a:t>
            </a:r>
            <a:endParaRPr lang="en-GB" b="0" i="0">
              <a:solidFill>
                <a:srgbClr val="323232"/>
              </a:solidFill>
              <a:latin typeface="Arial" panose="020B0604020202020204" pitchFamily="34" charset="0"/>
              <a:cs typeface="Arial" panose="020B0604020202020204" pitchFamily="34" charset="0"/>
              <a:hlinkClick r:id="rId6" tooltip="Loving Justice Plan &amp; Canada’s Plan 2025 CHRT"/>
            </a:endParaRPr>
          </a:p>
          <a:p>
            <a:pPr indent="0" algn="l">
              <a:lnSpc>
                <a:spcPts val="1600"/>
              </a:lnSpc>
              <a:spcBef>
                <a:spcPts val="0"/>
              </a:spcBef>
              <a:spcAft>
                <a:spcPts val="0"/>
              </a:spcAft>
              <a:buClr>
                <a:srgbClr val="000000"/>
              </a:buClr>
              <a:buSzPct val="100000"/>
              <a:buFont typeface="Open Sans" charset="0"/>
              <a:buNone/>
            </a:pPr>
            <a:endParaRPr lang="en-GB" b="0" i="0">
              <a:solidFill>
                <a:srgbClr val="323232"/>
              </a:solidFill>
              <a:latin typeface="Arial" panose="020B0604020202020204" pitchFamily="34" charset="0"/>
              <a:cs typeface="Arial" panose="020B0604020202020204" pitchFamily="34" charset="0"/>
            </a:endParaRPr>
          </a:p>
          <a:p>
            <a:pPr marL="144780" indent="-144780" algn="l">
              <a:lnSpc>
                <a:spcPts val="1600"/>
              </a:lnSpc>
              <a:spcBef>
                <a:spcPts val="600"/>
              </a:spcBef>
              <a:spcAft>
                <a:spcPts val="0"/>
              </a:spcAft>
              <a:buClr>
                <a:srgbClr val="000000"/>
              </a:buClr>
              <a:buSzPct val="100000"/>
              <a:buFont typeface="Open Sans" charset="0"/>
              <a:buChar char="●"/>
            </a:pPr>
            <a:r>
              <a:rPr lang="en-GB" b="1" i="0">
                <a:solidFill>
                  <a:srgbClr val="323232"/>
                </a:solidFill>
                <a:latin typeface="Arial" panose="020B0604020202020204" pitchFamily="34" charset="0"/>
                <a:cs typeface="Arial" panose="020B0604020202020204" pitchFamily="34" charset="0"/>
              </a:rPr>
              <a:t>"Take it or leave it negotiations"</a:t>
            </a:r>
            <a:r>
              <a:rPr lang="en-GB" b="0" i="0">
                <a:solidFill>
                  <a:srgbClr val="323232"/>
                </a:solidFill>
                <a:latin typeface="Arial" panose="020B0604020202020204" pitchFamily="34" charset="0"/>
                <a:cs typeface="Arial" panose="020B0604020202020204" pitchFamily="34" charset="0"/>
              </a:rPr>
              <a:t> — the form of negotiation without shared power </a:t>
            </a:r>
            <a:endParaRPr lang="en-GB" b="0" i="0">
              <a:solidFill>
                <a:srgbClr val="323232"/>
              </a:solidFill>
              <a:latin typeface="Arial" panose="020B0604020202020204" pitchFamily="34" charset="0"/>
              <a:cs typeface="Arial" panose="020B0604020202020204" pitchFamily="34" charset="0"/>
              <a:hlinkClick r:id="rId6" tooltip="Loving Justice Plan &amp; Canada’s Plan 2025 CHRT"/>
            </a:endParaRPr>
          </a:p>
          <a:p>
            <a:pPr indent="0" algn="l">
              <a:lnSpc>
                <a:spcPts val="1600"/>
              </a:lnSpc>
              <a:spcBef>
                <a:spcPts val="600"/>
              </a:spcBef>
              <a:spcAft>
                <a:spcPts val="0"/>
              </a:spcAft>
              <a:buClr>
                <a:srgbClr val="000000"/>
              </a:buClr>
              <a:buSzPct val="100000"/>
              <a:buFont typeface="Open Sans" charset="0"/>
              <a:buNone/>
            </a:pPr>
            <a:endParaRPr lang="en-GB" b="0" i="0">
              <a:solidFill>
                <a:srgbClr val="323232"/>
              </a:solidFill>
              <a:latin typeface="Arial" panose="020B0604020202020204" pitchFamily="34" charset="0"/>
              <a:cs typeface="Arial" panose="020B0604020202020204" pitchFamily="34" charset="0"/>
            </a:endParaRPr>
          </a:p>
          <a:p>
            <a:pPr marL="144780" indent="-144780" algn="l">
              <a:lnSpc>
                <a:spcPts val="1600"/>
              </a:lnSpc>
              <a:spcBef>
                <a:spcPts val="600"/>
              </a:spcBef>
              <a:spcAft>
                <a:spcPts val="0"/>
              </a:spcAft>
              <a:buClr>
                <a:srgbClr val="000000"/>
              </a:buClr>
              <a:buSzPct val="100000"/>
              <a:buFont typeface="Open Sans" charset="0"/>
              <a:buChar char="●"/>
            </a:pPr>
            <a:r>
              <a:rPr lang="en-GB" b="1" i="0">
                <a:solidFill>
                  <a:srgbClr val="323232"/>
                </a:solidFill>
                <a:latin typeface="Arial" panose="020B0604020202020204" pitchFamily="34" charset="0"/>
                <a:cs typeface="Arial" panose="020B0604020202020204" pitchFamily="34" charset="0"/>
              </a:rPr>
              <a:t>"Weaponize time"</a:t>
            </a:r>
            <a:r>
              <a:rPr lang="en-GB" b="0" i="0">
                <a:solidFill>
                  <a:srgbClr val="323232"/>
                </a:solidFill>
                <a:latin typeface="Arial" panose="020B0604020202020204" pitchFamily="34" charset="0"/>
                <a:cs typeface="Arial" panose="020B0604020202020204" pitchFamily="34" charset="0"/>
              </a:rPr>
              <a:t> and </a:t>
            </a:r>
            <a:r>
              <a:rPr lang="en-GB" b="1" i="0">
                <a:solidFill>
                  <a:srgbClr val="323232"/>
                </a:solidFill>
                <a:latin typeface="Arial" panose="020B0604020202020204" pitchFamily="34" charset="0"/>
                <a:cs typeface="Arial" panose="020B0604020202020204" pitchFamily="34" charset="0"/>
              </a:rPr>
              <a:t>"Avoid accountability"</a:t>
            </a:r>
            <a:r>
              <a:rPr lang="en-GB" b="0" i="0">
                <a:solidFill>
                  <a:srgbClr val="323232"/>
                </a:solidFill>
                <a:latin typeface="Arial" panose="020B0604020202020204" pitchFamily="34" charset="0"/>
                <a:cs typeface="Arial" panose="020B0604020202020204" pitchFamily="34" charset="0"/>
              </a:rPr>
              <a:t> — structural delay as a negotiating tool </a:t>
            </a:r>
            <a:endParaRPr lang="en-GB" b="0" i="0">
              <a:solidFill>
                <a:srgbClr val="323232"/>
              </a:solidFill>
              <a:latin typeface="Arial" panose="020B0604020202020204" pitchFamily="34" charset="0"/>
              <a:cs typeface="Arial" panose="020B0604020202020204" pitchFamily="34" charset="0"/>
              <a:hlinkClick r:id="rId6" tooltip="Loving Justice Plan &amp; Canada’s Plan 2025 CHRT"/>
            </a:endParaRPr>
          </a:p>
        </p:txBody>
      </p:sp>
      <p:sp>
        <p:nvSpPr>
          <p:cNvPr id="24" name="Rectangle 23"/>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5" name="Rectangle 24"/>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00"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4787" y="2090453"/>
            <a:ext cx="304782" cy="243833"/>
          </a:xfrm>
          <a:prstGeom prst="rect">
            <a:avLst/>
          </a:prstGeom>
        </p:spPr>
      </p:pic>
      <p:sp>
        <p:nvSpPr>
          <p:cNvPr id="4" name="Rectangle 3"/>
          <p:cNvSpPr/>
          <p:nvPr/>
        </p:nvSpPr>
        <p:spPr>
          <a:xfrm>
            <a:off x="304800" y="3375680"/>
            <a:ext cx="457200" cy="28575"/>
          </a:xfrm>
          <a:prstGeom prst="rect">
            <a:avLst/>
          </a:prstGeom>
          <a:solidFill>
            <a:srgbClr val="E8A4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5" name="Rounded Rectangle 4"/>
          <p:cNvSpPr/>
          <p:nvPr/>
        </p:nvSpPr>
        <p:spPr>
          <a:xfrm>
            <a:off x="3048000" y="1960512"/>
            <a:ext cx="8763000" cy="710505"/>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6" name="Rectangle 5"/>
          <p:cNvSpPr/>
          <p:nvPr/>
        </p:nvSpPr>
        <p:spPr>
          <a:xfrm>
            <a:off x="3048000" y="1960512"/>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7" name="Rounded Rectangle 6"/>
          <p:cNvSpPr/>
          <p:nvPr/>
        </p:nvSpPr>
        <p:spPr>
          <a:xfrm>
            <a:off x="3048000" y="2800498"/>
            <a:ext cx="8763000" cy="710505"/>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8" name="Rectangle 7"/>
          <p:cNvSpPr/>
          <p:nvPr/>
        </p:nvSpPr>
        <p:spPr>
          <a:xfrm>
            <a:off x="3048000" y="2800498"/>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9" name="Rounded Rectangle 8"/>
          <p:cNvSpPr/>
          <p:nvPr/>
        </p:nvSpPr>
        <p:spPr>
          <a:xfrm>
            <a:off x="3048000" y="3640484"/>
            <a:ext cx="8763000" cy="710505"/>
          </a:xfrm>
          <a:prstGeom prst="roundRect">
            <a:avLst>
              <a:gd name="adj" fmla="val 8043"/>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0" name="Rectangle 9"/>
          <p:cNvSpPr/>
          <p:nvPr/>
        </p:nvSpPr>
        <p:spPr>
          <a:xfrm>
            <a:off x="3048000" y="3640484"/>
            <a:ext cx="50800" cy="710505"/>
          </a:xfrm>
          <a:prstGeom prst="rect">
            <a:avLst/>
          </a:prstGeom>
          <a:solidFill>
            <a:srgbClr val="C47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Arial" panose="020B0604020202020204" pitchFamily="34" charset="0"/>
              <a:cs typeface="Arial" panose="020B0604020202020204" pitchFamily="34" charset="0"/>
            </a:endParaRPr>
          </a:p>
        </p:txBody>
      </p:sp>
      <p:sp>
        <p:nvSpPr>
          <p:cNvPr id="14" name="TextBox 13"/>
          <p:cNvSpPr txBox="1"/>
          <p:nvPr/>
        </p:nvSpPr>
        <p:spPr>
          <a:xfrm>
            <a:off x="90110" y="2798589"/>
            <a:ext cx="2462213" cy="553998"/>
          </a:xfrm>
          <a:prstGeom prst="rect">
            <a:avLst/>
          </a:prstGeom>
          <a:noFill/>
        </p:spPr>
        <p:txBody>
          <a:bodyPr wrap="none" lIns="0" tIns="0" rIns="0" bIns="0">
            <a:spAutoFit/>
          </a:bodyPr>
          <a:lstStyle/>
          <a:p>
            <a:pPr algn="l"/>
            <a:r>
              <a:rPr sz="3600" b="1">
                <a:solidFill>
                  <a:srgbClr val="34668C"/>
                </a:solidFill>
                <a:latin typeface="Arial" panose="020B0604020202020204" pitchFamily="34" charset="0"/>
                <a:cs typeface="Arial" panose="020B0604020202020204" pitchFamily="34" charset="0"/>
              </a:rPr>
              <a:t>Discussion</a:t>
            </a:r>
          </a:p>
        </p:txBody>
      </p:sp>
      <p:sp>
        <p:nvSpPr>
          <p:cNvPr id="15" name="TextBox 14"/>
          <p:cNvSpPr txBox="1"/>
          <p:nvPr/>
        </p:nvSpPr>
        <p:spPr>
          <a:xfrm>
            <a:off x="101600" y="3617566"/>
            <a:ext cx="2506345" cy="473075"/>
          </a:xfrm>
          <a:prstGeom prst="rect">
            <a:avLst/>
          </a:prstGeom>
          <a:noFill/>
        </p:spPr>
        <p:txBody>
          <a:bodyPr wrap="square" lIns="0" tIns="0" rIns="0" bIns="0" anchor="t">
            <a:noAutofit/>
          </a:bodyPr>
          <a:lstStyle/>
          <a:p>
            <a:r>
              <a:rPr sz="2400" b="0" i="0">
                <a:solidFill>
                  <a:srgbClr val="323232"/>
                </a:solidFill>
                <a:latin typeface="Arial" panose="020B0604020202020204" pitchFamily="34" charset="0"/>
                <a:cs typeface="Arial" panose="020B0604020202020204" pitchFamily="34" charset="0"/>
              </a:rPr>
              <a:t>Rights vs. Programs</a:t>
            </a:r>
            <a:endParaRPr lang="en-US" sz="2400">
              <a:solidFill>
                <a:srgbClr val="323232"/>
              </a:solidFill>
              <a:latin typeface="Arial" panose="020B0604020202020204" pitchFamily="34" charset="0"/>
              <a:cs typeface="Arial" panose="020B0604020202020204" pitchFamily="34" charset="0"/>
            </a:endParaRPr>
          </a:p>
        </p:txBody>
      </p:sp>
      <p:sp>
        <p:nvSpPr>
          <p:cNvPr id="16" name="TextBox 15"/>
          <p:cNvSpPr txBox="1"/>
          <p:nvPr/>
        </p:nvSpPr>
        <p:spPr>
          <a:xfrm>
            <a:off x="3276518" y="2056507"/>
            <a:ext cx="228594"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1</a:t>
            </a:r>
          </a:p>
        </p:txBody>
      </p:sp>
      <p:sp>
        <p:nvSpPr>
          <p:cNvPr id="18" name="TextBox 17"/>
          <p:cNvSpPr txBox="1"/>
          <p:nvPr/>
        </p:nvSpPr>
        <p:spPr>
          <a:xfrm>
            <a:off x="3733706" y="2056507"/>
            <a:ext cx="7915628" cy="615553"/>
          </a:xfrm>
          <a:prstGeom prst="rect">
            <a:avLst/>
          </a:prstGeom>
          <a:noFill/>
        </p:spPr>
        <p:txBody>
          <a:bodyPr wrap="none" lIns="0" tIns="0" rIns="0" bIns="0">
            <a:spAutoFit/>
          </a:bodyPr>
          <a:lstStyle/>
          <a:p>
            <a:pPr algn="l"/>
            <a:r>
              <a:rPr sz="2000" b="0" i="0">
                <a:solidFill>
                  <a:srgbClr val="323232"/>
                </a:solidFill>
                <a:latin typeface="Arial" panose="020B0604020202020204" pitchFamily="34" charset="0"/>
                <a:cs typeface="Arial" panose="020B0604020202020204" pitchFamily="34" charset="0"/>
              </a:rPr>
              <a:t>In your experience, when Canada has defined the program first, what </a:t>
            </a:r>
            <a:endParaRPr lang="en-CA" sz="2000" b="0" i="0">
              <a:solidFill>
                <a:srgbClr val="323232"/>
              </a:solidFill>
              <a:latin typeface="Arial" panose="020B0604020202020204" pitchFamily="34" charset="0"/>
              <a:cs typeface="Arial" panose="020B0604020202020204" pitchFamily="34" charset="0"/>
            </a:endParaRPr>
          </a:p>
          <a:p>
            <a:pPr algn="l"/>
            <a:r>
              <a:rPr sz="2000" b="0" i="0">
                <a:solidFill>
                  <a:srgbClr val="323232"/>
                </a:solidFill>
                <a:latin typeface="Arial" panose="020B0604020202020204" pitchFamily="34" charset="0"/>
                <a:cs typeface="Arial" panose="020B0604020202020204" pitchFamily="34" charset="0"/>
              </a:rPr>
              <a:t>has happened to the rights?</a:t>
            </a:r>
          </a:p>
        </p:txBody>
      </p:sp>
      <p:sp>
        <p:nvSpPr>
          <p:cNvPr id="19" name="TextBox 18"/>
          <p:cNvSpPr txBox="1"/>
          <p:nvPr/>
        </p:nvSpPr>
        <p:spPr>
          <a:xfrm>
            <a:off x="3276518" y="2896472"/>
            <a:ext cx="279038"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2</a:t>
            </a:r>
          </a:p>
        </p:txBody>
      </p:sp>
      <p:sp>
        <p:nvSpPr>
          <p:cNvPr id="21" name="TextBox 20"/>
          <p:cNvSpPr txBox="1"/>
          <p:nvPr/>
        </p:nvSpPr>
        <p:spPr>
          <a:xfrm>
            <a:off x="3733706" y="2912373"/>
            <a:ext cx="7492436" cy="615553"/>
          </a:xfrm>
          <a:prstGeom prst="rect">
            <a:avLst/>
          </a:prstGeom>
          <a:noFill/>
        </p:spPr>
        <p:txBody>
          <a:bodyPr wrap="none" lIns="0" tIns="0" rIns="0" bIns="0">
            <a:spAutoFit/>
          </a:bodyPr>
          <a:lstStyle/>
          <a:p>
            <a:pPr algn="l"/>
            <a:r>
              <a:rPr sz="2000" b="0" i="0">
                <a:solidFill>
                  <a:srgbClr val="323232"/>
                </a:solidFill>
                <a:latin typeface="Arial" panose="020B0604020202020204" pitchFamily="34" charset="0"/>
                <a:cs typeface="Arial" panose="020B0604020202020204" pitchFamily="34" charset="0"/>
              </a:rPr>
              <a:t>What does it look like for your Nation when a right is recognized in</a:t>
            </a:r>
            <a:endParaRPr lang="en-CA" sz="2000" b="0" i="0">
              <a:solidFill>
                <a:srgbClr val="323232"/>
              </a:solidFill>
              <a:latin typeface="Arial" panose="020B0604020202020204" pitchFamily="34" charset="0"/>
              <a:cs typeface="Arial" panose="020B0604020202020204" pitchFamily="34" charset="0"/>
            </a:endParaRPr>
          </a:p>
          <a:p>
            <a:pPr algn="l"/>
            <a:r>
              <a:rPr sz="2000" b="0" i="0">
                <a:solidFill>
                  <a:srgbClr val="323232"/>
                </a:solidFill>
                <a:latin typeface="Arial" panose="020B0604020202020204" pitchFamily="34" charset="0"/>
                <a:cs typeface="Arial" panose="020B0604020202020204" pitchFamily="34" charset="0"/>
              </a:rPr>
              <a:t> principle but not in practice?</a:t>
            </a:r>
          </a:p>
        </p:txBody>
      </p:sp>
      <p:sp>
        <p:nvSpPr>
          <p:cNvPr id="22" name="TextBox 21"/>
          <p:cNvSpPr txBox="1"/>
          <p:nvPr/>
        </p:nvSpPr>
        <p:spPr>
          <a:xfrm>
            <a:off x="3276518" y="3847751"/>
            <a:ext cx="260436" cy="246221"/>
          </a:xfrm>
          <a:prstGeom prst="rect">
            <a:avLst/>
          </a:prstGeom>
          <a:noFill/>
        </p:spPr>
        <p:txBody>
          <a:bodyPr wrap="square" lIns="0" tIns="0" rIns="0" bIns="0">
            <a:spAutoFit/>
          </a:bodyPr>
          <a:lstStyle/>
          <a:p>
            <a:pPr algn="l"/>
            <a:r>
              <a:rPr sz="1600" b="1" i="0">
                <a:solidFill>
                  <a:srgbClr val="323232"/>
                </a:solidFill>
                <a:latin typeface="Arial" panose="020B0604020202020204" pitchFamily="34" charset="0"/>
                <a:cs typeface="Arial" panose="020B0604020202020204" pitchFamily="34" charset="0"/>
              </a:rPr>
              <a:t>3</a:t>
            </a:r>
          </a:p>
        </p:txBody>
      </p:sp>
      <p:sp>
        <p:nvSpPr>
          <p:cNvPr id="24" name="TextBox 23"/>
          <p:cNvSpPr txBox="1"/>
          <p:nvPr/>
        </p:nvSpPr>
        <p:spPr>
          <a:xfrm>
            <a:off x="3733706" y="3831844"/>
            <a:ext cx="8133637" cy="307777"/>
          </a:xfrm>
          <a:prstGeom prst="rect">
            <a:avLst/>
          </a:prstGeom>
          <a:noFill/>
        </p:spPr>
        <p:txBody>
          <a:bodyPr wrap="none" lIns="0" tIns="0" rIns="0" bIns="0">
            <a:spAutoFit/>
          </a:bodyPr>
          <a:lstStyle/>
          <a:p>
            <a:pPr algn="l"/>
            <a:r>
              <a:rPr sz="2000" b="0" i="0">
                <a:solidFill>
                  <a:srgbClr val="323232"/>
                </a:solidFill>
                <a:latin typeface="Arial" panose="020B0604020202020204" pitchFamily="34" charset="0"/>
                <a:cs typeface="Arial" panose="020B0604020202020204" pitchFamily="34" charset="0"/>
              </a:rPr>
              <a:t>What standards should be non-negotiable — and who should set them?</a:t>
            </a:r>
          </a:p>
        </p:txBody>
      </p:sp>
      <p:sp>
        <p:nvSpPr>
          <p:cNvPr id="26" name="TextBox 25"/>
          <p:cNvSpPr txBox="1"/>
          <p:nvPr/>
        </p:nvSpPr>
        <p:spPr>
          <a:xfrm>
            <a:off x="11832284" y="6543511"/>
            <a:ext cx="130816" cy="161920"/>
          </a:xfrm>
          <a:prstGeom prst="rect">
            <a:avLst/>
          </a:prstGeom>
          <a:noFill/>
        </p:spPr>
        <p:txBody>
          <a:bodyPr wrap="none" lIns="0" tIns="0" rIns="0" bIns="0">
            <a:spAutoFit/>
          </a:bodyPr>
          <a:lstStyle/>
          <a:p>
            <a:pPr algn="l"/>
            <a:r>
              <a:rPr sz="855" b="0" i="0">
                <a:solidFill>
                  <a:srgbClr val="323232"/>
                </a:solidFill>
                <a:latin typeface="Open Sans"/>
              </a:rPr>
              <a:t>09</a:t>
            </a:r>
          </a:p>
        </p:txBody>
      </p:sp>
      <p:sp>
        <p:nvSpPr>
          <p:cNvPr id="27" name="Rectangle 26"/>
          <p:cNvSpPr/>
          <p:nvPr/>
        </p:nvSpPr>
        <p:spPr>
          <a:xfrm>
            <a:off x="0" y="0"/>
            <a:ext cx="12192000" cy="254000"/>
          </a:xfrm>
          <a:prstGeom prst="rect">
            <a:avLst/>
          </a:prstGeom>
          <a:solidFill>
            <a:srgbClr val="D0E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ectangle 27"/>
          <p:cNvSpPr/>
          <p:nvPr/>
        </p:nvSpPr>
        <p:spPr>
          <a:xfrm>
            <a:off x="0" y="6794500"/>
            <a:ext cx="12192000" cy="63500"/>
          </a:xfrm>
          <a:prstGeom prst="rect">
            <a:avLst/>
          </a:prstGeom>
          <a:solidFill>
            <a:srgbClr val="7AAE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3"/>
  <p:tag name="KSO_WM_UNIT_TYPE" val="i"/>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8"/>
  <p:tag name="KSO_WM_UNIT_TYPE" val="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4"/>
  <p:tag name="KSO_WM_UNIT_SUBTYPE" val="a"/>
  <p:tag name="KSO_WM_UNIT_TYPE" val="f"/>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31"/>
  <p:tag name="KSO_WM_UNIT_SUBTYPE" val="a"/>
  <p:tag name="KSO_WM_UNIT_TYPE" val="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D9779388EBE4CB958939080F681CF" ma:contentTypeVersion="16" ma:contentTypeDescription="Create a new document." ma:contentTypeScope="" ma:versionID="d40e653eab096a6be2e0b85246828d82">
  <xsd:schema xmlns:xsd="http://www.w3.org/2001/XMLSchema" xmlns:xs="http://www.w3.org/2001/XMLSchema" xmlns:p="http://schemas.microsoft.com/office/2006/metadata/properties" xmlns:ns2="2425feab-13bd-4428-8c7a-8890fa72516d" xmlns:ns3="847c7271-27a0-4a5b-b646-9397cc92478d" targetNamespace="http://schemas.microsoft.com/office/2006/metadata/properties" ma:root="true" ma:fieldsID="dc7b4ee3840a03178a2eb36d7968d9bf" ns2:_="" ns3:_="">
    <xsd:import namespace="2425feab-13bd-4428-8c7a-8890fa72516d"/>
    <xsd:import namespace="847c7271-27a0-4a5b-b646-9397cc9247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5feab-13bd-4428-8c7a-8890fa7251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e62b95d-e347-458d-b5ed-dd7131193fe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7c7271-27a0-4a5b-b646-9397cc92478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6feb902-8e80-489e-a914-f8c446307c00}" ma:internalName="TaxCatchAll" ma:showField="CatchAllData" ma:web="847c7271-27a0-4a5b-b646-9397cc9247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425feab-13bd-4428-8c7a-8890fa72516d" xsi:nil="true"/>
    <TaxCatchAll xmlns="847c7271-27a0-4a5b-b646-9397cc92478d" xsi:nil="true"/>
    <lcf76f155ced4ddcb4097134ff3c332f xmlns="2425feab-13bd-4428-8c7a-8890fa7251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219387-62D0-4E64-8AE0-9994695910A8}">
  <ds:schemaRefs>
    <ds:schemaRef ds:uri="http://schemas.microsoft.com/sharepoint/v3/contenttype/forms"/>
  </ds:schemaRefs>
</ds:datastoreItem>
</file>

<file path=customXml/itemProps2.xml><?xml version="1.0" encoding="utf-8"?>
<ds:datastoreItem xmlns:ds="http://schemas.openxmlformats.org/officeDocument/2006/customXml" ds:itemID="{70DF7AD4-E6CF-4220-9E15-D3682F1EFFD4}">
  <ds:schemaRefs>
    <ds:schemaRef ds:uri="2425feab-13bd-4428-8c7a-8890fa72516d"/>
    <ds:schemaRef ds:uri="847c7271-27a0-4a5b-b646-9397cc9247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64D163-FA6D-41F2-8563-48B0C7449F94}">
  <ds:schemaRefs>
    <ds:schemaRef ds:uri="2425feab-13bd-4428-8c7a-8890fa72516d"/>
    <ds:schemaRef ds:uri="847c7271-27a0-4a5b-b646-9397cc92478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Cindy Blackstock</dc:creator>
  <dc:description>generated using python-pptx</dc:description>
  <cp:revision>3</cp:revision>
  <dcterms:created xsi:type="dcterms:W3CDTF">2026-07-07T19:01:00Z</dcterms:created>
  <dcterms:modified xsi:type="dcterms:W3CDTF">2026-07-14T21:56:33Z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1033-12.1.0.25862</vt:lpwstr>
  </property>
  <property fmtid="{D5CDD505-2E9C-101B-9397-08002B2CF9AE}" pid="3" name="ICV">
    <vt:lpwstr>217EA3C27E2940A19D47F7D9BE7C9D26_12</vt:lpwstr>
  </property>
  <property fmtid="{D5CDD505-2E9C-101B-9397-08002B2CF9AE}" pid="4" name="ContentTypeId">
    <vt:lpwstr>0x0101004E0D9779388EBE4CB958939080F681CF</vt:lpwstr>
  </property>
  <property fmtid="{D5CDD505-2E9C-101B-9397-08002B2CF9AE}" pid="5" name="MediaServiceImageTags">
    <vt:lpwstr/>
  </property>
</Properties>
</file>