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2"/>
  </p:notesMasterIdLst>
  <p:sldIdLst>
    <p:sldId id="328" r:id="rId5"/>
    <p:sldId id="308" r:id="rId6"/>
    <p:sldId id="311" r:id="rId7"/>
    <p:sldId id="325" r:id="rId8"/>
    <p:sldId id="323" r:id="rId9"/>
    <p:sldId id="314" r:id="rId10"/>
    <p:sldId id="287" r:id="rId11"/>
    <p:sldId id="315" r:id="rId12"/>
    <p:sldId id="324" r:id="rId13"/>
    <p:sldId id="317" r:id="rId14"/>
    <p:sldId id="329" r:id="rId15"/>
    <p:sldId id="320" r:id="rId16"/>
    <p:sldId id="321" r:id="rId17"/>
    <p:sldId id="271" r:id="rId18"/>
    <p:sldId id="303" r:id="rId19"/>
    <p:sldId id="327" r:id="rId20"/>
    <p:sldId id="322" r:id="rId21"/>
  </p:sldIdLst>
  <p:sldSz cx="12192000" cy="6858000"/>
  <p:notesSz cx="6858000" cy="9144000"/>
  <p:embeddedFontLst>
    <p:embeddedFont>
      <p:font typeface="Playfair Display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AB56AE-BC32-182C-6F87-8AE21CC98A34}" name="Kayla Swing" initials="KS" userId="S::Kayla.Swing@ourchildrenourway.ca::9351efb5-fd8b-433e-b07a-04c991276afa" providerId="AD"/>
  <p188:author id="{6B4BE7F2-11B4-8A20-2EBC-22B6BBC25660}" name="Tracy Lavin" initials="TL" userId="S::Tracy.Lavin@ourchildrenourway.ca::61fd1761-0f0b-4ec7-940a-31ceea6c5d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D796E-96AE-4AB9-B4AE-7CDF805F7D8E}" v="5" dt="2026-07-15T04:28:44.015"/>
    <p1510:client id="{F24CAA5A-DD9B-4334-B7AA-FFDB02832C8D}" v="5" dt="2026-07-14T21:50:03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3"/>
    <p:restoredTop sz="94404" autoAdjust="0"/>
  </p:normalViewPr>
  <p:slideViewPr>
    <p:cSldViewPr snapToGrid="0" snapToObjects="1">
      <p:cViewPr>
        <p:scale>
          <a:sx n="74" d="100"/>
          <a:sy n="74" d="100"/>
        </p:scale>
        <p:origin x="3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434BB-F9DE-4195-BA87-5F361192A21E}" type="datetimeFigureOut">
              <a:rPr lang="en-CA" smtClean="0"/>
              <a:t>2026-07-15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21D65-15C6-4C16-B0BC-6D0FA619CE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40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society-my.sharepoint.com/personal/cblackst_fncaringsociety_com/_layouts/15/Doc.aspx?sourcedoc=%7B0C7207E9-0536-430E-B446-4D10A198C2A0%7D&amp;file=JuneComparing%20Canada%27s%20Plan%20and%20Loving%20Justice3.pptx&amp;action=edit&amp;mobileredirect=true&amp;DefaultItemOpen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Canadian Human Rights Tribunal is considering two plans to fully and permanently end Canada’s discrimination in First Nations Child &amp; Family Services:</a:t>
            </a:r>
          </a:p>
          <a:p>
            <a:r>
              <a:rPr lang="en-CA" dirty="0"/>
              <a:t>The First Nations-led Loving Justice plan and Canada’s Plan.</a:t>
            </a:r>
          </a:p>
          <a:p>
            <a:r>
              <a:rPr lang="en-CA" dirty="0"/>
              <a:t>Dr. Blackstock will share a lot of detail on the two plans, but I want to talk to you about Canada’s tactics. Canada is going trying to sell this plan to us. Let me tell you what I heard when Canada, when Lisa Legault, came to the Yukon to talk to Chiefs about this plan. I’m sure you’ve had similar experiences in your own regions.</a:t>
            </a:r>
          </a:p>
          <a:p>
            <a:r>
              <a:rPr lang="en-CA" b="1" dirty="0"/>
              <a:t>Describe meeting with Lisa Legault.</a:t>
            </a:r>
          </a:p>
          <a:p>
            <a:r>
              <a:rPr lang="en-CA" b="0" dirty="0"/>
              <a:t>You know what Canada is doing about clean water, major projects, pipelines through your territories, data centres, land claims, Jordan’s Principle—do you think Canada will do a better job of ending its own discrimination against our children?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21D65-15C6-4C16-B0BC-6D0FA619CE0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72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21D65-15C6-4C16-B0BC-6D0FA619CE0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55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note: discuss substantive equality as a guiding principle in Jordan’s Principle, but Canada has no operational definition and no decision matrix)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21D65-15C6-4C16-B0BC-6D0FA619CE0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1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2D3748"/>
                </a:solidFill>
                <a:latin typeface="+mn-lt"/>
              </a:rPr>
              <a:t>On previous slide, not included here: 2025 CHRT 80, para 61:</a:t>
            </a:r>
            <a:r>
              <a:rPr lang="en-US" sz="1200" b="0" i="0" dirty="0">
                <a:solidFill>
                  <a:srgbClr val="2D3748"/>
                </a:solidFill>
                <a:latin typeface="+mn-lt"/>
              </a:rPr>
              <a:t> Orders are meant to safeguard</a:t>
            </a:r>
            <a:r>
              <a:rPr lang="en-US" sz="1400" b="1" i="0" dirty="0">
                <a:solidFill>
                  <a:srgbClr val="2D3748"/>
                </a:solidFill>
                <a:latin typeface="+mn-lt"/>
              </a:rPr>
              <a:t> multiple generations</a:t>
            </a:r>
            <a:r>
              <a:rPr lang="en-US" sz="1200" b="0" i="0" dirty="0">
                <a:solidFill>
                  <a:srgbClr val="2D3748"/>
                </a:solidFill>
                <a:latin typeface="+mn-lt"/>
              </a:rPr>
              <a:t> — not just children in the system today.</a:t>
            </a:r>
            <a:r>
              <a:rPr lang="en-US" sz="1200" b="0" i="0" dirty="0">
                <a:solidFill>
                  <a:srgbClr val="2B5E80"/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2B5E80"/>
                </a:solidFill>
                <a:latin typeface="+mn-lt"/>
                <a:hlinkClick r:id="rId3" tooltip="JuneComparing Canada's Plan and Loving Justice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21D65-15C6-4C16-B0BC-6D0FA619CE0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99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4" Type="http://schemas.openxmlformats.org/officeDocument/2006/relationships/hyperlink" Target="https://caringsociety-my.sharepoint.com/personal/cblackst_fncaringsociety_com/_layouts/15/Doc.aspx?sourcedoc=%7B0C7207E9-0536-430E-B446-4D10A198C2A0%7D&amp;file=JuneComparing%20Canada%27s%20Plan%20and%20Loving%20Justice3.pptx&amp;action=edit&amp;mobileredirect=true&amp;DefaultItemOpe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ringsociety-my.sharepoint.com/personal/cblackst_fncaringsociety_com/_layouts/15/Doc.aspx?sourcedoc=%7B107D2FBD-C81F-4E04-A08B-EC97893EEBC9%7D&amp;file=April%2023%20Loving%20Justice%20and%20Canada%27s%20Plan%20.pptx&amp;action=edit&amp;mobileredirect=true&amp;DefaultItemOpen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ringsociety-my.sharepoint.com/personal/cblackst_fncaringsociety_com/_layouts/15/Doc.aspx?sourcedoc=%7B74E9E4FE-8B98-43B8-80B8-5C9C112706DA%7D&amp;file=AFN%20Resolution%20Minimum%20Human%20Rights%20Standards%20for%20First%20Nations%20Child%20and%20Family%20Services%20Reform%201.docx&amp;action=default&amp;mobileredirect=true&amp;DefaultItemOpen=1" TargetMode="External"/><Relationship Id="rId5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hildrenourway.ca/loving-justice-national-plan-to-end-canadas-discrimination-in-first-nations-child-and-family-servi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childrenourway.ca/wp-content/uploads/2026/02/2026-Jan-30-Webinar-NCCC-An-Overview-of-Loving-Justice-and-Canadas-Plan-Webinaire-CHRT-80-Apercu-des-plans-Loving-Justice-et-Canada-Presentatio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643A2E88-3F67-7186-AEA1-216D4139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" y="-272264"/>
            <a:ext cx="12675706" cy="7130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218937-93EE-72B8-AA9E-07D54A24A55B}"/>
              </a:ext>
            </a:extLst>
          </p:cNvPr>
          <p:cNvSpPr/>
          <p:nvPr/>
        </p:nvSpPr>
        <p:spPr>
          <a:xfrm>
            <a:off x="457200" y="2167383"/>
            <a:ext cx="609600" cy="38100"/>
          </a:xfrm>
          <a:prstGeom prst="rect">
            <a:avLst/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12D2B-B791-43B4-1C1D-2C1B0E7BE03A}"/>
              </a:ext>
            </a:extLst>
          </p:cNvPr>
          <p:cNvSpPr/>
          <p:nvPr/>
        </p:nvSpPr>
        <p:spPr>
          <a:xfrm>
            <a:off x="457200" y="6238875"/>
            <a:ext cx="11277600" cy="9525"/>
          </a:xfrm>
          <a:prstGeom prst="rect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B48E9-A1B7-D557-D054-92BF09BE2D24}"/>
              </a:ext>
            </a:extLst>
          </p:cNvPr>
          <p:cNvSpPr txBox="1"/>
          <p:nvPr/>
        </p:nvSpPr>
        <p:spPr>
          <a:xfrm>
            <a:off x="457188" y="1843487"/>
            <a:ext cx="2066271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992" b="1" i="0" noProof="0" dirty="0">
                <a:solidFill>
                  <a:srgbClr val="C17D3C"/>
                </a:solidFill>
                <a:latin typeface="Aptos"/>
              </a:rPr>
              <a:t>AFN Plenary Session — July 15,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B7B4B-4F15-C2D9-3D2F-D11DDD0B640A}"/>
              </a:ext>
            </a:extLst>
          </p:cNvPr>
          <p:cNvSpPr txBox="1"/>
          <p:nvPr/>
        </p:nvSpPr>
        <p:spPr>
          <a:xfrm>
            <a:off x="457188" y="2376874"/>
            <a:ext cx="6505858" cy="21341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3467" b="1" i="0" noProof="0" dirty="0">
                <a:solidFill>
                  <a:srgbClr val="F4F1EC"/>
                </a:solidFill>
                <a:latin typeface="Playfair Display"/>
              </a:rPr>
              <a:t>Permanently ending Canada’s discrimination in First Nations Child and Family Services  (Outside Ontario)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A4D61-C69B-754A-B481-216A8692362E}"/>
              </a:ext>
            </a:extLst>
          </p:cNvPr>
          <p:cNvSpPr txBox="1"/>
          <p:nvPr/>
        </p:nvSpPr>
        <p:spPr>
          <a:xfrm>
            <a:off x="457188" y="4681410"/>
            <a:ext cx="5463483" cy="2242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457" b="0" i="0" noProof="0" dirty="0">
                <a:solidFill>
                  <a:srgbClr val="E8C882"/>
                </a:solidFill>
                <a:latin typeface="Aptos"/>
              </a:rPr>
              <a:t>Minimum Standards to End Canada’s Discrimination — Permanently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A6295-232E-A8CE-E297-EB61AD60FD0E}"/>
              </a:ext>
            </a:extLst>
          </p:cNvPr>
          <p:cNvSpPr txBox="1"/>
          <p:nvPr/>
        </p:nvSpPr>
        <p:spPr>
          <a:xfrm>
            <a:off x="457188" y="6400639"/>
            <a:ext cx="3223536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 dirty="0">
                <a:solidFill>
                  <a:srgbClr val="C8D2DC"/>
                </a:solidFill>
                <a:latin typeface="Aptos"/>
              </a:rPr>
              <a:t>Regional Chief Francis </a:t>
            </a:r>
            <a:r>
              <a:rPr sz="863" b="0" i="0" dirty="0" err="1">
                <a:solidFill>
                  <a:srgbClr val="C8D2DC"/>
                </a:solidFill>
                <a:latin typeface="Aptos"/>
              </a:rPr>
              <a:t>Verreault</a:t>
            </a:r>
            <a:r>
              <a:rPr sz="863" b="0" i="0" dirty="0">
                <a:solidFill>
                  <a:srgbClr val="C8D2DC"/>
                </a:solidFill>
                <a:latin typeface="Aptos"/>
              </a:rPr>
              <a:t>-Paul, FNCFS Portfolio Holder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F4B5A8-1331-D693-C51D-C4D77EFC9FD1}"/>
              </a:ext>
            </a:extLst>
          </p:cNvPr>
          <p:cNvSpPr txBox="1"/>
          <p:nvPr/>
        </p:nvSpPr>
        <p:spPr>
          <a:xfrm>
            <a:off x="3985517" y="6400639"/>
            <a:ext cx="3449303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 dirty="0">
                <a:solidFill>
                  <a:srgbClr val="C8D2DC"/>
                </a:solidFill>
                <a:latin typeface="Aptos"/>
              </a:rPr>
              <a:t>Chief Pauline Frost, Chair, National Children's Chiefs Commission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B1253-87AB-65F4-EA19-DC5CE6DFEB0E}"/>
              </a:ext>
            </a:extLst>
          </p:cNvPr>
          <p:cNvSpPr txBox="1"/>
          <p:nvPr/>
        </p:nvSpPr>
        <p:spPr>
          <a:xfrm>
            <a:off x="7739613" y="6400639"/>
            <a:ext cx="3005359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 dirty="0">
                <a:solidFill>
                  <a:srgbClr val="C8D2DC"/>
                </a:solidFill>
                <a:latin typeface="Aptos"/>
              </a:rPr>
              <a:t>Cindy Blackstock, PhD, Executive Director, Caring Society</a:t>
            </a:r>
          </a:p>
        </p:txBody>
      </p:sp>
    </p:spTree>
    <p:extLst>
      <p:ext uri="{BB962C8B-B14F-4D97-AF65-F5344CB8AC3E}">
        <p14:creationId xmlns:p14="http://schemas.microsoft.com/office/powerpoint/2010/main" val="205710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53150" y="1924611"/>
            <a:ext cx="5593109" cy="4287343"/>
          </a:xfrm>
          <a:prstGeom prst="roundRect">
            <a:avLst>
              <a:gd name="adj" fmla="val 1734"/>
            </a:avLst>
          </a:prstGeom>
          <a:noFill/>
          <a:ln w="25400">
            <a:solidFill>
              <a:srgbClr val="9B2D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26690" y="1052141"/>
            <a:ext cx="11338619" cy="600372"/>
          </a:xfrm>
          <a:prstGeom prst="rect">
            <a:avLst/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26690" y="1042202"/>
            <a:ext cx="50800" cy="600372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26690" y="1919201"/>
            <a:ext cx="5593109" cy="4292756"/>
          </a:xfrm>
          <a:prstGeom prst="roundRect">
            <a:avLst>
              <a:gd name="adj" fmla="val 1734"/>
            </a:avLst>
          </a:prstGeom>
          <a:solidFill>
            <a:srgbClr val="F4F1EC"/>
          </a:solidFill>
          <a:ln w="25400">
            <a:solidFill>
              <a:srgbClr val="3A7D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445740" y="1924611"/>
            <a:ext cx="5555009" cy="737830"/>
          </a:xfrm>
          <a:prstGeom prst="rect">
            <a:avLst/>
          </a:prstGeom>
          <a:solidFill>
            <a:srgbClr val="3A7D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80412" y="1919201"/>
            <a:ext cx="5555009" cy="747814"/>
          </a:xfrm>
          <a:prstGeom prst="rect">
            <a:avLst/>
          </a:prstGeom>
          <a:solidFill>
            <a:srgbClr val="9B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2027" y="2454672"/>
            <a:ext cx="126575" cy="1265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7717" y="458134"/>
            <a:ext cx="11336437" cy="11079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Enforcement and Continued Oversight</a:t>
            </a:r>
          </a:p>
          <a:p>
            <a:pPr algn="l"/>
            <a:endParaRPr sz="3600" b="1" i="0" dirty="0">
              <a:solidFill>
                <a:srgbClr val="1A2C4E"/>
              </a:solidFill>
              <a:latin typeface="Playfair Displa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689" y="969043"/>
            <a:ext cx="11434086" cy="769437"/>
          </a:xfrm>
          <a:prstGeom prst="rect">
            <a:avLst/>
          </a:prstGeom>
          <a:noFill/>
        </p:spPr>
        <p:txBody>
          <a:bodyPr wrap="square" lIns="137156" tIns="76198" rIns="137156" bIns="76198">
            <a:spAutoFit/>
          </a:bodyPr>
          <a:lstStyle/>
          <a:p>
            <a:pPr algn="l"/>
            <a:r>
              <a:rPr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shows Canada will revert to discriminatory patterns</a:t>
            </a:r>
            <a:r>
              <a:rPr lang="en-CA"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reform </a:t>
            </a:r>
            <a:r>
              <a:rPr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recurrence structurally impossible</a:t>
            </a:r>
            <a:r>
              <a:rPr lang="en-CA"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000" b="0" i="1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821" y="2034287"/>
            <a:ext cx="5103961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if Discrimination 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endParaRPr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71" y="3733579"/>
            <a:ext cx="5442678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Tribunal oversight continues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</a:t>
            </a: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of </a:t>
            </a:r>
            <a:r>
              <a:rPr lang="en-CA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CA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discrimination demonstrably ends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1821" y="2747340"/>
            <a:ext cx="500136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CA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136" y="3175666"/>
            <a:ext cx="5142433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Dispute Resolution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with </a:t>
            </a: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escalation to Tribunal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821" y="4358064"/>
            <a:ext cx="4988610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Litigation Fund: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to justice provisions so </a:t>
            </a: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complainants can enforce rights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071" y="5007730"/>
            <a:ext cx="4578176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protections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retaliation by </a:t>
            </a: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6696" y="1985331"/>
            <a:ext cx="4347344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 National Plan</a:t>
            </a:r>
            <a:r>
              <a:rPr lang="en-CA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if Discrimination Returns</a:t>
            </a:r>
            <a:r>
              <a:rPr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1615" y="2745038"/>
            <a:ext cx="523701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CHRT orders replaced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Canada's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69479" y="3150793"/>
            <a:ext cx="484754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CHRT jurisdiction ends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further Tribunal </a:t>
            </a:r>
            <a:endParaRPr lang="en-CA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 available for CFS outside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9479" y="3720385"/>
            <a:ext cx="5129609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disputes 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 to a new national dispute </a:t>
            </a: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tribunal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President selected by Canada</a:t>
            </a:r>
            <a:endParaRPr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6132" y="4358064"/>
            <a:ext cx="4488408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largely dependent </a:t>
            </a: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future </a:t>
            </a:r>
            <a:endParaRPr lang="en-CA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and policy choices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6564" y="4977363"/>
            <a:ext cx="5397885" cy="5334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litigation fund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CA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retaliation protections</a:t>
            </a:r>
          </a:p>
          <a:p>
            <a:pPr algn="l"/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6679" y="6522675"/>
            <a:ext cx="5057475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5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Reform of First Nations Child and Family Services — Minimum Standards for Ending Discrimination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642830" y="6532200"/>
            <a:ext cx="115416" cy="1245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5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50933-B5FE-E33C-746B-17A7C5647AF8}"/>
              </a:ext>
            </a:extLst>
          </p:cNvPr>
          <p:cNvSpPr txBox="1"/>
          <p:nvPr/>
        </p:nvSpPr>
        <p:spPr>
          <a:xfrm>
            <a:off x="543325" y="358071"/>
            <a:ext cx="1195840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37" b="1" i="0" dirty="0">
                <a:solidFill>
                  <a:srgbClr val="98622F"/>
                </a:solidFill>
                <a:latin typeface="Aptos"/>
              </a:rPr>
              <a:t>Minimum Standard #5</a:t>
            </a:r>
            <a:endParaRPr sz="937" b="1" i="0" dirty="0">
              <a:solidFill>
                <a:srgbClr val="98622F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818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18952"/>
            <a:ext cx="5686582" cy="346334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000" y="2084456"/>
            <a:ext cx="190500" cy="1905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000" y="3338995"/>
            <a:ext cx="190500" cy="19050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000" y="4255604"/>
            <a:ext cx="190500" cy="190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62974" y="1600150"/>
            <a:ext cx="5761131" cy="346335"/>
          </a:xfrm>
          <a:prstGeom prst="rect">
            <a:avLst/>
          </a:prstGeom>
          <a:solidFill>
            <a:srgbClr val="2D5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3" y="3972795"/>
            <a:ext cx="369379" cy="36937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485" y="331750"/>
            <a:ext cx="1120499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Justice, Protection from Retaliation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485" y="989979"/>
            <a:ext cx="10682615" cy="519886"/>
          </a:xfrm>
          <a:prstGeom prst="rect">
            <a:avLst/>
          </a:prstGeom>
          <a:noFill/>
        </p:spPr>
        <p:txBody>
          <a:bodyPr wrap="square" lIns="114297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Accountability for Canada must be independent, binding, and enforceable — not dependent on Canada's willingness to implement recommendations from bodies it controls.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782" y="1623082"/>
            <a:ext cx="48346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Loving Justice — Enforcement Mechanisms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9000" y="2036419"/>
            <a:ext cx="4927600" cy="24622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Principled, public and accessible dispute resolution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for both systemic and individual complaints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Explicit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protection from retaliation for anyone accessing dispute resolution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Litigation fund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ensure access to justice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65379" y="1667454"/>
            <a:ext cx="475675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Canada's National Plan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Weak Enforcement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41576" y="2079821"/>
            <a:ext cx="546735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CHRT Jurisdiction Ends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existing orders replaced; CHRT oversight over CFS outside Ontario ends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41576" y="2885313"/>
            <a:ext cx="5364272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Dispute Tribunal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(not the CHRT) National Dispute Resolution Tribunal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led by Canada’s selected President,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handles future disputes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6756" y="3969882"/>
            <a:ext cx="546735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Enforcement Dependent on Future Legislation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 choices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embedded legal protections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41576" y="4785231"/>
            <a:ext cx="5117024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Advisory Bodies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report concerns but Canada retains implementation authority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41576" y="5626589"/>
            <a:ext cx="5556008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Litigation Fund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no equivalent to litigation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 or retaliation protections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536123" y="6486362"/>
            <a:ext cx="115416" cy="1245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4A5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56" name="Picture 18" descr="image.png">
            <a:extLst>
              <a:ext uri="{FF2B5EF4-FFF2-40B4-BE49-F238E27FC236}">
                <a16:creationId xmlns:a16="http://schemas.microsoft.com/office/drawing/2014/main" id="{4206C57A-57D7-BFDC-4434-54ED08D38B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751" y="2863265"/>
            <a:ext cx="369379" cy="369379"/>
          </a:xfrm>
          <a:prstGeom prst="rect">
            <a:avLst/>
          </a:prstGeom>
        </p:spPr>
      </p:pic>
      <p:pic>
        <p:nvPicPr>
          <p:cNvPr id="58" name="Picture 18" descr="image.png">
            <a:extLst>
              <a:ext uri="{FF2B5EF4-FFF2-40B4-BE49-F238E27FC236}">
                <a16:creationId xmlns:a16="http://schemas.microsoft.com/office/drawing/2014/main" id="{25B4C6D2-2D02-341E-E122-0181E3F0CE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2" y="2150426"/>
            <a:ext cx="369379" cy="369379"/>
          </a:xfrm>
          <a:prstGeom prst="rect">
            <a:avLst/>
          </a:prstGeom>
        </p:spPr>
      </p:pic>
      <p:pic>
        <p:nvPicPr>
          <p:cNvPr id="60" name="Picture 18" descr="image.png">
            <a:extLst>
              <a:ext uri="{FF2B5EF4-FFF2-40B4-BE49-F238E27FC236}">
                <a16:creationId xmlns:a16="http://schemas.microsoft.com/office/drawing/2014/main" id="{9B22D161-C235-02FC-0216-6B5DE99811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3" y="4757538"/>
            <a:ext cx="369379" cy="369379"/>
          </a:xfrm>
          <a:prstGeom prst="rect">
            <a:avLst/>
          </a:prstGeom>
        </p:spPr>
      </p:pic>
      <p:pic>
        <p:nvPicPr>
          <p:cNvPr id="62" name="Picture 18" descr="image.png">
            <a:extLst>
              <a:ext uri="{FF2B5EF4-FFF2-40B4-BE49-F238E27FC236}">
                <a16:creationId xmlns:a16="http://schemas.microsoft.com/office/drawing/2014/main" id="{8F341960-604B-904D-43F3-22713AD3B4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3" y="5582202"/>
            <a:ext cx="369379" cy="369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1FDB2-2EC2-B5BD-3E60-FEDD5641E7B4}"/>
              </a:ext>
            </a:extLst>
          </p:cNvPr>
          <p:cNvSpPr txBox="1"/>
          <p:nvPr/>
        </p:nvSpPr>
        <p:spPr>
          <a:xfrm>
            <a:off x="533386" y="235365"/>
            <a:ext cx="1266372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92" b="1" i="0" u="none" strike="noStrike" kern="1200" cap="none" spc="0" normalizeH="0" baseline="0" noProof="0" dirty="0">
                <a:ln>
                  <a:noFill/>
                </a:ln>
                <a:solidFill>
                  <a:srgbClr val="7A4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Minimum Standard #6</a:t>
            </a:r>
          </a:p>
        </p:txBody>
      </p:sp>
    </p:spTree>
    <p:extLst>
      <p:ext uri="{BB962C8B-B14F-4D97-AF65-F5344CB8AC3E}">
        <p14:creationId xmlns:p14="http://schemas.microsoft.com/office/powerpoint/2010/main" val="217169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673" y="1659928"/>
            <a:ext cx="11277600" cy="1114224"/>
          </a:xfrm>
          <a:prstGeom prst="roundRect">
            <a:avLst>
              <a:gd name="adj" fmla="val 5343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0300" y="2006600"/>
            <a:ext cx="10414000" cy="5576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b="0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increased spending, the Department does not know if outcomes have improved, including socio-economic gaps. Outcome measurement is limited. Capacity building is essential.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1196" y="1755224"/>
            <a:ext cx="462497" cy="462585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200" y="1790700"/>
            <a:ext cx="165100" cy="1651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6905" y="6008077"/>
            <a:ext cx="11277600" cy="514052"/>
          </a:xfrm>
          <a:prstGeom prst="roundRect">
            <a:avLst>
              <a:gd name="adj" fmla="val 7866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31869" y="6041369"/>
            <a:ext cx="692743" cy="422671"/>
          </a:xfrm>
          <a:prstGeom prst="roundRect">
            <a:avLst>
              <a:gd name="adj" fmla="val 9014"/>
            </a:avLst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35463" y="6028892"/>
            <a:ext cx="751926" cy="422671"/>
          </a:xfrm>
          <a:prstGeom prst="roundRect">
            <a:avLst>
              <a:gd name="adj" fmla="val 9014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307" y="365943"/>
            <a:ext cx="423032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36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673" y="981496"/>
            <a:ext cx="11248832" cy="553998"/>
          </a:xfrm>
          <a:prstGeom prst="rect">
            <a:avLst/>
          </a:prstGeom>
          <a:noFill/>
        </p:spPr>
        <p:txBody>
          <a:bodyPr wrap="square" lIns="137156" tIns="0" rIns="0" bIns="0">
            <a:spAutoFit/>
          </a:bodyPr>
          <a:lstStyle/>
          <a:p>
            <a:pPr algn="l"/>
            <a:r>
              <a:rPr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dedicated capacity-building fund, First Nations </a:t>
            </a:r>
            <a:r>
              <a:rPr lang="en-CA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 cannot develop the expertise and infrastructure needed to govern their own systems — replicating a core cause of discrimination.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693" y="1717374"/>
            <a:ext cx="9779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 General of Canada Findings (2026)</a:t>
            </a:r>
            <a:r>
              <a:rPr sz="1200" b="0" i="0" dirty="0">
                <a:solidFill>
                  <a:srgbClr val="6D98B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JuneComparing Canada's Plan and Loving Justice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436" y="6099504"/>
            <a:ext cx="358652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"capacity" appears: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5953" y="6083429"/>
            <a:ext cx="654439" cy="338552"/>
          </a:xfrm>
          <a:prstGeom prst="rect">
            <a:avLst/>
          </a:prstGeom>
          <a:noFill/>
        </p:spPr>
        <p:txBody>
          <a:bodyPr wrap="square" lIns="106677" tIns="30479" rIns="106677" bIns="30479">
            <a:spAutoFit/>
          </a:bodyPr>
          <a:lstStyle/>
          <a:p>
            <a:pPr algn="l"/>
            <a:r>
              <a:rPr b="1" i="0" dirty="0">
                <a:solidFill>
                  <a:srgbClr val="0F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9479" y="6082523"/>
            <a:ext cx="322505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9A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</a:t>
            </a:r>
            <a:r>
              <a:rPr lang="en-CA" b="0" i="0" dirty="0">
                <a:solidFill>
                  <a:srgbClr val="9A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i="0" dirty="0">
                <a:solidFill>
                  <a:srgbClr val="9A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Plan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1920" y="6083429"/>
            <a:ext cx="1200745" cy="338552"/>
          </a:xfrm>
          <a:prstGeom prst="rect">
            <a:avLst/>
          </a:prstGeom>
          <a:noFill/>
        </p:spPr>
        <p:txBody>
          <a:bodyPr wrap="square" lIns="106677" tIns="30479" rIns="106677" bIns="30479">
            <a:spAutoFit/>
          </a:bodyPr>
          <a:lstStyle/>
          <a:p>
            <a:pPr algn="l"/>
            <a:r>
              <a:rPr b="1" i="0" dirty="0">
                <a:solidFill>
                  <a:srgbClr val="0F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04846" y="6084114"/>
            <a:ext cx="288813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b="0" i="0" dirty="0">
                <a:solidFill>
                  <a:srgbClr val="9AA5B4"/>
                </a:solidFill>
                <a:latin typeface="Aptos"/>
              </a:rPr>
              <a:t>Loving</a:t>
            </a:r>
            <a:r>
              <a:rPr lang="en-CA" sz="2000" b="0" i="0" dirty="0">
                <a:solidFill>
                  <a:srgbClr val="9AA5B4"/>
                </a:solidFill>
                <a:latin typeface="Aptos"/>
              </a:rPr>
              <a:t> </a:t>
            </a:r>
            <a:r>
              <a:rPr sz="2000" b="0" i="0" dirty="0">
                <a:solidFill>
                  <a:srgbClr val="9AA5B4"/>
                </a:solidFill>
                <a:latin typeface="Aptos"/>
              </a:rPr>
              <a:t>Justice Plan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448921" y="5905781"/>
            <a:ext cx="13349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0" i="0" dirty="0">
                <a:solidFill>
                  <a:srgbClr val="6D98B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17232" y="6495887"/>
            <a:ext cx="117273" cy="1193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776" b="0" i="0">
                <a:solidFill>
                  <a:srgbClr val="686F79"/>
                </a:solidFill>
                <a:latin typeface="Aptos"/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D5D4B-0E51-44F3-46F4-BFDAC49D9EE7}"/>
              </a:ext>
            </a:extLst>
          </p:cNvPr>
          <p:cNvSpPr txBox="1"/>
          <p:nvPr/>
        </p:nvSpPr>
        <p:spPr>
          <a:xfrm>
            <a:off x="531039" y="219509"/>
            <a:ext cx="1069203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800" b="1" i="0" dirty="0">
                <a:solidFill>
                  <a:srgbClr val="7A4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Standard #7</a:t>
            </a:r>
            <a:endParaRPr sz="800" b="1" i="0" dirty="0">
              <a:solidFill>
                <a:srgbClr val="7A4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E5E09-876A-8ADE-174D-8B5E688FE488}"/>
              </a:ext>
            </a:extLst>
          </p:cNvPr>
          <p:cNvSpPr/>
          <p:nvPr/>
        </p:nvSpPr>
        <p:spPr>
          <a:xfrm>
            <a:off x="419899" y="2895763"/>
            <a:ext cx="5609653" cy="367605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116CD-8D3A-AD30-1678-F217302F2CF1}"/>
              </a:ext>
            </a:extLst>
          </p:cNvPr>
          <p:cNvSpPr/>
          <p:nvPr/>
        </p:nvSpPr>
        <p:spPr>
          <a:xfrm>
            <a:off x="6195839" y="2897947"/>
            <a:ext cx="5471219" cy="367605"/>
          </a:xfrm>
          <a:prstGeom prst="rect">
            <a:avLst/>
          </a:prstGeom>
          <a:solidFill>
            <a:srgbClr val="2D5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7F2A2-F156-12AB-7B4F-A505081611C7}"/>
              </a:ext>
            </a:extLst>
          </p:cNvPr>
          <p:cNvSpPr txBox="1"/>
          <p:nvPr/>
        </p:nvSpPr>
        <p:spPr>
          <a:xfrm>
            <a:off x="491176" y="2953324"/>
            <a:ext cx="5280292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Needs-based with dedicated capacity-building</a:t>
            </a:r>
            <a:endParaRPr sz="1400" b="1" i="0" dirty="0">
              <a:solidFill>
                <a:srgbClr val="F4F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225E0-A9E6-360D-C44A-E9B2BD420538}"/>
              </a:ext>
            </a:extLst>
          </p:cNvPr>
          <p:cNvSpPr txBox="1"/>
          <p:nvPr/>
        </p:nvSpPr>
        <p:spPr>
          <a:xfrm>
            <a:off x="598801" y="3473786"/>
            <a:ext cx="5326716" cy="16927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Capacity-building funded as an </a:t>
            </a:r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requirement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en-GB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separate capacity-building funding stream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Needs-based metho</a:t>
            </a:r>
            <a:r>
              <a:rPr lang="en-GB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dology with </a:t>
            </a:r>
            <a:r>
              <a:rPr lang="en-GB" sz="2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actuals as a backstop</a:t>
            </a:r>
            <a:endParaRPr lang="en-GB" sz="2000" b="1" i="0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E26FC-0ACE-2D21-9F27-7E96DFD6ECC2}"/>
              </a:ext>
            </a:extLst>
          </p:cNvPr>
          <p:cNvSpPr txBox="1"/>
          <p:nvPr/>
        </p:nvSpPr>
        <p:spPr>
          <a:xfrm>
            <a:off x="6406298" y="2951016"/>
            <a:ext cx="3082575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capacity-building</a:t>
            </a:r>
            <a:endParaRPr sz="1400" b="1" i="0" dirty="0">
              <a:solidFill>
                <a:srgbClr val="F4F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1" descr="image.png">
            <a:extLst>
              <a:ext uri="{FF2B5EF4-FFF2-40B4-BE49-F238E27FC236}">
                <a16:creationId xmlns:a16="http://schemas.microsoft.com/office/drawing/2014/main" id="{7C89A9DD-400A-17CB-8234-91C8971081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501" y="3473786"/>
            <a:ext cx="367605" cy="367605"/>
          </a:xfrm>
          <a:prstGeom prst="rect">
            <a:avLst/>
          </a:prstGeom>
        </p:spPr>
      </p:pic>
      <p:pic>
        <p:nvPicPr>
          <p:cNvPr id="36" name="Picture 19" descr="image.png">
            <a:extLst>
              <a:ext uri="{FF2B5EF4-FFF2-40B4-BE49-F238E27FC236}">
                <a16:creationId xmlns:a16="http://schemas.microsoft.com/office/drawing/2014/main" id="{88E5D260-9413-7860-EA48-E53D94647C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0863" y="3499022"/>
            <a:ext cx="352874" cy="3528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83AE52C-5D40-6B37-D579-3878BEF9FCFB}"/>
              </a:ext>
            </a:extLst>
          </p:cNvPr>
          <p:cNvSpPr txBox="1"/>
          <p:nvPr/>
        </p:nvSpPr>
        <p:spPr>
          <a:xfrm>
            <a:off x="6482865" y="3462890"/>
            <a:ext cx="5182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envelope</a:t>
            </a:r>
            <a:r>
              <a:rPr lang="en-CA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 dedicated capacity-building funds</a:t>
            </a:r>
          </a:p>
          <a:p>
            <a:r>
              <a:rPr lang="en-CA" sz="2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face trade-offs</a:t>
            </a:r>
            <a:r>
              <a:rPr lang="en-CA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capacity investment at the cost of direct services to children</a:t>
            </a:r>
          </a:p>
        </p:txBody>
      </p:sp>
      <p:pic>
        <p:nvPicPr>
          <p:cNvPr id="43" name="Picture 11" descr="image.png">
            <a:extLst>
              <a:ext uri="{FF2B5EF4-FFF2-40B4-BE49-F238E27FC236}">
                <a16:creationId xmlns:a16="http://schemas.microsoft.com/office/drawing/2014/main" id="{AE23707B-228D-7411-1DD8-0AA8991943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34" y="4008748"/>
            <a:ext cx="367605" cy="367605"/>
          </a:xfrm>
          <a:prstGeom prst="rect">
            <a:avLst/>
          </a:prstGeom>
        </p:spPr>
      </p:pic>
      <p:pic>
        <p:nvPicPr>
          <p:cNvPr id="45" name="Picture 11" descr="image.png">
            <a:extLst>
              <a:ext uri="{FF2B5EF4-FFF2-40B4-BE49-F238E27FC236}">
                <a16:creationId xmlns:a16="http://schemas.microsoft.com/office/drawing/2014/main" id="{28DA2B84-85A6-A679-9043-9624992BFA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00" y="4619633"/>
            <a:ext cx="367605" cy="367605"/>
          </a:xfrm>
          <a:prstGeom prst="rect">
            <a:avLst/>
          </a:prstGeom>
        </p:spPr>
      </p:pic>
      <p:pic>
        <p:nvPicPr>
          <p:cNvPr id="47" name="Picture 19" descr="image.png">
            <a:extLst>
              <a:ext uri="{FF2B5EF4-FFF2-40B4-BE49-F238E27FC236}">
                <a16:creationId xmlns:a16="http://schemas.microsoft.com/office/drawing/2014/main" id="{2354583D-599A-A27D-26D7-D736D1AF08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178" y="4118560"/>
            <a:ext cx="352874" cy="3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3583" y="2655242"/>
            <a:ext cx="5486400" cy="1179314"/>
          </a:xfrm>
          <a:prstGeom prst="roundRect">
            <a:avLst>
              <a:gd name="adj" fmla="val 32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47870" y="1024681"/>
            <a:ext cx="11500998" cy="676746"/>
          </a:xfrm>
          <a:prstGeom prst="rect">
            <a:avLst/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98" y="1024681"/>
            <a:ext cx="50800" cy="55245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4200" y="1827953"/>
            <a:ext cx="5486400" cy="656500"/>
          </a:xfrm>
          <a:prstGeom prst="roundRect">
            <a:avLst>
              <a:gd name="adj" fmla="val 11764"/>
            </a:avLst>
          </a:prstGeom>
          <a:solidFill>
            <a:srgbClr val="1A4A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4901" y="1877603"/>
            <a:ext cx="539520" cy="5395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" y="3910756"/>
            <a:ext cx="5486400" cy="874410"/>
          </a:xfrm>
          <a:prstGeom prst="roundRect">
            <a:avLst>
              <a:gd name="adj" fmla="val 32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1811365"/>
            <a:ext cx="5486400" cy="691413"/>
          </a:xfrm>
          <a:prstGeom prst="roundRect">
            <a:avLst>
              <a:gd name="adj" fmla="val 11764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562" y="1864581"/>
            <a:ext cx="586321" cy="58632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172200" y="2655242"/>
            <a:ext cx="5486400" cy="701575"/>
          </a:xfrm>
          <a:prstGeom prst="roundRect">
            <a:avLst>
              <a:gd name="adj" fmla="val 54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2200" y="3433018"/>
            <a:ext cx="5486400" cy="701575"/>
          </a:xfrm>
          <a:prstGeom prst="roundRect">
            <a:avLst>
              <a:gd name="adj" fmla="val 54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2200" y="4210794"/>
            <a:ext cx="5486400" cy="701575"/>
          </a:xfrm>
          <a:prstGeom prst="roundRect">
            <a:avLst>
              <a:gd name="adj" fmla="val 54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8519" y="306940"/>
            <a:ext cx="618919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 Regional Model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639" y="955077"/>
            <a:ext cx="11500999" cy="769437"/>
          </a:xfrm>
          <a:prstGeom prst="rect">
            <a:avLst/>
          </a:prstGeom>
          <a:noFill/>
        </p:spPr>
        <p:txBody>
          <a:bodyPr wrap="square" lIns="137156" tIns="76198" rIns="137156" bIns="76198">
            <a:spAutoFit/>
          </a:bodyPr>
          <a:lstStyle/>
          <a:p>
            <a:pPr algn="l"/>
            <a:r>
              <a:rPr lang="en-GB" sz="2000" i="1" dirty="0">
                <a:solidFill>
                  <a:srgbClr val="1A2C4E"/>
                </a:solidFill>
                <a:latin typeface="Aptos"/>
              </a:rPr>
              <a:t>Canada's model regionalizes </a:t>
            </a:r>
            <a:r>
              <a:rPr lang="en-GB" sz="2000" b="1" i="1" dirty="0">
                <a:solidFill>
                  <a:srgbClr val="1A2C4E"/>
                </a:solidFill>
                <a:latin typeface="Aptos"/>
              </a:rPr>
              <a:t>implementation</a:t>
            </a:r>
            <a:r>
              <a:rPr lang="en-GB" sz="2000" i="1" dirty="0">
                <a:solidFill>
                  <a:srgbClr val="1A2C4E"/>
                </a:solidFill>
                <a:latin typeface="Aptos"/>
              </a:rPr>
              <a:t> of a Canada-defined national framework — regions negotiate how to apply it, not whether the framework itself meets human rights standards.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09584" y="1972069"/>
            <a:ext cx="275075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Negotiable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9129" y="2566020"/>
            <a:ext cx="5549853" cy="40010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Canada’s National Framework Is Applied</a:t>
            </a:r>
          </a:p>
          <a:p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implementation arrangements within</a:t>
            </a:r>
          </a:p>
          <a:p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 defined funding envelope and rules</a:t>
            </a:r>
          </a:p>
          <a:p>
            <a:endParaRPr lang="en-GB" sz="2000" b="1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Secretariats</a:t>
            </a:r>
          </a:p>
          <a:p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regional secretariat</a:t>
            </a:r>
          </a:p>
          <a:p>
            <a:endParaRPr lang="en-GB" sz="2000" b="1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Governance Structures</a:t>
            </a:r>
            <a:endParaRPr lang="en-GB" sz="200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inform </a:t>
            </a:r>
            <a:r>
              <a:rPr lang="en-GB" sz="20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Canada</a:t>
            </a:r>
          </a:p>
          <a:p>
            <a:endParaRPr lang="en-GB" sz="2000" b="1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Program Assessments</a:t>
            </a:r>
          </a:p>
          <a:p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inform </a:t>
            </a:r>
            <a:r>
              <a:rPr lang="en-GB" sz="20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GB" sz="20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Canada</a:t>
            </a:r>
          </a:p>
          <a:p>
            <a:endParaRPr sz="2000" i="0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8818" y="1984779"/>
            <a:ext cx="348492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NOT Negotiable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73707" y="2890457"/>
            <a:ext cx="5605637" cy="5198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2000" b="0" i="0" dirty="0">
                <a:solidFill>
                  <a:srgbClr val="2D3748"/>
                </a:solidFill>
                <a:latin typeface="Aptos"/>
              </a:rPr>
              <a:t>Set by Canada — regions cannot negotiate funding </a:t>
            </a:r>
            <a:endParaRPr lang="en-CA" sz="2000" b="0" i="0" dirty="0">
              <a:solidFill>
                <a:srgbClr val="2D3748"/>
              </a:solidFill>
              <a:latin typeface="Aptos"/>
            </a:endParaRPr>
          </a:p>
          <a:p>
            <a:pPr algn="l">
              <a:lnSpc>
                <a:spcPts val="2000"/>
              </a:lnSpc>
            </a:pPr>
            <a:r>
              <a:rPr sz="2000" b="0" i="0" dirty="0">
                <a:solidFill>
                  <a:srgbClr val="2D3748"/>
                </a:solidFill>
                <a:latin typeface="Aptos"/>
              </a:rPr>
              <a:t>levels or formula methodology</a:t>
            </a:r>
            <a:endParaRPr sz="2000" b="0" i="0" dirty="0">
              <a:solidFill>
                <a:srgbClr val="1A4A6E"/>
              </a:solidFill>
              <a:latin typeface="Aptos"/>
              <a:hlinkClick r:id="rId4" tooltip="April 23 Loving Justice and Canada's Plan 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3457" y="2596096"/>
            <a:ext cx="432342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Funding Amounts &amp; Formulas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93292" y="3817321"/>
            <a:ext cx="5145747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controls design — regions implement within Canada's defined national framework</a:t>
            </a:r>
            <a:endParaRPr sz="2000" b="0" i="0" dirty="0">
              <a:solidFill>
                <a:srgbClr val="1A4A6E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April 23 Loving Justice and Canada's Plan 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8619" y="3505339"/>
            <a:ext cx="293843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Architecture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47597" y="4722590"/>
            <a:ext cx="4760594" cy="7763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agreement by Sept. 30, 2026, Canada imposes National Framework on April 1, 2027</a:t>
            </a:r>
            <a:endParaRPr sz="2000" b="0" i="0" dirty="0">
              <a:solidFill>
                <a:srgbClr val="1A4A6E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April 23 Loving Justice and Canada's Plan 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8619" y="4416571"/>
            <a:ext cx="361329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 Authority to Impose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386" y="6476837"/>
            <a:ext cx="4627870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525D6A"/>
                </a:solidFill>
                <a:latin typeface="Aptos"/>
              </a:rPr>
              <a:t>AFN Annual General Assembly — July 2026 | Long-Term Reform of First Nations Child and Family Services</a:t>
            </a:r>
          </a:p>
        </p:txBody>
      </p:sp>
    </p:spTree>
    <p:extLst>
      <p:ext uri="{BB962C8B-B14F-4D97-AF65-F5344CB8AC3E}">
        <p14:creationId xmlns:p14="http://schemas.microsoft.com/office/powerpoint/2010/main" val="162410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rd Left"/>
          <p:cNvSpPr/>
          <p:nvPr/>
        </p:nvSpPr>
        <p:spPr>
          <a:xfrm>
            <a:off x="533400" y="1600200"/>
            <a:ext cx="5379720" cy="4739800"/>
          </a:xfrm>
          <a:prstGeom prst="roundRect">
            <a:avLst>
              <a:gd name="adj" fmla="val 800"/>
            </a:avLst>
          </a:prstGeom>
          <a:solidFill>
            <a:srgbClr val="F4F7FA"/>
          </a:solidFill>
          <a:ln w="12700">
            <a:solidFill>
              <a:srgbClr val="D5DEE6"/>
            </a:solidFill>
          </a:ln>
          <a:effectLst/>
        </p:spPr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rd Right"/>
          <p:cNvSpPr/>
          <p:nvPr/>
        </p:nvSpPr>
        <p:spPr>
          <a:xfrm>
            <a:off x="6278880" y="1600200"/>
            <a:ext cx="5379720" cy="4739800"/>
          </a:xfrm>
          <a:prstGeom prst="roundRect">
            <a:avLst>
              <a:gd name="adj" fmla="val 800"/>
            </a:avLst>
          </a:prstGeom>
          <a:solidFill>
            <a:srgbClr val="F4F7FA"/>
          </a:solidFill>
          <a:ln w="12700">
            <a:solidFill>
              <a:srgbClr val="D5DEE6"/>
            </a:solidFill>
          </a:ln>
          <a:effectLst/>
        </p:spPr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eader Band Left"/>
          <p:cNvSpPr/>
          <p:nvPr/>
        </p:nvSpPr>
        <p:spPr>
          <a:xfrm>
            <a:off x="533400" y="1600200"/>
            <a:ext cx="5379720" cy="620000"/>
          </a:xfrm>
          <a:prstGeom prst="roundRect">
            <a:avLst>
              <a:gd name="adj" fmla="val 6000"/>
            </a:avLst>
          </a:prstGeom>
          <a:solidFill>
            <a:srgbClr val="1A4A6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ader Band Right"/>
          <p:cNvSpPr/>
          <p:nvPr/>
        </p:nvSpPr>
        <p:spPr>
          <a:xfrm>
            <a:off x="6278880" y="1600200"/>
            <a:ext cx="5379720" cy="620000"/>
          </a:xfrm>
          <a:prstGeom prst="roundRect">
            <a:avLst>
              <a:gd name="adj" fmla="val 6000"/>
            </a:avLst>
          </a:prstGeom>
          <a:solidFill>
            <a:srgbClr val="1A4A6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55" y="386282"/>
            <a:ext cx="792685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Justice's Regional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55" y="1093923"/>
            <a:ext cx="10930289" cy="307777"/>
          </a:xfrm>
          <a:prstGeom prst="rect">
            <a:avLst/>
          </a:prstGeom>
          <a:noFill/>
        </p:spPr>
        <p:txBody>
          <a:bodyPr wrap="square" lIns="121916" tIns="0" rIns="0" bIns="0">
            <a:spAutoFit/>
          </a:bodyPr>
          <a:lstStyle/>
          <a:p>
            <a:pPr algn="l"/>
            <a:r>
              <a:rPr lang="en-GB" sz="200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 sets a non-negotiable rights floor.</a:t>
            </a:r>
            <a:endParaRPr sz="2000" i="1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ader Text Left"/>
          <p:cNvSpPr txBox="1"/>
          <p:nvPr/>
        </p:nvSpPr>
        <p:spPr>
          <a:xfrm>
            <a:off x="533400" y="1710200"/>
            <a:ext cx="5379720" cy="40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Negotiable</a:t>
            </a:r>
            <a:r>
              <a:rPr lang="en-CA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Header Text Right"/>
          <p:cNvSpPr txBox="1"/>
          <p:nvPr/>
        </p:nvSpPr>
        <p:spPr>
          <a:xfrm>
            <a:off x="6278880" y="1710200"/>
            <a:ext cx="5379720" cy="40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Non-Negotiable</a:t>
            </a:r>
            <a:r>
              <a:rPr lang="en-CA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386" y="6476837"/>
            <a:ext cx="4672788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>
                <a:solidFill>
                  <a:srgbClr val="686F79"/>
                </a:solidFill>
                <a:latin typeface="Aptos"/>
              </a:rPr>
              <a:t>Long-Term Reform of First Nations Child and Family Services — AFN Plenary, July 16, 2026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36123" y="6486362"/>
            <a:ext cx="122184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686F79"/>
                </a:solidFill>
                <a:latin typeface="Aptos"/>
              </a:rPr>
              <a:t>15</a:t>
            </a:r>
          </a:p>
        </p:txBody>
      </p:sp>
      <p:sp>
        <p:nvSpPr>
          <p:cNvPr id="20" name="Body Left"/>
          <p:cNvSpPr txBox="1"/>
          <p:nvPr/>
        </p:nvSpPr>
        <p:spPr>
          <a:xfrm>
            <a:off x="762000" y="2400000"/>
            <a:ext cx="4922520" cy="38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variations to address geography, culture, capacity, and service models</a:t>
            </a:r>
            <a:endParaRPr lang="en-CA" sz="2000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funding — variations may </a:t>
            </a:r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or adapt</a:t>
            </a: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funding above</a:t>
            </a:r>
            <a:r>
              <a:rPr lang="en-CA"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</a:t>
            </a: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standards</a:t>
            </a:r>
            <a:endParaRPr lang="en-CA" sz="2000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regional governance structures, technical secretariats, and oversight arrangements</a:t>
            </a:r>
            <a:endParaRPr lang="en-CA" sz="2000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ody Right"/>
          <p:cNvSpPr txBox="1"/>
          <p:nvPr/>
        </p:nvSpPr>
        <p:spPr>
          <a:xfrm>
            <a:off x="6507480" y="2400000"/>
            <a:ext cx="4922520" cy="38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rights floor:</a:t>
            </a: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rights, substantive equality, and minimum standards cannot be reduced</a:t>
            </a:r>
            <a:endParaRPr lang="en-CA" sz="2000" b="0" i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minimum:</a:t>
            </a: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reformed approach cannot be reduced below national minimums</a:t>
            </a:r>
            <a:endParaRPr lang="en-CA" sz="2000" b="0" i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Accountability:</a:t>
            </a: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continued CHRT jurisdiction; multi-layered First Nations mechanisms to hold Canada accountable</a:t>
            </a:r>
            <a:endParaRPr lang="en-CA" sz="2000" b="0" i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905E2D"/>
              </a:buClr>
              <a:buSzPct val="99999"/>
              <a:buFont typeface="Aptos" charset="0"/>
              <a:buChar char="●"/>
            </a:pPr>
            <a:r>
              <a:rPr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Governance:</a:t>
            </a:r>
            <a:r>
              <a:rPr sz="20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Nations-led oversight</a:t>
            </a:r>
            <a:r>
              <a:rPr lang="en-CA" sz="2000" b="0" i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nationally and regionally</a:t>
            </a:r>
          </a:p>
        </p:txBody>
      </p:sp>
    </p:spTree>
    <p:extLst>
      <p:ext uri="{BB962C8B-B14F-4D97-AF65-F5344CB8AC3E}">
        <p14:creationId xmlns:p14="http://schemas.microsoft.com/office/powerpoint/2010/main" val="140753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12192000" cy="25400"/>
          </a:xfrm>
          <a:prstGeom prst="rect">
            <a:avLst/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533400" y="2438400"/>
            <a:ext cx="4826000" cy="1494364"/>
          </a:xfrm>
          <a:prstGeom prst="roundRect">
            <a:avLst>
              <a:gd name="adj" fmla="val 3873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0713" y="2525955"/>
            <a:ext cx="50800" cy="11684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713" y="4659100"/>
            <a:ext cx="202223" cy="177790"/>
          </a:xfrm>
          <a:prstGeom prst="ellipse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8038" y="5317107"/>
            <a:ext cx="202223" cy="177790"/>
          </a:xfrm>
          <a:prstGeom prst="ellipse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1904" y="6031682"/>
            <a:ext cx="202223" cy="177790"/>
          </a:xfrm>
          <a:prstGeom prst="ellipse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392" y="2768600"/>
            <a:ext cx="6019800" cy="711200"/>
          </a:xfrm>
          <a:prstGeom prst="roundRect">
            <a:avLst>
              <a:gd name="adj" fmla="val 8773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/>
          <p:cNvSpPr/>
          <p:nvPr/>
        </p:nvSpPr>
        <p:spPr>
          <a:xfrm>
            <a:off x="5994392" y="2984500"/>
            <a:ext cx="266700" cy="2667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72179" y="3073400"/>
            <a:ext cx="111125" cy="889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67392" y="3683000"/>
            <a:ext cx="6019800" cy="799448"/>
          </a:xfrm>
          <a:prstGeom prst="roundRect">
            <a:avLst>
              <a:gd name="adj" fmla="val 675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5994392" y="3898900"/>
            <a:ext cx="266700" cy="2667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3292" y="3987800"/>
            <a:ext cx="88900" cy="889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867392" y="4597400"/>
            <a:ext cx="6019800" cy="711200"/>
          </a:xfrm>
          <a:prstGeom prst="roundRect">
            <a:avLst>
              <a:gd name="adj" fmla="val 8773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Oval 18"/>
          <p:cNvSpPr/>
          <p:nvPr/>
        </p:nvSpPr>
        <p:spPr>
          <a:xfrm>
            <a:off x="5994392" y="4813300"/>
            <a:ext cx="266700" cy="2667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2179" y="4902200"/>
            <a:ext cx="111125" cy="889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67392" y="5511800"/>
            <a:ext cx="6019800" cy="711200"/>
          </a:xfrm>
          <a:prstGeom prst="roundRect">
            <a:avLst>
              <a:gd name="adj" fmla="val 675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Oval 21"/>
          <p:cNvSpPr/>
          <p:nvPr/>
        </p:nvSpPr>
        <p:spPr>
          <a:xfrm>
            <a:off x="5994392" y="5727700"/>
            <a:ext cx="266700" cy="2667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2179" y="5816600"/>
            <a:ext cx="111125" cy="88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127000"/>
            <a:ext cx="5080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>
                <a:solidFill>
                  <a:srgbClr val="E8A84A"/>
                </a:solidFill>
                <a:latin typeface="Aptos"/>
              </a:rPr>
              <a:t>Draft Resolution 12/2026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" y="355600"/>
            <a:ext cx="1150620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40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Clarity, Accuracy, and Respect for First Nations in Long-Term Reform Communications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1600200"/>
            <a:ext cx="111760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400"/>
              </a:lnSpc>
            </a:pPr>
            <a:r>
              <a:rPr sz="2000" b="0" i="0" dirty="0">
                <a:solidFill>
                  <a:srgbClr val="E8C882"/>
                </a:solidFill>
                <a:latin typeface="Aptos"/>
              </a:rPr>
              <a:t>Canada must not misrepresent the status of negotiations or this Assembly's positions — this Resolution protects the integrity of collective decision-making.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2373868"/>
            <a:ext cx="1107932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90592D"/>
                </a:solidFill>
                <a:latin typeface="Aptos"/>
              </a:rPr>
              <a:t>Context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900" y="2768600"/>
            <a:ext cx="4686300" cy="10328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is negotiating regional agreements and communicating its plan's status to First Nations — in some cases before Tribunal approval. </a:t>
            </a:r>
            <a:r>
              <a:rPr b="0" i="0" dirty="0">
                <a:solidFill>
                  <a:srgbClr val="2A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i="0" dirty="0">
                <a:solidFill>
                  <a:srgbClr val="2A5A7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024" y="4069576"/>
            <a:ext cx="556036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000" b="1" i="0" dirty="0">
                <a:solidFill>
                  <a:srgbClr val="606F84"/>
                </a:solidFill>
                <a:latin typeface="Aptos"/>
              </a:rPr>
              <a:t>Current Status of Both Plans Before the Tribunal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898" y="4543405"/>
            <a:ext cx="4318000" cy="495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 is before the Tribunal —</a:t>
            </a: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plan has been approved</a:t>
            </a:r>
            <a:r>
              <a:rPr sz="1600" b="0" i="0" dirty="0">
                <a:solidFill>
                  <a:srgbClr val="2A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b="0" i="0" dirty="0">
              <a:solidFill>
                <a:srgbClr val="2A5A7A"/>
              </a:solidFill>
              <a:latin typeface="Arial" panose="020B0604020202020204" pitchFamily="34" charset="0"/>
              <a:cs typeface="Arial" panose="020B0604020202020204" pitchFamily="34" charset="0"/>
              <a:hlinkClick r:id="rId6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199" y="5200103"/>
            <a:ext cx="4635501" cy="495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 National Plan is before the Tribunal —</a:t>
            </a: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plan has been approved</a:t>
            </a:r>
            <a:endParaRPr sz="1600" b="1" i="0" dirty="0">
              <a:solidFill>
                <a:srgbClr val="2A5A7A"/>
              </a:solidFill>
              <a:latin typeface="Arial" panose="020B0604020202020204" pitchFamily="34" charset="0"/>
              <a:cs typeface="Arial" panose="020B0604020202020204" pitchFamily="34" charset="0"/>
              <a:hlinkClick r:id="rId6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898" y="5929923"/>
            <a:ext cx="4318000" cy="239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Tribunal jurisdiction remains</a:t>
            </a: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fully in force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67392" y="2438400"/>
            <a:ext cx="479400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98622F"/>
                </a:solidFill>
                <a:latin typeface="Aptos"/>
              </a:rPr>
              <a:t>Resolution 1</a:t>
            </a:r>
            <a:r>
              <a:rPr lang="en-CA" sz="2400" b="1" dirty="0">
                <a:solidFill>
                  <a:srgbClr val="98622F"/>
                </a:solidFill>
                <a:latin typeface="Aptos"/>
              </a:rPr>
              <a:t>2</a:t>
            </a:r>
            <a:r>
              <a:rPr sz="2400" b="1" i="0" dirty="0">
                <a:solidFill>
                  <a:srgbClr val="98622F"/>
                </a:solidFill>
                <a:latin typeface="Aptos"/>
              </a:rPr>
              <a:t> Calls on Canada To:</a:t>
            </a:r>
            <a:endParaRPr b="0" i="0" dirty="0">
              <a:solidFill>
                <a:srgbClr val="2A5A7A"/>
              </a:solidFill>
              <a:latin typeface="Aptos"/>
              <a:hlinkClick r:id="rId6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5392" y="2870200"/>
            <a:ext cx="5156200" cy="518602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free, prior, and informed consent</a:t>
            </a: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all communications about long-term reform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37292" y="3706953"/>
            <a:ext cx="5156200" cy="799449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represent regional agreements or plan negotiations as Tribunal-approved</a:t>
            </a: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no approval has been granted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5392" y="4699000"/>
            <a:ext cx="5156200" cy="536043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the authority of Chiefs-in-Assembly</a:t>
            </a: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set standards and positions collectively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75392" y="5613400"/>
            <a:ext cx="5156200" cy="518602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sz="1600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Accurately represent both plans</a:t>
            </a:r>
            <a:r>
              <a:rPr sz="16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Loving Justice and Canada's National Plan — as pending Tribunal decision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64715" y="6669267"/>
            <a:ext cx="122184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686F79"/>
                </a:solidFill>
                <a:latin typeface="Apto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86871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yebrow"/>
          <p:cNvSpPr txBox="1"/>
          <p:nvPr/>
        </p:nvSpPr>
        <p:spPr>
          <a:xfrm>
            <a:off x="533386" y="335152"/>
            <a:ext cx="3000000" cy="171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92" b="1" i="0">
                <a:solidFill>
                  <a:srgbClr val="98622F"/>
                </a:solidFill>
                <a:latin typeface="Aptos"/>
              </a:rPr>
              <a:t>Summary — For Chiefs</a:t>
            </a:r>
          </a:p>
        </p:txBody>
      </p:sp>
      <p:sp>
        <p:nvSpPr>
          <p:cNvPr id="17" name="Title"/>
          <p:cNvSpPr txBox="1"/>
          <p:nvPr/>
        </p:nvSpPr>
        <p:spPr>
          <a:xfrm>
            <a:off x="533386" y="514188"/>
            <a:ext cx="820000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1" i="0">
                <a:solidFill>
                  <a:srgbClr val="1A2C4E"/>
                </a:solidFill>
                <a:latin typeface="Playfair Display"/>
              </a:rPr>
              <a:t>Two Plans, Side by Side</a:t>
            </a:r>
          </a:p>
        </p:txBody>
      </p:sp>
      <p:sp>
        <p:nvSpPr>
          <p:cNvPr id="2" name="Rule"/>
          <p:cNvSpPr/>
          <p:nvPr/>
        </p:nvSpPr>
        <p:spPr>
          <a:xfrm>
            <a:off x="533400" y="1239532"/>
            <a:ext cx="11125200" cy="9525"/>
          </a:xfrm>
          <a:prstGeom prst="rect">
            <a:avLst/>
          </a:prstGeom>
          <a:solidFill>
            <a:srgbClr val="C8BFB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10" name="Comparis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56285"/>
              </p:ext>
            </p:extLst>
          </p:nvPr>
        </p:nvGraphicFramePr>
        <p:xfrm>
          <a:off x="533400" y="1360000"/>
          <a:ext cx="11125200" cy="3480000"/>
        </p:xfrm>
        <a:graphic>
          <a:graphicData uri="http://schemas.openxmlformats.org/drawingml/2006/table">
            <a:tbl>
              <a:tblPr firstRow="1"/>
              <a:tblGrid>
                <a:gridCol w="27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000">
                <a:tc>
                  <a:txBody>
                    <a:bodyPr/>
                    <a:lstStyle/>
                    <a:p>
                      <a:pPr algn="l"/>
                      <a:r>
                        <a:rPr sz="1050" b="1" i="0">
                          <a:solidFill>
                            <a:srgbClr val="686F79"/>
                          </a:solidFill>
                          <a:latin typeface="Aptos"/>
                        </a:rPr>
                        <a:t>Key issue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 i="0">
                          <a:solidFill>
                            <a:srgbClr val="FFFFFF"/>
                          </a:solidFill>
                          <a:latin typeface="Aptos"/>
                        </a:rPr>
                        <a:t>Loving Justice  </a:t>
                      </a:r>
                      <a:r>
                        <a:rPr sz="1050" b="0" i="0">
                          <a:solidFill>
                            <a:srgbClr val="E8C882"/>
                          </a:solidFill>
                          <a:latin typeface="Aptos"/>
                        </a:rPr>
                        <a:t>First Nations-led</a:t>
                      </a:r>
                    </a:p>
                  </a:txBody>
                  <a:tcPr marL="137160" marR="137160" marT="36576" marB="36576" anchor="ctr">
                    <a:solidFill>
                      <a:srgbClr val="1A2C4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 i="0" dirty="0">
                          <a:solidFill>
                            <a:srgbClr val="FFFFFF"/>
                          </a:solidFill>
                          <a:latin typeface="Aptos"/>
                        </a:rPr>
                        <a:t>Canada’s National Plan  </a:t>
                      </a:r>
                      <a:r>
                        <a:rPr sz="1050" b="0" i="0" dirty="0">
                          <a:solidFill>
                            <a:srgbClr val="D8DDE2"/>
                          </a:solidFill>
                          <a:latin typeface="Aptos"/>
                        </a:rPr>
                        <a:t>Government-led</a:t>
                      </a:r>
                    </a:p>
                  </a:txBody>
                  <a:tcPr marL="137160" marR="137160" marT="36576" marB="36576" anchor="ctr">
                    <a:solidFill>
                      <a:srgbClr val="6B7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sz="1300" b="1" i="0">
                          <a:solidFill>
                            <a:srgbClr val="1A2C4E"/>
                          </a:solidFill>
                          <a:latin typeface="Aptos"/>
                        </a:rPr>
                        <a:t>Decision-making authority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Nations lead the decisions about children’s care and services.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retains the final say over the key decisions.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sz="1300" b="1" i="0">
                          <a:solidFill>
                            <a:srgbClr val="1A2C4E"/>
                          </a:solidFill>
                          <a:latin typeface="Aptos"/>
                        </a:rPr>
                        <a:t>Funding approach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follows real, changing needs — with actuals as a backstop.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i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sets funding levels and terms; more funding must be requested from Canada, which can refuse.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sz="1300" b="1" i="0">
                          <a:solidFill>
                            <a:srgbClr val="1A2C4E"/>
                          </a:solidFill>
                          <a:latin typeface="Aptos"/>
                        </a:rPr>
                        <a:t>Community capacity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dedicated fund builds community capacity to deliver care.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capacity fund — capacity-building competes with direct services.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sz="1300" b="1" i="0">
                          <a:solidFill>
                            <a:srgbClr val="1A2C4E"/>
                          </a:solidFill>
                          <a:latin typeface="Aptos"/>
                        </a:rPr>
                        <a:t>Durability of the commitment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protection against discrimination, reviewed every 5 years.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funding commitment ends in 2034; Canada controls the reform.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sz="1300" b="1" i="0">
                          <a:solidFill>
                            <a:srgbClr val="1A2C4E"/>
                          </a:solidFill>
                          <a:latin typeface="Aptos"/>
                        </a:rPr>
                        <a:t>Oversight &amp; enforcement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Tribunal remains, with a litigation fund and protection from retaliation.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0" i="0" dirty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Tribunal oversight ends; a Canada-selected body replaces it, with no litigation fund.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akeaway Band"/>
          <p:cNvSpPr/>
          <p:nvPr/>
        </p:nvSpPr>
        <p:spPr>
          <a:xfrm>
            <a:off x="533400" y="5010000"/>
            <a:ext cx="11125200" cy="1230000"/>
          </a:xfrm>
          <a:prstGeom prst="roundRect">
            <a:avLst>
              <a:gd name="adj" fmla="val 6467"/>
            </a:avLst>
          </a:prstGeom>
          <a:solidFill>
            <a:srgbClr val="1A2C4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akeaway Label"/>
          <p:cNvSpPr txBox="1"/>
          <p:nvPr/>
        </p:nvSpPr>
        <p:spPr>
          <a:xfrm>
            <a:off x="700962" y="5130000"/>
            <a:ext cx="400000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>
                <a:solidFill>
                  <a:srgbClr val="E8C882"/>
                </a:solidFill>
                <a:latin typeface="Aptos"/>
              </a:rPr>
              <a:t>For a Child</a:t>
            </a:r>
          </a:p>
        </p:txBody>
      </p:sp>
      <p:sp>
        <p:nvSpPr>
          <p:cNvPr id="61" name="Takeaway Text"/>
          <p:cNvSpPr txBox="1"/>
          <p:nvPr/>
        </p:nvSpPr>
        <p:spPr>
          <a:xfrm>
            <a:off x="700962" y="5470000"/>
            <a:ext cx="10256676" cy="66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algn="l">
              <a:lnSpc>
                <a:spcPts val="2000"/>
              </a:lnSpc>
            </a:pPr>
            <a:r>
              <a:rPr sz="1600" b="0" i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child, what matters is who holds the power to protect me — and whether it lasts. Loving Justice keeps decisions, funding, and enforcement in </a:t>
            </a:r>
            <a:r>
              <a:rPr sz="1600" b="1" i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hands, for good</a:t>
            </a:r>
            <a:r>
              <a:rPr sz="1600" b="0" i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Canada’s plan keeps them in Ottawa’s</a:t>
            </a:r>
            <a:r>
              <a:rPr lang="en-CA" sz="1600" b="0" i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hands</a:t>
            </a:r>
            <a:endParaRPr sz="1600" b="0" i="0">
              <a:solidFill>
                <a:srgbClr val="F4F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"/>
          <p:cNvSpPr txBox="1"/>
          <p:nvPr/>
        </p:nvSpPr>
        <p:spPr>
          <a:xfrm>
            <a:off x="533386" y="6431148"/>
            <a:ext cx="6000000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>
                <a:solidFill>
                  <a:srgbClr val="686F79"/>
                </a:solidFill>
                <a:latin typeface="Aptos"/>
              </a:rPr>
              <a:t>Long-Term Reform of First Nations Child and Family Services | AFN Plenary, July 16, 2026</a:t>
            </a:r>
          </a:p>
        </p:txBody>
      </p:sp>
    </p:spTree>
    <p:extLst>
      <p:ext uri="{BB962C8B-B14F-4D97-AF65-F5344CB8AC3E}">
        <p14:creationId xmlns:p14="http://schemas.microsoft.com/office/powerpoint/2010/main" val="154197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8606" y="1100589"/>
            <a:ext cx="10998199" cy="620298"/>
          </a:xfrm>
          <a:prstGeom prst="rect">
            <a:avLst/>
          </a:prstGeom>
          <a:noFill/>
        </p:spPr>
        <p:txBody>
          <a:bodyPr wrap="square" lIns="152396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8D6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C8D6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children are counting on us to stand for their rights and make sure that protection lasts for generations to come.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C8D6E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6000" y="6360000"/>
            <a:ext cx="9000000" cy="20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9" b="0" i="0" u="none" strike="noStrike" kern="1200" cap="none" spc="0" normalizeH="0" baseline="0" noProof="0">
                <a:ln>
                  <a:noFill/>
                </a:ln>
                <a:solidFill>
                  <a:srgbClr val="598AA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RC Francis Verreault-Paul | Chief Pauline Frost | Cindy Blackstock, PhD</a:t>
            </a:r>
            <a:endParaRPr kumimoji="0" lang="en-CA" sz="809" b="0" i="0" u="none" strike="noStrike" kern="1200" cap="none" spc="0" normalizeH="0" baseline="0" noProof="0">
              <a:ln>
                <a:noFill/>
              </a:ln>
              <a:solidFill>
                <a:srgbClr val="598AAD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809" y="2187162"/>
            <a:ext cx="10540022" cy="20518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C17D3C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Two plans are before the Tribunal —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neither has been approved.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This is the moment the floor gets set — or lowered. The Tribunal is listening to the Rights Holders; the Assembly's vote </a:t>
            </a:r>
            <a:r>
              <a:rPr lang="en-US" sz="2000" dirty="0">
                <a:solidFill>
                  <a:srgbClr val="D6E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shape the future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C17D3C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choice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before this Assembly: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affirm the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minimum standards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permanently end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Canada’s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discrimination against First Nations children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D6E2E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NationalChildrensChiefsCommission.org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fncaringsociety.com</a:t>
            </a:r>
          </a:p>
        </p:txBody>
      </p:sp>
      <p:sp>
        <p:nvSpPr>
          <p:cNvPr id="30" name="Accent Bar"/>
          <p:cNvSpPr/>
          <p:nvPr/>
        </p:nvSpPr>
        <p:spPr>
          <a:xfrm>
            <a:off x="586509" y="3320000"/>
            <a:ext cx="54000" cy="570000"/>
          </a:xfrm>
          <a:prstGeom prst="roundRect">
            <a:avLst>
              <a:gd name="adj" fmla="val 50000"/>
            </a:avLst>
          </a:prstGeom>
          <a:solidFill>
            <a:srgbClr val="E8C88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itle Accent"/>
          <p:cNvSpPr/>
          <p:nvPr/>
        </p:nvSpPr>
        <p:spPr>
          <a:xfrm>
            <a:off x="731002" y="1840000"/>
            <a:ext cx="1300000" cy="46000"/>
          </a:xfrm>
          <a:prstGeom prst="roundRect">
            <a:avLst>
              <a:gd name="adj" fmla="val 50000"/>
            </a:avLst>
          </a:prstGeom>
          <a:solidFill>
            <a:srgbClr val="E8C88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917911" y="5420000"/>
            <a:ext cx="854240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lvl="0" defTabSz="914400">
              <a:defRPr/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Miigwech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 · 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Mahsi Cho  · 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Thank you  ·  Merci</a:t>
            </a:r>
            <a:r>
              <a:rPr lang="en-CA" sz="2400" b="1" dirty="0">
                <a:solidFill>
                  <a:srgbClr val="E8C882"/>
                </a:solidFill>
                <a:latin typeface="Playfair Display"/>
              </a:rPr>
              <a:t>  ·  Huy </a:t>
            </a:r>
            <a:r>
              <a:rPr lang="en-CA" sz="2400" b="1" dirty="0" err="1">
                <a:solidFill>
                  <a:srgbClr val="E8C882"/>
                </a:solidFill>
                <a:latin typeface="Playfair Display"/>
              </a:rPr>
              <a:t>chexw</a:t>
            </a:r>
            <a:r>
              <a:rPr lang="en-CA" sz="2400" b="1" dirty="0">
                <a:solidFill>
                  <a:srgbClr val="E8C882"/>
                </a:solidFill>
                <a:latin typeface="Playfair Display"/>
              </a:rPr>
              <a:t> 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E8C882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4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35415" y="1815112"/>
            <a:ext cx="457200" cy="28575"/>
          </a:xfrm>
          <a:prstGeom prst="roundRect">
            <a:avLst>
              <a:gd name="adj" fmla="val 50000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65992" y="525739"/>
            <a:ext cx="424847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292" y="1184713"/>
            <a:ext cx="1055087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i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This Assembly is the decision-making body. What Chiefs affirm today will shape the Tribunal process, Canada's obligations, and the future </a:t>
            </a:r>
            <a:r>
              <a:rPr lang="en-CA" sz="2000" i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for</a:t>
            </a:r>
            <a:r>
              <a:rPr sz="2000" i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First Nations children.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73339" y="5302762"/>
            <a:ext cx="91440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686F79"/>
                </a:solidFill>
                <a:latin typeface="Apto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161" y="3524491"/>
            <a:ext cx="5055198" cy="31584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600" indent="-228600" algn="l">
              <a:lnSpc>
                <a:spcPts val="1800"/>
              </a:lnSpc>
              <a:spcBef>
                <a:spcPts val="599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question before this Assembly: not which plan is better — but what must be true before any plan can permanently end Canada's discrimination against First Nations children and families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child and family services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28600" indent="-228600" algn="l">
              <a:lnSpc>
                <a:spcPts val="1800"/>
              </a:lnSpc>
              <a:spcBef>
                <a:spcPts val="599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plans are before the Canadian Human Rights Tribunal: Loving Justice (First Nations-led) and Canada's National Plan. No plan has been approved.</a:t>
            </a:r>
          </a:p>
          <a:p>
            <a:pPr marL="228600" indent="-228600" algn="l">
              <a:lnSpc>
                <a:spcPts val="1800"/>
              </a:lnSpc>
              <a:spcBef>
                <a:spcPts val="599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is actively negotiating regional agreements and selling its plan to First Nations before any Tribunal approval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while it is violating Jordan’s Principle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b="0" i="0" dirty="0">
                <a:solidFill>
                  <a:srgbClr val="437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17" b="0" i="0" dirty="0">
              <a:solidFill>
                <a:srgbClr val="437396"/>
              </a:solidFill>
              <a:latin typeface="Aptos"/>
              <a:hlinkClick r:id="rId3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7A3DC-8CB9-D520-9F7B-0F4305458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885" y="3297542"/>
            <a:ext cx="5614060" cy="2962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6C40DB-8794-B7E1-30C3-C49983E5C564}"/>
              </a:ext>
            </a:extLst>
          </p:cNvPr>
          <p:cNvSpPr txBox="1"/>
          <p:nvPr/>
        </p:nvSpPr>
        <p:spPr>
          <a:xfrm>
            <a:off x="465992" y="1945452"/>
            <a:ext cx="10665179" cy="1406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en-US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months ago, this Assembly directed each region to select a Commissioner to make sure the Nations voices were heard in any solution to Long Term Reform in CFS. They have been working hard to do so ever since. </a:t>
            </a:r>
          </a:p>
          <a:p>
            <a:pPr marL="228600" indent="-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en-US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week, Chiefs-in-Assembly are being asked to confirm the minimum human rights standards that any reform plan must meet before earning support</a:t>
            </a:r>
          </a:p>
        </p:txBody>
      </p:sp>
    </p:spTree>
    <p:extLst>
      <p:ext uri="{BB962C8B-B14F-4D97-AF65-F5344CB8AC3E}">
        <p14:creationId xmlns:p14="http://schemas.microsoft.com/office/powerpoint/2010/main" val="132458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11815" y="2908300"/>
            <a:ext cx="4229100" cy="965200"/>
          </a:xfrm>
          <a:prstGeom prst="roundRect">
            <a:avLst>
              <a:gd name="adj" fmla="val 1013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6611815" y="3975100"/>
            <a:ext cx="4229100" cy="965200"/>
          </a:xfrm>
          <a:prstGeom prst="roundRect">
            <a:avLst>
              <a:gd name="adj" fmla="val 1013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33400" y="1239532"/>
            <a:ext cx="11125200" cy="9525"/>
          </a:xfrm>
          <a:prstGeom prst="rect">
            <a:avLst/>
          </a:prstGeom>
          <a:solidFill>
            <a:srgbClr val="C8B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71485" y="5141854"/>
            <a:ext cx="10787837" cy="1289294"/>
          </a:xfrm>
          <a:prstGeom prst="roundRect">
            <a:avLst>
              <a:gd name="adj" fmla="val 6467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6611815" y="1841500"/>
            <a:ext cx="4229100" cy="965200"/>
          </a:xfrm>
          <a:prstGeom prst="roundRect">
            <a:avLst>
              <a:gd name="adj" fmla="val 1013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510215" y="1841500"/>
            <a:ext cx="50800" cy="9652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6789615" y="2006600"/>
            <a:ext cx="635000" cy="6350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86465" y="2131060"/>
            <a:ext cx="241300" cy="386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0215" y="2908300"/>
            <a:ext cx="50800" cy="9652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6789615" y="3011856"/>
            <a:ext cx="635000" cy="6350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5" y="3157906"/>
            <a:ext cx="342900" cy="342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10215" y="3975100"/>
            <a:ext cx="50800" cy="9652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6789615" y="4140200"/>
            <a:ext cx="635000" cy="6350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9465" y="4260850"/>
            <a:ext cx="495300" cy="393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386" y="335152"/>
            <a:ext cx="1881884" cy="171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92" b="1" i="0">
                <a:solidFill>
                  <a:srgbClr val="98622F"/>
                </a:solidFill>
                <a:latin typeface="Aptos"/>
              </a:rPr>
              <a:t>The Legal Foundation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86" y="514188"/>
            <a:ext cx="589103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1" i="0" dirty="0">
                <a:solidFill>
                  <a:srgbClr val="1A2C4E"/>
                </a:solidFill>
                <a:latin typeface="Playfair Display"/>
              </a:rPr>
              <a:t>What Is Th</a:t>
            </a:r>
            <a:r>
              <a:rPr lang="en-CA" sz="4000" b="1" i="0" dirty="0">
                <a:solidFill>
                  <a:srgbClr val="1A2C4E"/>
                </a:solidFill>
                <a:latin typeface="Playfair Display"/>
              </a:rPr>
              <a:t>e</a:t>
            </a:r>
            <a:r>
              <a:rPr sz="4000" b="1" i="0" dirty="0">
                <a:solidFill>
                  <a:srgbClr val="1A2C4E"/>
                </a:solidFill>
                <a:latin typeface="Playfair Display"/>
              </a:rPr>
              <a:t> Case About?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962" y="5216368"/>
            <a:ext cx="179305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E8C882"/>
                </a:solidFill>
                <a:latin typeface="Aptos"/>
              </a:rPr>
              <a:t>Legal Objective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962" y="5519342"/>
            <a:ext cx="1018391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0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Permanently stop discrimination against First Nations children, youth, and families in First Nations Child and Family Services and Jordan's Principle.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1403" y="1257325"/>
            <a:ext cx="6560001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400" b="1" i="0" u="sng" dirty="0">
                <a:solidFill>
                  <a:srgbClr val="98622F"/>
                </a:solidFill>
                <a:latin typeface="Aptos"/>
              </a:rPr>
              <a:t>Three Root Causes Identified by the Tribunal</a:t>
            </a:r>
            <a:r>
              <a:rPr sz="2400" b="0" i="0" u="sng" dirty="0">
                <a:solidFill>
                  <a:srgbClr val="437396"/>
                </a:solidFill>
                <a:latin typeface="Aptos"/>
              </a:rPr>
              <a:t> </a:t>
            </a:r>
            <a:r>
              <a:rPr sz="2400" b="0" i="0" u="sng" dirty="0">
                <a:solidFill>
                  <a:srgbClr val="437396"/>
                </a:solidFill>
                <a:latin typeface="Aptos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7815" y="1968500"/>
            <a:ext cx="75180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905E2D"/>
                </a:solidFill>
                <a:latin typeface="Aptos"/>
              </a:rPr>
              <a:t>Cause 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7815" y="2247900"/>
            <a:ext cx="271369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ptos"/>
              </a:rPr>
              <a:t>Chronic Under-Funding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7815" y="2973756"/>
            <a:ext cx="75180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905E2D"/>
                </a:solidFill>
                <a:latin typeface="Aptos"/>
              </a:rPr>
              <a:t>Cause 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7815" y="3213400"/>
            <a:ext cx="311816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ptos"/>
              </a:rPr>
              <a:t>ISC Management, </a:t>
            </a:r>
            <a:endParaRPr lang="en-CA" sz="2000" b="1" i="0" dirty="0">
              <a:solidFill>
                <a:srgbClr val="1A2C4E"/>
              </a:solidFill>
              <a:latin typeface="Aptos"/>
            </a:endParaRPr>
          </a:p>
          <a:p>
            <a:pPr algn="l"/>
            <a:r>
              <a:rPr sz="2000" b="1" i="0" dirty="0">
                <a:solidFill>
                  <a:srgbClr val="1A2C4E"/>
                </a:solidFill>
                <a:latin typeface="Aptos"/>
              </a:rPr>
              <a:t>Decision-Making &amp; Control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7815" y="4102100"/>
            <a:ext cx="75180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905E2D"/>
                </a:solidFill>
                <a:latin typeface="Aptos"/>
              </a:rPr>
              <a:t>Cause 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7815" y="4311927"/>
            <a:ext cx="310694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ptos"/>
              </a:rPr>
              <a:t>Choosing Not to Act When </a:t>
            </a:r>
            <a:endParaRPr lang="en-CA" sz="2000" b="1" i="0" dirty="0">
              <a:solidFill>
                <a:srgbClr val="1A2C4E"/>
              </a:solidFill>
              <a:latin typeface="Aptos"/>
            </a:endParaRPr>
          </a:p>
          <a:p>
            <a:pPr algn="l"/>
            <a:r>
              <a:rPr sz="2000" b="1" i="0" dirty="0">
                <a:solidFill>
                  <a:srgbClr val="1A2C4E"/>
                </a:solidFill>
                <a:latin typeface="Aptos"/>
              </a:rPr>
              <a:t>Harms Were Known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386" y="6431148"/>
            <a:ext cx="4593465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>
                <a:solidFill>
                  <a:srgbClr val="686F79"/>
                </a:solidFill>
                <a:latin typeface="Aptos"/>
              </a:rPr>
              <a:t>Long-Term Reform of First Nations Child and Family Services | AFN Plenary, July 16, 2026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36123" y="6440673"/>
            <a:ext cx="122184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686F79"/>
                </a:solidFill>
                <a:latin typeface="Aptos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277" y="1677457"/>
            <a:ext cx="5309616" cy="330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ts val="1800"/>
              </a:lnSpc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en-US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CHRT case is a binding legal order to permanently stop Canada's discrimination — not a program review and not a funding negotiation.</a:t>
            </a:r>
          </a:p>
          <a:p>
            <a:pPr marL="228600" indent="-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CHRT 2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subsequent orders, the Tribunal found Canada guilty of 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willful and reckless systemic discrimination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First Nations children and families in the 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and Family Services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contrary to the Canadian Human Rights Act.</a:t>
            </a:r>
            <a:r>
              <a:rPr b="0" i="0" dirty="0">
                <a:solidFill>
                  <a:srgbClr val="437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i="0" dirty="0">
                <a:solidFill>
                  <a:srgbClr val="437396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AFN Resolution Minimum Human Rights Standards for Fir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CA" b="0" i="0" dirty="0">
              <a:solidFill>
                <a:srgbClr val="437396"/>
              </a:solidFill>
              <a:latin typeface="Arial" panose="020B0604020202020204" pitchFamily="34" charset="0"/>
              <a:cs typeface="Arial" panose="020B0604020202020204" pitchFamily="34" charset="0"/>
              <a:hlinkClick r:id="rId6" tooltip="AFN Resolution Minimum Human Rights Standards for Fir..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98622F"/>
              </a:buClr>
              <a:buSzPct val="100000"/>
            </a:pPr>
            <a:endParaRPr b="0" i="0" dirty="0">
              <a:solidFill>
                <a:srgbClr val="437396"/>
              </a:solidFill>
              <a:latin typeface="Arial" panose="020B0604020202020204" pitchFamily="34" charset="0"/>
              <a:cs typeface="Arial" panose="020B0604020202020204" pitchFamily="34" charset="0"/>
              <a:hlinkClick r:id="rId6" tooltip="AFN Resolution Minimum Human Rights Standards for Fir..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indent="-228600" algn="l">
              <a:lnSpc>
                <a:spcPts val="1800"/>
              </a:lnSpc>
              <a:spcBef>
                <a:spcPts val="599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Tribunal ordered Canada to 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cease discriminatory conduct.</a:t>
            </a:r>
          </a:p>
        </p:txBody>
      </p:sp>
    </p:spTree>
    <p:extLst>
      <p:ext uri="{BB962C8B-B14F-4D97-AF65-F5344CB8AC3E}">
        <p14:creationId xmlns:p14="http://schemas.microsoft.com/office/powerpoint/2010/main" val="240457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Eyebrow"/>
          <p:cNvSpPr txBox="1"/>
          <p:nvPr/>
        </p:nvSpPr>
        <p:spPr>
          <a:xfrm>
            <a:off x="533386" y="335152"/>
            <a:ext cx="2200000" cy="171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92" b="1" i="0">
                <a:solidFill>
                  <a:srgbClr val="98622F"/>
                </a:solidFill>
                <a:latin typeface="Aptos"/>
              </a:rPr>
              <a:t>The Track Record</a:t>
            </a:r>
          </a:p>
        </p:txBody>
      </p:sp>
      <p:sp>
        <p:nvSpPr>
          <p:cNvPr id="17" name="TextBox Title"/>
          <p:cNvSpPr txBox="1"/>
          <p:nvPr/>
        </p:nvSpPr>
        <p:spPr>
          <a:xfrm>
            <a:off x="533386" y="514188"/>
            <a:ext cx="820000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1" i="0">
                <a:solidFill>
                  <a:srgbClr val="1A2C4E"/>
                </a:solidFill>
                <a:latin typeface="Playfair Display"/>
              </a:rPr>
              <a:t>Compliance Only Under Court Order</a:t>
            </a:r>
          </a:p>
        </p:txBody>
      </p:sp>
      <p:sp>
        <p:nvSpPr>
          <p:cNvPr id="2" name="Rule"/>
          <p:cNvSpPr/>
          <p:nvPr/>
        </p:nvSpPr>
        <p:spPr>
          <a:xfrm>
            <a:off x="533400" y="1239532"/>
            <a:ext cx="11125200" cy="9525"/>
          </a:xfrm>
          <a:prstGeom prst="rect">
            <a:avLst/>
          </a:prstGeom>
          <a:solidFill>
            <a:srgbClr val="C8BFB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Left Card"/>
          <p:cNvSpPr/>
          <p:nvPr/>
        </p:nvSpPr>
        <p:spPr>
          <a:xfrm>
            <a:off x="579120" y="1400000"/>
            <a:ext cx="5280000" cy="3560000"/>
          </a:xfrm>
          <a:prstGeom prst="roundRect">
            <a:avLst>
              <a:gd name="adj" fmla="val 3800"/>
            </a:avLst>
          </a:prstGeom>
          <a:solidFill>
            <a:srgbClr val="EDE8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Left Accent"/>
          <p:cNvSpPr/>
          <p:nvPr/>
        </p:nvSpPr>
        <p:spPr>
          <a:xfrm>
            <a:off x="533400" y="1400000"/>
            <a:ext cx="50800" cy="35600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Left Label"/>
          <p:cNvSpPr txBox="1"/>
          <p:nvPr/>
        </p:nvSpPr>
        <p:spPr>
          <a:xfrm>
            <a:off x="789120" y="1610000"/>
            <a:ext cx="4860000" cy="1846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905E2D"/>
                </a:solidFill>
                <a:latin typeface="Aptos"/>
              </a:rPr>
              <a:t>PROVEN IN COURT — 2016 TO 2026</a:t>
            </a:r>
          </a:p>
        </p:txBody>
      </p:sp>
      <p:sp>
        <p:nvSpPr>
          <p:cNvPr id="43" name="Left Heading"/>
          <p:cNvSpPr txBox="1"/>
          <p:nvPr/>
        </p:nvSpPr>
        <p:spPr>
          <a:xfrm>
            <a:off x="789120" y="1830000"/>
            <a:ext cx="5030288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200" b="1" i="0" dirty="0">
                <a:solidFill>
                  <a:srgbClr val="1A2C4E"/>
                </a:solidFill>
                <a:latin typeface="Aptos"/>
              </a:rPr>
              <a:t>A Record of</a:t>
            </a:r>
            <a:r>
              <a:rPr lang="en-CA" sz="2200" b="1" i="0" dirty="0">
                <a:solidFill>
                  <a:srgbClr val="1A2C4E"/>
                </a:solidFill>
                <a:latin typeface="Aptos"/>
              </a:rPr>
              <a:t> Harm and</a:t>
            </a:r>
            <a:r>
              <a:rPr sz="2200" b="1" i="0" dirty="0">
                <a:solidFill>
                  <a:srgbClr val="1A2C4E"/>
                </a:solidFill>
                <a:latin typeface="Aptos"/>
              </a:rPr>
              <a:t> Non-Compliance</a:t>
            </a:r>
          </a:p>
        </p:txBody>
      </p:sp>
      <p:sp>
        <p:nvSpPr>
          <p:cNvPr id="44" name="Left Bullets"/>
          <p:cNvSpPr txBox="1"/>
          <p:nvPr/>
        </p:nvSpPr>
        <p:spPr>
          <a:xfrm>
            <a:off x="789120" y="2320000"/>
            <a:ext cx="4560000" cy="25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en-CA" sz="16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Schools, 60’s Scoop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CHRT 2: 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was ordered to immediately cease its discrimination — a permanent order, not a one-time finding.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CHRT 39: 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conduct was found </a:t>
            </a: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400" b="1" i="0" dirty="0" err="1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wilful</a:t>
            </a: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reckless”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the maximum penalty under the Act ($40,000 per victim).</a:t>
            </a:r>
          </a:p>
          <a:p>
            <a:pPr marL="228600" indent="-228600">
              <a:lnSpc>
                <a:spcPts val="1600"/>
              </a:lnSpc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20+ orders since: 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Tribunal has issued more than twenty further orders, “dragging” Canada into compliance step by step.</a:t>
            </a:r>
          </a:p>
        </p:txBody>
      </p:sp>
      <p:sp>
        <p:nvSpPr>
          <p:cNvPr id="50" name="Right Card"/>
          <p:cNvSpPr/>
          <p:nvPr/>
        </p:nvSpPr>
        <p:spPr>
          <a:xfrm>
            <a:off x="6378600" y="1400000"/>
            <a:ext cx="5280000" cy="3560000"/>
          </a:xfrm>
          <a:prstGeom prst="roundRect">
            <a:avLst>
              <a:gd name="adj" fmla="val 3800"/>
            </a:avLst>
          </a:prstGeom>
          <a:solidFill>
            <a:srgbClr val="EDE8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ight Accent"/>
          <p:cNvSpPr/>
          <p:nvPr/>
        </p:nvSpPr>
        <p:spPr>
          <a:xfrm>
            <a:off x="6332880" y="1400000"/>
            <a:ext cx="50800" cy="35600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ight Label"/>
          <p:cNvSpPr txBox="1"/>
          <p:nvPr/>
        </p:nvSpPr>
        <p:spPr>
          <a:xfrm>
            <a:off x="6588600" y="1610000"/>
            <a:ext cx="4860000" cy="1846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905E2D"/>
                </a:solidFill>
                <a:latin typeface="Aptos"/>
              </a:rPr>
              <a:t>HAPPENING NOW — 2024 TO 2026</a:t>
            </a:r>
          </a:p>
        </p:txBody>
      </p:sp>
      <p:sp>
        <p:nvSpPr>
          <p:cNvPr id="53" name="Right Heading"/>
          <p:cNvSpPr txBox="1"/>
          <p:nvPr/>
        </p:nvSpPr>
        <p:spPr>
          <a:xfrm>
            <a:off x="6588600" y="1830000"/>
            <a:ext cx="4860000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200" b="1" i="0">
                <a:solidFill>
                  <a:srgbClr val="1A2C4E"/>
                </a:solidFill>
                <a:latin typeface="Aptos"/>
              </a:rPr>
              <a:t>The Same Pattern Today</a:t>
            </a:r>
          </a:p>
        </p:txBody>
      </p:sp>
      <p:sp>
        <p:nvSpPr>
          <p:cNvPr id="54" name="Right Bullets"/>
          <p:cNvSpPr txBox="1"/>
          <p:nvPr/>
        </p:nvSpPr>
        <p:spPr>
          <a:xfrm>
            <a:off x="6588600" y="2320000"/>
            <a:ext cx="4560000" cy="25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en-CA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Breaching Jordan’s Principle</a:t>
            </a: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definition of substantive equality, no decision-making framework and unilateral policy development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en-CA" sz="14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Unilateral cuts and restrictions on CFS</a:t>
            </a:r>
            <a:endParaRPr sz="1400" b="1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2025 Judicial Review: 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moved to challenge 2025 CHRT 80 — condemned as “another delay tactic that harms our children.”</a:t>
            </a:r>
          </a:p>
          <a:p>
            <a:pPr marL="228600" indent="-228600">
              <a:lnSpc>
                <a:spcPts val="1600"/>
              </a:lnSpc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deals, pre-approval: 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is negotiating regional agreements before any Tribunal approval of national long-term reform.</a:t>
            </a:r>
          </a:p>
        </p:txBody>
      </p:sp>
      <p:sp>
        <p:nvSpPr>
          <p:cNvPr id="3" name="Caution Band"/>
          <p:cNvSpPr/>
          <p:nvPr/>
        </p:nvSpPr>
        <p:spPr>
          <a:xfrm>
            <a:off x="533400" y="5090000"/>
            <a:ext cx="11125200" cy="1230000"/>
          </a:xfrm>
          <a:prstGeom prst="roundRect">
            <a:avLst>
              <a:gd name="adj" fmla="val 6467"/>
            </a:avLst>
          </a:prstGeom>
          <a:solidFill>
            <a:srgbClr val="1A2C4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Caution Label"/>
          <p:cNvSpPr txBox="1"/>
          <p:nvPr/>
        </p:nvSpPr>
        <p:spPr>
          <a:xfrm>
            <a:off x="700962" y="5200000"/>
            <a:ext cx="400000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1" i="0">
                <a:solidFill>
                  <a:srgbClr val="E8C882"/>
                </a:solidFill>
                <a:latin typeface="Aptos"/>
              </a:rPr>
              <a:t>The Caution</a:t>
            </a:r>
          </a:p>
        </p:txBody>
      </p:sp>
      <p:sp>
        <p:nvSpPr>
          <p:cNvPr id="61" name="Caution Text"/>
          <p:cNvSpPr txBox="1"/>
          <p:nvPr/>
        </p:nvSpPr>
        <p:spPr>
          <a:xfrm>
            <a:off x="700962" y="5540000"/>
            <a:ext cx="10256676" cy="64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algn="l">
              <a:lnSpc>
                <a:spcPts val="2000"/>
              </a:lnSpc>
            </a:pPr>
            <a:r>
              <a:rPr sz="1600" b="0" i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is only as strong as Canada’s willingness to honour it. For a decade, progress has come only under court order — so the minimum standards must be </a:t>
            </a:r>
            <a:r>
              <a:rPr sz="1600" b="1" i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legally binding and enforceable</a:t>
            </a:r>
            <a:r>
              <a:rPr sz="1600" b="0" i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left to Canada’s goodwill.</a:t>
            </a:r>
          </a:p>
        </p:txBody>
      </p:sp>
      <p:sp>
        <p:nvSpPr>
          <p:cNvPr id="28" name="Footer"/>
          <p:cNvSpPr txBox="1"/>
          <p:nvPr/>
        </p:nvSpPr>
        <p:spPr>
          <a:xfrm>
            <a:off x="533386" y="6431148"/>
            <a:ext cx="4593465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>
                <a:solidFill>
                  <a:srgbClr val="686F79"/>
                </a:solidFill>
                <a:latin typeface="Aptos"/>
              </a:rPr>
              <a:t>Long-Term Reform of First Nations Child and Family Services | AFN Plenary, July 16, 2026</a:t>
            </a:r>
          </a:p>
        </p:txBody>
      </p:sp>
    </p:spTree>
    <p:extLst>
      <p:ext uri="{BB962C8B-B14F-4D97-AF65-F5344CB8AC3E}">
        <p14:creationId xmlns:p14="http://schemas.microsoft.com/office/powerpoint/2010/main" val="240457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29E248-68FC-4DAB-475D-110ABEF341B4}"/>
              </a:ext>
            </a:extLst>
          </p:cNvPr>
          <p:cNvSpPr txBox="1"/>
          <p:nvPr/>
        </p:nvSpPr>
        <p:spPr>
          <a:xfrm>
            <a:off x="465992" y="525739"/>
            <a:ext cx="674383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4000" b="1" dirty="0">
                <a:solidFill>
                  <a:srgbClr val="1A2C4E"/>
                </a:solidFill>
                <a:latin typeface="Playfair Display"/>
              </a:rPr>
              <a:t>DR #11: Minimum Standards</a:t>
            </a:r>
            <a:endParaRPr sz="4000" b="1" i="0" dirty="0">
              <a:solidFill>
                <a:srgbClr val="1A2C4E"/>
              </a:solidFill>
              <a:latin typeface="Playfair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98C2E-961C-AC54-22A6-D4A37A69B953}"/>
              </a:ext>
            </a:extLst>
          </p:cNvPr>
          <p:cNvSpPr txBox="1"/>
          <p:nvPr/>
        </p:nvSpPr>
        <p:spPr>
          <a:xfrm>
            <a:off x="580292" y="1184713"/>
            <a:ext cx="1055087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2000" i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Resolution 11 establishes the non-derogable floor: </a:t>
            </a:r>
            <a:r>
              <a:rPr lang="en-GB" sz="2000" i="1">
                <a:solidFill>
                  <a:schemeClr val="tx2">
                    <a:lumMod val="75000"/>
                  </a:schemeClr>
                </a:solidFill>
                <a:latin typeface="Aptos"/>
              </a:rPr>
              <a:t>the </a:t>
            </a:r>
            <a:r>
              <a:rPr lang="en-GB" sz="2000" i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minimum standards any reform plan </a:t>
            </a:r>
            <a:r>
              <a:rPr lang="en-GB" sz="2000" i="1">
                <a:solidFill>
                  <a:schemeClr val="tx2">
                    <a:lumMod val="75000"/>
                  </a:schemeClr>
                </a:solidFill>
                <a:latin typeface="Aptos"/>
              </a:rPr>
              <a:t>must meet to permanently end Canada's discrimination</a:t>
            </a:r>
            <a:endParaRPr lang="en-GB" sz="2000" i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5F181-F7F1-9F1B-A493-B27BEB85E4F0}"/>
              </a:ext>
            </a:extLst>
          </p:cNvPr>
          <p:cNvSpPr txBox="1"/>
          <p:nvPr/>
        </p:nvSpPr>
        <p:spPr>
          <a:xfrm>
            <a:off x="465992" y="1945452"/>
            <a:ext cx="10665179" cy="4230453"/>
          </a:xfrm>
          <a:prstGeom prst="rect">
            <a:avLst/>
          </a:prstGeom>
          <a:solidFill>
            <a:srgbClr val="EDE8E0"/>
          </a:solidFill>
        </p:spPr>
        <p:txBody>
          <a:bodyPr wrap="square">
            <a:spAutoFit/>
          </a:bodyPr>
          <a:lstStyle/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Nations-led decision making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must hold real decision-making authority over the design, funding, management and oversight of FNCFS.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 principles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substantive equality, intergenerational equity, the best interests of the child, and cultural continuity.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Needs-based funding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meet the actual, evolving and distinct needs and circumstances of First Nations</a:t>
            </a:r>
            <a: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Durability against ongoing or new discrimination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reforms from fiscal restraint, policy changes or political cycles.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enforcement and continued oversight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enforcement is essential to ensure compliance and prevent recurrence of discrimination.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justice and protection from retaliation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 access to remedies and enforcement with explicit protections from retaliation.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en-GB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 a Crown obligation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and sustained funding and technical supports to enable First Nations to meet these minimum standards.</a:t>
            </a:r>
          </a:p>
        </p:txBody>
      </p:sp>
    </p:spTree>
    <p:extLst>
      <p:ext uri="{BB962C8B-B14F-4D97-AF65-F5344CB8AC3E}">
        <p14:creationId xmlns:p14="http://schemas.microsoft.com/office/powerpoint/2010/main" val="27258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2112" y="482369"/>
            <a:ext cx="8846588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CA" sz="4000" b="1" dirty="0">
                <a:solidFill>
                  <a:srgbClr val="1A2C4E"/>
                </a:solidFill>
                <a:latin typeface="Playfair Display"/>
              </a:rPr>
              <a:t>First Nations-led Decision Making</a:t>
            </a:r>
          </a:p>
          <a:p>
            <a:pPr algn="l"/>
            <a:endParaRPr sz="4000" b="1" i="0" dirty="0">
              <a:solidFill>
                <a:srgbClr val="985E1E"/>
              </a:solidFill>
              <a:latin typeface="Apto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213" y="1183211"/>
            <a:ext cx="8974249" cy="307777"/>
          </a:xfrm>
          <a:prstGeom prst="rect">
            <a:avLst/>
          </a:prstGeom>
          <a:noFill/>
        </p:spPr>
        <p:txBody>
          <a:bodyPr wrap="none" lIns="114297" tIns="0" rIns="0" bIns="0">
            <a:spAutoFit/>
          </a:bodyPr>
          <a:lstStyle/>
          <a:p>
            <a:r>
              <a:rPr lang="en-GB" sz="2000" i="1" dirty="0">
                <a:solidFill>
                  <a:srgbClr val="1A2C4E"/>
                </a:solidFill>
                <a:latin typeface="Aptos"/>
              </a:rPr>
              <a:t>Governance structures will determine whether all other standards can be upheld</a:t>
            </a:r>
            <a:endParaRPr lang="en-GB" sz="2000" b="0" i="1" dirty="0">
              <a:solidFill>
                <a:srgbClr val="1A2C4E"/>
              </a:solidFill>
              <a:latin typeface="Aptos"/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82" y="1637857"/>
            <a:ext cx="213232" cy="17061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B7E53A4-09E8-E9C1-5C64-C8EB471CE6CE}"/>
              </a:ext>
            </a:extLst>
          </p:cNvPr>
          <p:cNvGrpSpPr/>
          <p:nvPr/>
        </p:nvGrpSpPr>
        <p:grpSpPr>
          <a:xfrm>
            <a:off x="481606" y="1575759"/>
            <a:ext cx="5661048" cy="4277237"/>
            <a:chOff x="473010" y="1448097"/>
            <a:chExt cx="5650159" cy="3487158"/>
          </a:xfrm>
        </p:grpSpPr>
        <p:sp>
          <p:nvSpPr>
            <p:cNvPr id="3" name="Rounded Rectangle 2"/>
            <p:cNvSpPr/>
            <p:nvPr/>
          </p:nvSpPr>
          <p:spPr>
            <a:xfrm>
              <a:off x="533400" y="1448097"/>
              <a:ext cx="5448300" cy="3487158"/>
            </a:xfrm>
            <a:prstGeom prst="roundRect">
              <a:avLst>
                <a:gd name="adj" fmla="val 1256"/>
              </a:avLst>
            </a:prstGeom>
            <a:solidFill>
              <a:srgbClr val="EDE8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1517544"/>
              <a:ext cx="5448300" cy="550366"/>
            </a:xfrm>
            <a:prstGeom prst="rect">
              <a:avLst/>
            </a:prstGeom>
            <a:solidFill>
              <a:srgbClr val="1A2C4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010" y="3422559"/>
              <a:ext cx="385477" cy="3854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9436" y="1546798"/>
              <a:ext cx="1659118" cy="2532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sz="2000" b="1" i="0">
                  <a:solidFill>
                    <a:srgbClr val="F4F1EC"/>
                  </a:solidFill>
                  <a:latin typeface="Playfair Display"/>
                </a:rPr>
                <a:t>Loving Justice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5246" y="1754639"/>
              <a:ext cx="3559117" cy="3337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sz="2400" b="0" i="0">
                  <a:solidFill>
                    <a:srgbClr val="E8C882"/>
                  </a:solidFill>
                  <a:latin typeface="Aptos"/>
                </a:rPr>
                <a:t>National Oversight Council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5246" y="2122235"/>
              <a:ext cx="5147923" cy="5065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sz="2000" b="1" i="0">
                  <a:solidFill>
                    <a:srgbClr val="1A2C4E"/>
                  </a:solidFill>
                  <a:latin typeface="Aptos"/>
                </a:rPr>
                <a:t>Mandated by Rights Holders</a:t>
              </a:r>
              <a:r>
                <a:rPr sz="2000" b="0" i="0">
                  <a:solidFill>
                    <a:srgbClr val="2D3748"/>
                  </a:solidFill>
                  <a:latin typeface="Aptos"/>
                </a:rPr>
                <a:t> — authority flows from First Nations, not Canada</a:t>
              </a:r>
              <a:endParaRPr sz="2000" b="0" i="0">
                <a:solidFill>
                  <a:srgbClr val="2D5E7E"/>
                </a:solidFill>
                <a:latin typeface="Aptos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3276" y="2689453"/>
              <a:ext cx="5006657" cy="5065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sz="2000" b="1" i="0">
                  <a:solidFill>
                    <a:srgbClr val="1A2C4E"/>
                  </a:solidFill>
                  <a:latin typeface="Aptos"/>
                </a:rPr>
                <a:t>Oversees design, management, and control</a:t>
              </a:r>
              <a:r>
                <a:rPr sz="2000" b="0" i="0">
                  <a:solidFill>
                    <a:srgbClr val="2D3748"/>
                  </a:solidFill>
                  <a:latin typeface="Aptos"/>
                </a:rPr>
                <a:t> of FNCFS nationally and regionally</a:t>
              </a:r>
              <a:endParaRPr sz="2000" b="0" i="0">
                <a:solidFill>
                  <a:srgbClr val="2D5E7E"/>
                </a:solidFill>
                <a:latin typeface="Aptos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3276" y="3351402"/>
              <a:ext cx="5109574" cy="5065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sz="2000" b="1" i="0">
                  <a:solidFill>
                    <a:srgbClr val="1A2C4E"/>
                  </a:solidFill>
                  <a:latin typeface="Aptos"/>
                </a:rPr>
                <a:t>Canada required to implement</a:t>
              </a:r>
              <a:r>
                <a:rPr sz="2000" b="0" i="0">
                  <a:solidFill>
                    <a:srgbClr val="2D3748"/>
                  </a:solidFill>
                  <a:latin typeface="Aptos"/>
                </a:rPr>
                <a:t> Council recommendations</a:t>
              </a:r>
              <a:endParaRPr sz="2000" b="0" i="0">
                <a:solidFill>
                  <a:srgbClr val="2D5E7E"/>
                </a:solidFill>
                <a:latin typeface="Aptos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5246" y="3974300"/>
              <a:ext cx="4619824" cy="5065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sz="2000" b="0" i="0">
                  <a:solidFill>
                    <a:srgbClr val="2D3748"/>
                  </a:solidFill>
                  <a:latin typeface="Aptos"/>
                </a:rPr>
                <a:t>Supported by national </a:t>
              </a:r>
              <a:r>
                <a:rPr lang="en-CA" sz="2000">
                  <a:solidFill>
                    <a:srgbClr val="2D3748"/>
                  </a:solidFill>
                  <a:latin typeface="Aptos"/>
                </a:rPr>
                <a:t>&amp; </a:t>
              </a:r>
              <a:r>
                <a:rPr sz="2000" b="0" i="0">
                  <a:solidFill>
                    <a:srgbClr val="2D3748"/>
                  </a:solidFill>
                  <a:latin typeface="Aptos"/>
                </a:rPr>
                <a:t>regional technical experts and secretariats</a:t>
              </a:r>
              <a:endParaRPr sz="2000" b="0" i="0">
                <a:solidFill>
                  <a:srgbClr val="2D5E7E"/>
                </a:solidFill>
                <a:latin typeface="Aptos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4423" y="4584640"/>
              <a:ext cx="4399844" cy="2509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sz="2000" b="1" i="0">
                  <a:solidFill>
                    <a:srgbClr val="1A2C4E"/>
                  </a:solidFill>
                  <a:latin typeface="Aptos"/>
                </a:rPr>
                <a:t>Elder and youth participation</a:t>
              </a:r>
              <a:r>
                <a:rPr sz="2000" b="0" i="0">
                  <a:solidFill>
                    <a:srgbClr val="2D3748"/>
                  </a:solidFill>
                  <a:latin typeface="Aptos"/>
                </a:rPr>
                <a:t> required</a:t>
              </a:r>
              <a:endParaRPr sz="2000" b="0" i="0">
                <a:solidFill>
                  <a:srgbClr val="2D5E7E"/>
                </a:solidFill>
                <a:latin typeface="Aptos"/>
                <a:hlinkClick r:id="rId5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155694" y="1709573"/>
            <a:ext cx="5448300" cy="4549824"/>
          </a:xfrm>
          <a:prstGeom prst="roundRect">
            <a:avLst>
              <a:gd name="adj" fmla="val 1256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120349" y="1659046"/>
            <a:ext cx="5448300" cy="669949"/>
          </a:xfrm>
          <a:prstGeom prst="rect">
            <a:avLst/>
          </a:prstGeom>
          <a:solidFill>
            <a:srgbClr val="2B5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2653" y="2862125"/>
            <a:ext cx="425473" cy="42547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42112" y="5858908"/>
            <a:ext cx="11125200" cy="583522"/>
          </a:xfrm>
          <a:prstGeom prst="roundRect">
            <a:avLst>
              <a:gd name="adj" fmla="val 16523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295" y="6021439"/>
            <a:ext cx="348206" cy="2790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00696" y="1689489"/>
            <a:ext cx="295421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F4F1EC"/>
                </a:solidFill>
                <a:latin typeface="Playfair Display"/>
              </a:rPr>
              <a:t>Canada's National Plan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52004" y="1922180"/>
            <a:ext cx="380591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400" b="0" i="0" dirty="0">
                <a:solidFill>
                  <a:srgbClr val="F4F1EC"/>
                </a:solidFill>
                <a:latin typeface="Aptos"/>
              </a:rPr>
              <a:t>Regional Governance Bodies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0172" y="2684483"/>
            <a:ext cx="450878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b="0" i="0" dirty="0">
                <a:solidFill>
                  <a:srgbClr val="2D3748"/>
                </a:solidFill>
                <a:latin typeface="Aptos"/>
              </a:rPr>
              <a:t>First Nations participate through regional agreements</a:t>
            </a:r>
            <a:r>
              <a:rPr sz="2000" b="1" i="0" dirty="0">
                <a:solidFill>
                  <a:srgbClr val="1A2C4E"/>
                </a:solidFill>
                <a:latin typeface="Aptos"/>
              </a:rPr>
              <a:t> to implement Canada's framework</a:t>
            </a:r>
            <a:endParaRPr sz="2000" b="0" i="0" dirty="0">
              <a:solidFill>
                <a:srgbClr val="2D5E7E"/>
              </a:solidFill>
              <a:latin typeface="Aptos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8909" y="4470197"/>
            <a:ext cx="489662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b="0" i="0" dirty="0">
                <a:solidFill>
                  <a:srgbClr val="2D3748"/>
                </a:solidFill>
                <a:latin typeface="Aptos"/>
              </a:rPr>
              <a:t>Regional bodies provide</a:t>
            </a:r>
            <a:r>
              <a:rPr sz="2000" b="1" i="0" dirty="0">
                <a:solidFill>
                  <a:srgbClr val="1A2C4E"/>
                </a:solidFill>
                <a:latin typeface="Aptos"/>
              </a:rPr>
              <a:t> recommendations to Canada;</a:t>
            </a:r>
            <a:r>
              <a:rPr sz="2000" b="0" i="0" dirty="0">
                <a:solidFill>
                  <a:srgbClr val="2D3748"/>
                </a:solidFill>
                <a:latin typeface="Aptos"/>
              </a:rPr>
              <a:t> Canada retains decision and discretion-making authority over critical elements</a:t>
            </a:r>
            <a:endParaRPr sz="2000" b="0" i="0" dirty="0">
              <a:solidFill>
                <a:srgbClr val="2D5E7E"/>
              </a:solidFill>
              <a:latin typeface="Aptos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52004" y="3708084"/>
            <a:ext cx="469255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1A2C4E"/>
                </a:solidFill>
                <a:latin typeface="Aptos"/>
              </a:rPr>
              <a:t>Canada retains control</a:t>
            </a:r>
            <a:r>
              <a:rPr sz="2000" b="0" i="0" dirty="0">
                <a:solidFill>
                  <a:srgbClr val="2D3748"/>
                </a:solidFill>
                <a:latin typeface="Aptos"/>
              </a:rPr>
              <a:t> over key decisions and policies</a:t>
            </a:r>
            <a:endParaRPr sz="2000" b="0" i="0" dirty="0">
              <a:solidFill>
                <a:srgbClr val="2D5E7E"/>
              </a:solidFill>
              <a:latin typeface="Aptos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4062" y="5898329"/>
            <a:ext cx="273196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1" i="0" dirty="0">
                <a:solidFill>
                  <a:srgbClr val="E8C882"/>
                </a:solidFill>
                <a:latin typeface="Aptos"/>
              </a:rPr>
              <a:t>Minimum Standard Question: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95314" y="6120099"/>
            <a:ext cx="1036328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0" i="1" dirty="0">
                <a:solidFill>
                  <a:srgbClr val="F4F1EC"/>
                </a:solidFill>
                <a:latin typeface="Aptos"/>
              </a:rPr>
              <a:t>Does this governance structure give Rights Holders real decision-making authority, or consultation rights?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386" y="6495887"/>
            <a:ext cx="5130572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5A6678"/>
                </a:solidFill>
                <a:latin typeface="Aptos"/>
              </a:rPr>
              <a:t>AFN Annual General Assembly — July 2026 | Long-Term Reform of First Nations Child and Family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97141" y="6495887"/>
            <a:ext cx="91440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5A6678"/>
                </a:solidFill>
                <a:latin typeface="Aptos"/>
              </a:rPr>
              <a:t>8</a:t>
            </a:r>
          </a:p>
        </p:txBody>
      </p:sp>
      <p:pic>
        <p:nvPicPr>
          <p:cNvPr id="56" name="Picture 9" descr="image.png">
            <a:extLst>
              <a:ext uri="{FF2B5EF4-FFF2-40B4-BE49-F238E27FC236}">
                <a16:creationId xmlns:a16="http://schemas.microsoft.com/office/drawing/2014/main" id="{4BEA3E82-D353-CCA0-9451-F8F3159227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60" y="3155739"/>
            <a:ext cx="468456" cy="468456"/>
          </a:xfrm>
          <a:prstGeom prst="rect">
            <a:avLst/>
          </a:prstGeom>
        </p:spPr>
      </p:pic>
      <p:pic>
        <p:nvPicPr>
          <p:cNvPr id="58" name="Picture 9" descr="image.png">
            <a:extLst>
              <a:ext uri="{FF2B5EF4-FFF2-40B4-BE49-F238E27FC236}">
                <a16:creationId xmlns:a16="http://schemas.microsoft.com/office/drawing/2014/main" id="{9D62D2A1-ECBF-82DA-EFED-D55E8555A0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60" y="4718285"/>
            <a:ext cx="468456" cy="468456"/>
          </a:xfrm>
          <a:prstGeom prst="rect">
            <a:avLst/>
          </a:prstGeom>
        </p:spPr>
      </p:pic>
      <p:pic>
        <p:nvPicPr>
          <p:cNvPr id="60" name="Picture 9" descr="image.png">
            <a:extLst>
              <a:ext uri="{FF2B5EF4-FFF2-40B4-BE49-F238E27FC236}">
                <a16:creationId xmlns:a16="http://schemas.microsoft.com/office/drawing/2014/main" id="{728270A7-D7EB-0621-04BC-B3D4F6F321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60" y="2465126"/>
            <a:ext cx="468456" cy="468456"/>
          </a:xfrm>
          <a:prstGeom prst="rect">
            <a:avLst/>
          </a:prstGeom>
        </p:spPr>
      </p:pic>
      <p:pic>
        <p:nvPicPr>
          <p:cNvPr id="62" name="Picture 9" descr="image.png">
            <a:extLst>
              <a:ext uri="{FF2B5EF4-FFF2-40B4-BE49-F238E27FC236}">
                <a16:creationId xmlns:a16="http://schemas.microsoft.com/office/drawing/2014/main" id="{98916CD7-2970-EAB2-7A0B-333767530F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151" y="5257115"/>
            <a:ext cx="468456" cy="468456"/>
          </a:xfrm>
          <a:prstGeom prst="rect">
            <a:avLst/>
          </a:prstGeom>
        </p:spPr>
      </p:pic>
      <p:pic>
        <p:nvPicPr>
          <p:cNvPr id="64" name="Picture 15" descr="image.png">
            <a:extLst>
              <a:ext uri="{FF2B5EF4-FFF2-40B4-BE49-F238E27FC236}">
                <a16:creationId xmlns:a16="http://schemas.microsoft.com/office/drawing/2014/main" id="{E1FE3C7C-9F5F-FF2B-1D39-58FBB8EA2D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0349" y="3832983"/>
            <a:ext cx="425473" cy="425473"/>
          </a:xfrm>
          <a:prstGeom prst="rect">
            <a:avLst/>
          </a:prstGeom>
        </p:spPr>
      </p:pic>
      <p:pic>
        <p:nvPicPr>
          <p:cNvPr id="66" name="Picture 15" descr="image.png">
            <a:extLst>
              <a:ext uri="{FF2B5EF4-FFF2-40B4-BE49-F238E27FC236}">
                <a16:creationId xmlns:a16="http://schemas.microsoft.com/office/drawing/2014/main" id="{F13A7951-FC8B-6305-F8FD-33E11C65CB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4972" y="4730988"/>
            <a:ext cx="425473" cy="4254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348BE7-5E18-62B1-2DA1-E88B1B5CA1BC}"/>
              </a:ext>
            </a:extLst>
          </p:cNvPr>
          <p:cNvSpPr txBox="1"/>
          <p:nvPr/>
        </p:nvSpPr>
        <p:spPr>
          <a:xfrm>
            <a:off x="533386" y="304792"/>
            <a:ext cx="1195840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37" b="1" i="0" dirty="0">
                <a:solidFill>
                  <a:srgbClr val="985E1E"/>
                </a:solidFill>
                <a:latin typeface="Aptos"/>
              </a:rPr>
              <a:t>Minimum Standard #1</a:t>
            </a:r>
            <a:endParaRPr sz="937" b="1" i="0" dirty="0">
              <a:solidFill>
                <a:srgbClr val="985E1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24985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B5A628-EB55-EB21-C94C-9FCC2620FD00}"/>
              </a:ext>
            </a:extLst>
          </p:cNvPr>
          <p:cNvSpPr txBox="1"/>
          <p:nvPr/>
        </p:nvSpPr>
        <p:spPr>
          <a:xfrm>
            <a:off x="542112" y="482369"/>
            <a:ext cx="884658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CA" sz="4000" b="1" dirty="0">
                <a:solidFill>
                  <a:srgbClr val="1A2C4E"/>
                </a:solidFill>
                <a:latin typeface="Playfair Display"/>
              </a:rPr>
              <a:t>Human Rights Principles</a:t>
            </a:r>
          </a:p>
          <a:p>
            <a:pPr algn="l"/>
            <a:r>
              <a:rPr lang="en-CA" sz="2000" i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What comes first: Rights or Program/Policy?</a:t>
            </a:r>
            <a:endParaRPr sz="2000" i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9DB33-851B-DE4D-99F3-DF4BFF52D353}"/>
              </a:ext>
            </a:extLst>
          </p:cNvPr>
          <p:cNvSpPr txBox="1"/>
          <p:nvPr/>
        </p:nvSpPr>
        <p:spPr>
          <a:xfrm>
            <a:off x="533386" y="304792"/>
            <a:ext cx="1195840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37" b="1" i="0" dirty="0">
                <a:solidFill>
                  <a:srgbClr val="985E1E"/>
                </a:solidFill>
                <a:latin typeface="Aptos"/>
              </a:rPr>
              <a:t>Minimum Standard #2</a:t>
            </a:r>
            <a:endParaRPr sz="937" b="1" i="0" dirty="0">
              <a:solidFill>
                <a:srgbClr val="985E1E"/>
              </a:solidFill>
              <a:latin typeface="Apto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6DE360D-D38E-8EDA-5E3A-8E5D172A1AE8}"/>
              </a:ext>
            </a:extLst>
          </p:cNvPr>
          <p:cNvSpPr/>
          <p:nvPr/>
        </p:nvSpPr>
        <p:spPr>
          <a:xfrm>
            <a:off x="457200" y="1948308"/>
            <a:ext cx="5524500" cy="3783210"/>
          </a:xfrm>
          <a:prstGeom prst="roundRect">
            <a:avLst>
              <a:gd name="adj" fmla="val 2014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26A86-2630-84C4-19E9-EAB5A9AFA2FD}"/>
              </a:ext>
            </a:extLst>
          </p:cNvPr>
          <p:cNvSpPr/>
          <p:nvPr/>
        </p:nvSpPr>
        <p:spPr>
          <a:xfrm>
            <a:off x="476250" y="1967358"/>
            <a:ext cx="5486400" cy="668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BEC1EA4A-5A4E-CFE3-4ACA-31A11BE6529E}"/>
              </a:ext>
            </a:extLst>
          </p:cNvPr>
          <p:cNvSpPr/>
          <p:nvPr/>
        </p:nvSpPr>
        <p:spPr>
          <a:xfrm>
            <a:off x="6210300" y="1948308"/>
            <a:ext cx="5524500" cy="3783210"/>
          </a:xfrm>
          <a:prstGeom prst="roundRect">
            <a:avLst>
              <a:gd name="adj" fmla="val 2014"/>
            </a:avLst>
          </a:prstGeom>
          <a:noFill/>
          <a:ln w="25400">
            <a:solidFill>
              <a:srgbClr val="5C2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748F4D-6C36-0149-B26B-E553B0279DBC}"/>
              </a:ext>
            </a:extLst>
          </p:cNvPr>
          <p:cNvSpPr/>
          <p:nvPr/>
        </p:nvSpPr>
        <p:spPr>
          <a:xfrm>
            <a:off x="6229350" y="1967358"/>
            <a:ext cx="5486400" cy="668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12EE6-D4EA-C6E0-7D0E-35A6A08E345F}"/>
              </a:ext>
            </a:extLst>
          </p:cNvPr>
          <p:cNvSpPr txBox="1"/>
          <p:nvPr/>
        </p:nvSpPr>
        <p:spPr>
          <a:xfrm>
            <a:off x="971376" y="1985472"/>
            <a:ext cx="179536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F80DF4-73DB-F098-33BC-03870B58FC7B}"/>
              </a:ext>
            </a:extLst>
          </p:cNvPr>
          <p:cNvSpPr txBox="1"/>
          <p:nvPr/>
        </p:nvSpPr>
        <p:spPr>
          <a:xfrm>
            <a:off x="971376" y="2312626"/>
            <a:ext cx="319799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Nations-Led · Rights-First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7AEDB7-CC76-9C32-6F57-5A3AB68D3E43}"/>
              </a:ext>
            </a:extLst>
          </p:cNvPr>
          <p:cNvSpPr txBox="1"/>
          <p:nvPr/>
        </p:nvSpPr>
        <p:spPr>
          <a:xfrm>
            <a:off x="872259" y="2765306"/>
            <a:ext cx="478068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b="1" i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Foundation:</a:t>
            </a:r>
            <a:r>
              <a:rPr lang="en-GB" sz="1600" b="0" i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Rights-first — national minimum human rights standards: non-negotiable floor</a:t>
            </a:r>
            <a:endParaRPr lang="en-GB" sz="1600" b="0" i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34EC73-6417-9F16-C30E-66132EF823D6}"/>
              </a:ext>
            </a:extLst>
          </p:cNvPr>
          <p:cNvSpPr txBox="1"/>
          <p:nvPr/>
        </p:nvSpPr>
        <p:spPr>
          <a:xfrm>
            <a:off x="6724015" y="1985451"/>
            <a:ext cx="22110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l"/>
            <a:r>
              <a:rPr lang="en-CA"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 Plan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92D413-1113-6B1A-6FE2-D4D1FD562121}"/>
              </a:ext>
            </a:extLst>
          </p:cNvPr>
          <p:cNvSpPr txBox="1"/>
          <p:nvPr/>
        </p:nvSpPr>
        <p:spPr>
          <a:xfrm>
            <a:off x="6724015" y="2344420"/>
            <a:ext cx="2211070" cy="291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>
            <a:noAutofit/>
          </a:bodyPr>
          <a:lstStyle/>
          <a:p>
            <a:pPr algn="l"/>
            <a:r>
              <a:rPr lang="en-CA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Government-Led · Program-Firs</a:t>
            </a:r>
            <a:r>
              <a:rPr lang="en-CA" b="0" i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D1E4E-E47A-7C3A-195A-D248491F6CEF}"/>
              </a:ext>
            </a:extLst>
          </p:cNvPr>
          <p:cNvSpPr txBox="1"/>
          <p:nvPr/>
        </p:nvSpPr>
        <p:spPr>
          <a:xfrm>
            <a:off x="6625215" y="2765306"/>
            <a:ext cx="449896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600" b="1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Foundation:</a:t>
            </a:r>
            <a:r>
              <a:rPr lang="en-GB" sz="1600" b="0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federal control program approach that defines and constrains rights </a:t>
            </a:r>
            <a:endParaRPr lang="en-GB" sz="16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Loving Justice Plan &amp; Canada’s Plan 2025 CHR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334FA-BC9C-3221-6FC7-C57341318A70}"/>
              </a:ext>
            </a:extLst>
          </p:cNvPr>
          <p:cNvSpPr txBox="1"/>
          <p:nvPr/>
        </p:nvSpPr>
        <p:spPr>
          <a:xfrm>
            <a:off x="872259" y="3342852"/>
            <a:ext cx="471818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b="1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Governance:</a:t>
            </a:r>
            <a:r>
              <a:rPr lang="en-GB" sz="1600" b="0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Nations-led governance, oversight and decision-making authority</a:t>
            </a:r>
            <a:endParaRPr lang="en-GB" sz="16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9F8AD9-A36E-DF62-FA39-43151CEBBB37}"/>
              </a:ext>
            </a:extLst>
          </p:cNvPr>
          <p:cNvSpPr txBox="1"/>
          <p:nvPr/>
        </p:nvSpPr>
        <p:spPr>
          <a:xfrm>
            <a:off x="872259" y="3936290"/>
            <a:ext cx="4379604" cy="12003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b="1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GB" sz="1600" b="0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Financially responsible- flexible, needs-based funding with actuals as backstop — responsive to real needs, not fixed costs. </a:t>
            </a:r>
            <a:endParaRPr lang="en-GB" sz="16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  <a:p>
            <a:pPr algn="l">
              <a:lnSpc>
                <a:spcPct val="100000"/>
              </a:lnSpc>
            </a:pPr>
            <a:endParaRPr lang="en-GB" sz="10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  <a:p>
            <a:pPr algn="l">
              <a:lnSpc>
                <a:spcPct val="100000"/>
              </a:lnSpc>
            </a:pPr>
            <a:endParaRPr lang="en-GB" sz="10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  <a:p>
            <a:pPr algn="l"/>
            <a:endParaRPr lang="en-GB" sz="10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EA9A59-3A57-1BE4-6134-59826A0CE7B7}"/>
              </a:ext>
            </a:extLst>
          </p:cNvPr>
          <p:cNvSpPr txBox="1"/>
          <p:nvPr/>
        </p:nvSpPr>
        <p:spPr>
          <a:xfrm>
            <a:off x="872259" y="4744422"/>
            <a:ext cx="4648827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600" b="1" i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Grounding:</a:t>
            </a:r>
            <a:r>
              <a:rPr lang="en-GB" sz="1600" b="0" i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105 engagement sessions with First Nations rights holders, Elders, youth, and FNCFS experts across Canada</a:t>
            </a:r>
            <a:endParaRPr lang="en-GB" sz="1600" b="0" i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Update: Now available - Loving Justice National Plan ...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DEDE4B-69AF-9068-8595-DFD762371C45}"/>
              </a:ext>
            </a:extLst>
          </p:cNvPr>
          <p:cNvSpPr txBox="1"/>
          <p:nvPr/>
        </p:nvSpPr>
        <p:spPr>
          <a:xfrm>
            <a:off x="6625215" y="3334894"/>
            <a:ext cx="466192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600" b="1" i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Governance:</a:t>
            </a:r>
            <a:r>
              <a:rPr lang="en-GB" sz="1600" b="0" i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Advisory role for First Nations — Canada retains decision-making control over program parameters and eligibility</a:t>
            </a:r>
            <a:endParaRPr lang="en-GB" sz="1600" b="0" i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Loving Justice Plan &amp; Canada’s Plan 2025 CHR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D3CAE1-5F25-0E2A-6014-749C70D8E3FE}"/>
              </a:ext>
            </a:extLst>
          </p:cNvPr>
          <p:cNvSpPr txBox="1"/>
          <p:nvPr/>
        </p:nvSpPr>
        <p:spPr>
          <a:xfrm>
            <a:off x="6625215" y="4119167"/>
            <a:ext cx="434344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600" b="1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GB" sz="1600" b="0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ISC controlled funding levels, terms and conditions and fixed funding adjusted for population and inflation (some elements)</a:t>
            </a:r>
            <a:endParaRPr lang="en-GB" sz="16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Loving Justice Plan &amp; Canada’s Plan 2025 CHR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A74DCC-6952-9FA2-3FFF-B112D1FF3F47}"/>
              </a:ext>
            </a:extLst>
          </p:cNvPr>
          <p:cNvSpPr txBox="1"/>
          <p:nvPr/>
        </p:nvSpPr>
        <p:spPr>
          <a:xfrm>
            <a:off x="6624955" y="4903344"/>
            <a:ext cx="4462145" cy="6991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GB" sz="1600" b="1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Grounding:</a:t>
            </a:r>
            <a:r>
              <a:rPr lang="en-GB" sz="1600" b="0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known First Nations </a:t>
            </a:r>
            <a:r>
              <a:rPr lang="en-GB" sz="1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youth </a:t>
            </a:r>
            <a:r>
              <a:rPr lang="en-GB" sz="1600" b="0" i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into Canada</a:t>
            </a:r>
            <a:r>
              <a:rPr lang="en-GB" sz="1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Loving Justice Plan &amp; Canada’s Plan 2025 CHRT"/>
              </a:rPr>
              <a:t>’</a:t>
            </a:r>
            <a:r>
              <a:rPr lang="en-GB" sz="1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plan</a:t>
            </a:r>
            <a:endParaRPr lang="en-GB" sz="1600" b="0" i="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  <a:hlinkClick r:id="rId4" tooltip="Loving Justice Plan &amp; Canada’s Plan 2025 CHRT"/>
            </a:endParaRPr>
          </a:p>
        </p:txBody>
      </p:sp>
    </p:spTree>
    <p:extLst>
      <p:ext uri="{BB962C8B-B14F-4D97-AF65-F5344CB8AC3E}">
        <p14:creationId xmlns:p14="http://schemas.microsoft.com/office/powerpoint/2010/main" val="2304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866" y="903457"/>
            <a:ext cx="11292268" cy="1077214"/>
          </a:xfrm>
          <a:prstGeom prst="rect">
            <a:avLst/>
          </a:prstGeom>
          <a:noFill/>
        </p:spPr>
        <p:txBody>
          <a:bodyPr wrap="square" lIns="152396" tIns="76198" rIns="152396" bIns="76198">
            <a:spAutoFit/>
          </a:bodyPr>
          <a:lstStyle/>
          <a:p>
            <a:r>
              <a:rPr lang="en-US" sz="2000" i="1" dirty="0">
                <a:solidFill>
                  <a:srgbClr val="1A2C4E"/>
                </a:solidFill>
                <a:latin typeface="Aptos"/>
              </a:rPr>
              <a:t>All FNCFS funding must meet the actual, evolving and distinct needs and circumstances of First Nations across Canada</a:t>
            </a:r>
          </a:p>
          <a:p>
            <a:pPr algn="l"/>
            <a:endParaRPr sz="2000" b="1" i="1" dirty="0">
              <a:solidFill>
                <a:srgbClr val="1A2C4E"/>
              </a:solidFill>
              <a:latin typeface="Apto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243780"/>
            <a:ext cx="11125200" cy="38100"/>
          </a:xfrm>
          <a:prstGeom prst="roundRect">
            <a:avLst>
              <a:gd name="adj" fmla="val 50000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9106" y="1633491"/>
            <a:ext cx="5609653" cy="367605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93" y="5873486"/>
            <a:ext cx="5471219" cy="1447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 funding</a:t>
            </a:r>
            <a:r>
              <a:rPr lang="en-US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not term-limited</a:t>
            </a:r>
            <a:endParaRPr lang="en-US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sz="1600" dirty="0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787" y="5589565"/>
            <a:ext cx="367605" cy="367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95839" y="1625736"/>
            <a:ext cx="5471219" cy="367605"/>
          </a:xfrm>
          <a:prstGeom prst="rect">
            <a:avLst/>
          </a:prstGeom>
          <a:solidFill>
            <a:srgbClr val="2D5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4494" y="3990259"/>
            <a:ext cx="352874" cy="35287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33400" y="6086772"/>
            <a:ext cx="11125200" cy="339030"/>
          </a:xfrm>
          <a:prstGeom prst="roundRect">
            <a:avLst>
              <a:gd name="adj" fmla="val 16856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84" y="6110426"/>
            <a:ext cx="345610" cy="276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386" y="464974"/>
            <a:ext cx="541013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CA" sz="4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Needs-Based Funding</a:t>
            </a:r>
            <a:endParaRPr lang="en-CA" sz="4000" b="1" dirty="0">
              <a:solidFill>
                <a:srgbClr val="1A2C4E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383" y="1691052"/>
            <a:ext cx="497065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Needs-Based with Rights-Holder Authority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7758" y="2132008"/>
            <a:ext cx="4758064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Needs-based funding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actuals as a backstop (IFSD methodology 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base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4012" y="2994005"/>
            <a:ext cx="440922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Separate, dedicated capacity-building funding stream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not drawn from children's prevention service dollars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4012" y="3890106"/>
            <a:ext cx="4554026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Capital, post-majority, band representative, and </a:t>
            </a:r>
            <a:r>
              <a:rPr b="0" i="0" u="sng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funded at actual cost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4012" y="4794446"/>
            <a:ext cx="4325432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exercise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decision-making authority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on actual needs; independent funding reviews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6298" y="1678805"/>
            <a:ext cx="440825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Formula-Based with Federal Control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3385" y="2211387"/>
            <a:ext cx="4541525" cy="7763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Formula-driven funding;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Canada retains authority over levels, timelines, and standards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9641" y="3041788"/>
            <a:ext cx="4820422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allocation per Canada's calculations;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adjustment requests at Canada's discretion</a:t>
            </a:r>
            <a:r>
              <a:rPr b="0" i="0" dirty="0">
                <a:solidFill>
                  <a:srgbClr val="406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9641" y="3870581"/>
            <a:ext cx="4913735" cy="7763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Capacity-building funds</a:t>
            </a:r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drawn from children's prevention service dollars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not a separate stream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39641" y="4784086"/>
            <a:ext cx="4898777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b="1" i="0" dirty="0">
                <a:solidFill>
                  <a:srgbClr val="9B2D2D"/>
                </a:solidFill>
                <a:highlight>
                  <a:srgbClr val="F2D9D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$27B (2027–2034)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</a:t>
            </a:r>
            <a:r>
              <a:rPr b="1" i="0" dirty="0">
                <a:solidFill>
                  <a:srgbClr val="9B2D2D"/>
                </a:solidFill>
                <a:highlight>
                  <a:srgbClr val="F2D9D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$4.4B/yr after 2034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federal envelope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9641" y="5376589"/>
            <a:ext cx="5334794" cy="5334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actuals backstop</a:t>
            </a: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funding cannot be </a:t>
            </a:r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</a:pPr>
            <a:r>
              <a:rPr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corrected to match real costs</a:t>
            </a:r>
            <a:r>
              <a:rPr lang="en-CA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unless Canada agrees</a:t>
            </a:r>
            <a:endParaRPr b="0" i="0" dirty="0">
              <a:solidFill>
                <a:srgbClr val="406D8E"/>
              </a:solidFill>
              <a:latin typeface="Arial" panose="020B0604020202020204" pitchFamily="34" charset="0"/>
              <a:cs typeface="Arial" panose="020B0604020202020204" pitchFamily="34" charset="0"/>
              <a:hlinkClick r:id="rId2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7758" y="6123916"/>
            <a:ext cx="191719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1" i="0" dirty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Standard: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2238" y="6110922"/>
            <a:ext cx="746358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funding levels be challenged and corrected when they fall below actual need?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386" y="6541725"/>
            <a:ext cx="4326505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686F79"/>
                </a:solidFill>
                <a:latin typeface="Aptos"/>
              </a:rPr>
              <a:t>Long-Term Reform of First Nations Child and Family Services — AFN Plenary Session, July 16, 2026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36123" y="6541725"/>
            <a:ext cx="10900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686F79"/>
                </a:solidFill>
                <a:latin typeface="Aptos"/>
              </a:rPr>
              <a:t>10</a:t>
            </a:r>
          </a:p>
        </p:txBody>
      </p:sp>
      <p:pic>
        <p:nvPicPr>
          <p:cNvPr id="43" name="Picture 11" descr="image.png">
            <a:extLst>
              <a:ext uri="{FF2B5EF4-FFF2-40B4-BE49-F238E27FC236}">
                <a16:creationId xmlns:a16="http://schemas.microsoft.com/office/drawing/2014/main" id="{CBA498F0-BE38-F395-3732-F0F60E36B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4" y="4794446"/>
            <a:ext cx="367605" cy="367605"/>
          </a:xfrm>
          <a:prstGeom prst="rect">
            <a:avLst/>
          </a:prstGeom>
        </p:spPr>
      </p:pic>
      <p:pic>
        <p:nvPicPr>
          <p:cNvPr id="45" name="Picture 11" descr="image.png">
            <a:extLst>
              <a:ext uri="{FF2B5EF4-FFF2-40B4-BE49-F238E27FC236}">
                <a16:creationId xmlns:a16="http://schemas.microsoft.com/office/drawing/2014/main" id="{868B7716-5306-5AFD-E7F6-E6BA08D71F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720" y="3890106"/>
            <a:ext cx="367605" cy="367605"/>
          </a:xfrm>
          <a:prstGeom prst="rect">
            <a:avLst/>
          </a:prstGeom>
        </p:spPr>
      </p:pic>
      <p:pic>
        <p:nvPicPr>
          <p:cNvPr id="47" name="Picture 11" descr="image.png">
            <a:extLst>
              <a:ext uri="{FF2B5EF4-FFF2-40B4-BE49-F238E27FC236}">
                <a16:creationId xmlns:a16="http://schemas.microsoft.com/office/drawing/2014/main" id="{F8CD9028-32B4-EF35-4DDA-ACECB844A7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520" y="3016291"/>
            <a:ext cx="367605" cy="367605"/>
          </a:xfrm>
          <a:prstGeom prst="rect">
            <a:avLst/>
          </a:prstGeom>
        </p:spPr>
      </p:pic>
      <p:pic>
        <p:nvPicPr>
          <p:cNvPr id="49" name="Picture 11" descr="image.png">
            <a:extLst>
              <a:ext uri="{FF2B5EF4-FFF2-40B4-BE49-F238E27FC236}">
                <a16:creationId xmlns:a16="http://schemas.microsoft.com/office/drawing/2014/main" id="{85913333-4652-2D22-E6FD-56C20C8F3D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720" y="2140860"/>
            <a:ext cx="367605" cy="367605"/>
          </a:xfrm>
          <a:prstGeom prst="rect">
            <a:avLst/>
          </a:prstGeom>
        </p:spPr>
      </p:pic>
      <p:pic>
        <p:nvPicPr>
          <p:cNvPr id="51" name="Picture 19" descr="image.png">
            <a:extLst>
              <a:ext uri="{FF2B5EF4-FFF2-40B4-BE49-F238E27FC236}">
                <a16:creationId xmlns:a16="http://schemas.microsoft.com/office/drawing/2014/main" id="{27202AAD-4D9E-D8F8-3010-B27D36098B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747" y="5421928"/>
            <a:ext cx="352874" cy="352874"/>
          </a:xfrm>
          <a:prstGeom prst="rect">
            <a:avLst/>
          </a:prstGeom>
        </p:spPr>
      </p:pic>
      <p:pic>
        <p:nvPicPr>
          <p:cNvPr id="53" name="Picture 19" descr="image.png">
            <a:extLst>
              <a:ext uri="{FF2B5EF4-FFF2-40B4-BE49-F238E27FC236}">
                <a16:creationId xmlns:a16="http://schemas.microsoft.com/office/drawing/2014/main" id="{DD916506-7DD4-AE7B-6BF3-5AE2B2F055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920" y="4757084"/>
            <a:ext cx="352874" cy="352874"/>
          </a:xfrm>
          <a:prstGeom prst="rect">
            <a:avLst/>
          </a:prstGeom>
        </p:spPr>
      </p:pic>
      <p:pic>
        <p:nvPicPr>
          <p:cNvPr id="55" name="Picture 19" descr="image.png">
            <a:extLst>
              <a:ext uri="{FF2B5EF4-FFF2-40B4-BE49-F238E27FC236}">
                <a16:creationId xmlns:a16="http://schemas.microsoft.com/office/drawing/2014/main" id="{C8069AE8-1CFE-0C91-9D67-CADC2958A8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920" y="3044897"/>
            <a:ext cx="352874" cy="352874"/>
          </a:xfrm>
          <a:prstGeom prst="rect">
            <a:avLst/>
          </a:prstGeom>
        </p:spPr>
      </p:pic>
      <p:pic>
        <p:nvPicPr>
          <p:cNvPr id="57" name="Picture 19" descr="image.png">
            <a:extLst>
              <a:ext uri="{FF2B5EF4-FFF2-40B4-BE49-F238E27FC236}">
                <a16:creationId xmlns:a16="http://schemas.microsoft.com/office/drawing/2014/main" id="{8CB37431-C46C-114E-C538-0DD1C6EC72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747" y="2286874"/>
            <a:ext cx="352874" cy="352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EE715-DF52-9D88-F7E0-AAAD0E12505C}"/>
              </a:ext>
            </a:extLst>
          </p:cNvPr>
          <p:cNvSpPr txBox="1"/>
          <p:nvPr/>
        </p:nvSpPr>
        <p:spPr>
          <a:xfrm>
            <a:off x="533386" y="358071"/>
            <a:ext cx="1195840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37" b="1" i="0" dirty="0">
                <a:solidFill>
                  <a:srgbClr val="98622F"/>
                </a:solidFill>
                <a:latin typeface="Aptos"/>
              </a:rPr>
              <a:t>Minimum Standard #3</a:t>
            </a:r>
            <a:endParaRPr sz="937" b="1" i="0" dirty="0">
              <a:solidFill>
                <a:srgbClr val="98622F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3470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27655-A081-C869-5346-DCCA26AF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B7BCD4D-1AED-D3FA-0683-26CFF3862118}"/>
              </a:ext>
            </a:extLst>
          </p:cNvPr>
          <p:cNvSpPr txBox="1"/>
          <p:nvPr/>
        </p:nvSpPr>
        <p:spPr>
          <a:xfrm>
            <a:off x="449866" y="933274"/>
            <a:ext cx="11292268" cy="461661"/>
          </a:xfrm>
          <a:prstGeom prst="rect">
            <a:avLst/>
          </a:prstGeom>
          <a:noFill/>
        </p:spPr>
        <p:txBody>
          <a:bodyPr wrap="square" lIns="152396" tIns="76198" rIns="152396" bIns="76198">
            <a:spAutoFit/>
          </a:bodyPr>
          <a:lstStyle/>
          <a:p>
            <a:r>
              <a:rPr lang="en-GB" sz="2000" i="1" dirty="0">
                <a:solidFill>
                  <a:srgbClr val="1A2C4E"/>
                </a:solidFill>
                <a:latin typeface="Aptos"/>
              </a:rPr>
              <a:t>Protect reforms from fiscal restraint, policy changes or political cycles</a:t>
            </a:r>
            <a:endParaRPr sz="2000" b="1" i="1" dirty="0">
              <a:solidFill>
                <a:srgbClr val="1A2C4E"/>
              </a:solidFill>
              <a:latin typeface="Apto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D31C3F-B803-8FE8-3EAC-9CFE43A58B4B}"/>
              </a:ext>
            </a:extLst>
          </p:cNvPr>
          <p:cNvSpPr/>
          <p:nvPr/>
        </p:nvSpPr>
        <p:spPr>
          <a:xfrm>
            <a:off x="533400" y="243780"/>
            <a:ext cx="11125200" cy="38100"/>
          </a:xfrm>
          <a:prstGeom prst="roundRect">
            <a:avLst>
              <a:gd name="adj" fmla="val 50000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5491C-D516-A0B2-B20F-3D13A2DF90A3}"/>
              </a:ext>
            </a:extLst>
          </p:cNvPr>
          <p:cNvSpPr/>
          <p:nvPr/>
        </p:nvSpPr>
        <p:spPr>
          <a:xfrm>
            <a:off x="549106" y="1633491"/>
            <a:ext cx="5609653" cy="367605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305084-AA7B-7514-F4E9-6C3DEB169411}"/>
              </a:ext>
            </a:extLst>
          </p:cNvPr>
          <p:cNvSpPr/>
          <p:nvPr/>
        </p:nvSpPr>
        <p:spPr>
          <a:xfrm>
            <a:off x="6195839" y="1625736"/>
            <a:ext cx="5471219" cy="367605"/>
          </a:xfrm>
          <a:prstGeom prst="rect">
            <a:avLst/>
          </a:prstGeom>
          <a:solidFill>
            <a:srgbClr val="2D5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image.png">
            <a:extLst>
              <a:ext uri="{FF2B5EF4-FFF2-40B4-BE49-F238E27FC236}">
                <a16:creationId xmlns:a16="http://schemas.microsoft.com/office/drawing/2014/main" id="{EB950261-FE24-5755-5E86-F0AC8AB6AA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39743" y="3445629"/>
            <a:ext cx="352874" cy="352874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4474440-1502-7D95-27A6-9DF7D4DCD9BA}"/>
              </a:ext>
            </a:extLst>
          </p:cNvPr>
          <p:cNvSpPr/>
          <p:nvPr/>
        </p:nvSpPr>
        <p:spPr>
          <a:xfrm>
            <a:off x="533400" y="6086772"/>
            <a:ext cx="11125200" cy="339030"/>
          </a:xfrm>
          <a:prstGeom prst="roundRect">
            <a:avLst>
              <a:gd name="adj" fmla="val 16856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mage.png">
            <a:extLst>
              <a:ext uri="{FF2B5EF4-FFF2-40B4-BE49-F238E27FC236}">
                <a16:creationId xmlns:a16="http://schemas.microsoft.com/office/drawing/2014/main" id="{33F643F2-8E98-DF6C-D727-EF9775358E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984" y="6110426"/>
            <a:ext cx="345610" cy="2769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D131C7-D269-7B82-18CF-1531E0E9293B}"/>
              </a:ext>
            </a:extLst>
          </p:cNvPr>
          <p:cNvSpPr txBox="1"/>
          <p:nvPr/>
        </p:nvSpPr>
        <p:spPr>
          <a:xfrm>
            <a:off x="533386" y="464974"/>
            <a:ext cx="8079135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CA" sz="4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Durability Against Discrimination</a:t>
            </a:r>
            <a:endParaRPr lang="en-CA" sz="4000" b="1" dirty="0">
              <a:solidFill>
                <a:srgbClr val="1A2C4E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sz="4000" b="1" i="0" dirty="0">
              <a:solidFill>
                <a:srgbClr val="98622F"/>
              </a:solidFill>
              <a:latin typeface="Apto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A1CF04-AD41-B002-5E4F-DED444ACCE2A}"/>
              </a:ext>
            </a:extLst>
          </p:cNvPr>
          <p:cNvSpPr txBox="1"/>
          <p:nvPr/>
        </p:nvSpPr>
        <p:spPr>
          <a:xfrm>
            <a:off x="620383" y="1691052"/>
            <a:ext cx="5136021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Justice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Permanent injunction against discrimination</a:t>
            </a:r>
            <a:endParaRPr sz="1400" b="1" i="0" dirty="0">
              <a:solidFill>
                <a:srgbClr val="F4F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3D53-2F6A-71BE-EC05-A09F00566D2A}"/>
              </a:ext>
            </a:extLst>
          </p:cNvPr>
          <p:cNvSpPr txBox="1"/>
          <p:nvPr/>
        </p:nvSpPr>
        <p:spPr>
          <a:xfrm>
            <a:off x="1117758" y="2132008"/>
            <a:ext cx="4758064" cy="35394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orders are permanent—</a:t>
            </a:r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term limited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injunction </a:t>
            </a: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discrimination built into principles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endParaRPr lang="en-GB" sz="2000" b="1" i="0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funding reviews to be conducted every 5 years—</a:t>
            </a:r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endParaRPr lang="en-GB" sz="2000" b="1" i="0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GB" sz="20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cannot rely on any other federal act </a:t>
            </a:r>
            <a:r>
              <a:rPr lang="en-GB" sz="20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full implementation of long-term reform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0A7C5D-3514-E8D9-6958-ABA53F34E09B}"/>
              </a:ext>
            </a:extLst>
          </p:cNvPr>
          <p:cNvSpPr txBox="1"/>
          <p:nvPr/>
        </p:nvSpPr>
        <p:spPr>
          <a:xfrm>
            <a:off x="6406298" y="1678805"/>
            <a:ext cx="334546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Canada's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controls reform</a:t>
            </a:r>
            <a:endParaRPr sz="1400" b="1" i="0" dirty="0">
              <a:solidFill>
                <a:srgbClr val="F4F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5D0A95-4A95-18B9-C7C7-324B84E4F830}"/>
              </a:ext>
            </a:extLst>
          </p:cNvPr>
          <p:cNvSpPr txBox="1"/>
          <p:nvPr/>
        </p:nvSpPr>
        <p:spPr>
          <a:xfrm>
            <a:off x="1117758" y="6123916"/>
            <a:ext cx="191719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1" i="0" dirty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Standard: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D8D695-ACDB-971F-8984-7AFFACAB928B}"/>
              </a:ext>
            </a:extLst>
          </p:cNvPr>
          <p:cNvSpPr txBox="1"/>
          <p:nvPr/>
        </p:nvSpPr>
        <p:spPr>
          <a:xfrm>
            <a:off x="3432238" y="6110922"/>
            <a:ext cx="3605154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1600" b="0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reform look like in 10 years?</a:t>
            </a:r>
            <a:endParaRPr sz="1600" b="0" i="0" dirty="0">
              <a:solidFill>
                <a:srgbClr val="F4F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4B3029-9F28-78FC-F0D2-A10CCE729FDA}"/>
              </a:ext>
            </a:extLst>
          </p:cNvPr>
          <p:cNvSpPr txBox="1"/>
          <p:nvPr/>
        </p:nvSpPr>
        <p:spPr>
          <a:xfrm>
            <a:off x="533386" y="6541725"/>
            <a:ext cx="4326505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 dirty="0">
                <a:solidFill>
                  <a:srgbClr val="686F79"/>
                </a:solidFill>
                <a:latin typeface="Aptos"/>
              </a:rPr>
              <a:t>Long-Term Reform of First Nations Child and Family Services — AFN Plenary Session, July 16, 2026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4B20E5-566A-24D3-E1EC-1719442C588E}"/>
              </a:ext>
            </a:extLst>
          </p:cNvPr>
          <p:cNvSpPr txBox="1"/>
          <p:nvPr/>
        </p:nvSpPr>
        <p:spPr>
          <a:xfrm>
            <a:off x="11536123" y="6541725"/>
            <a:ext cx="10900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686F79"/>
                </a:solidFill>
                <a:latin typeface="Aptos"/>
              </a:rPr>
              <a:t>10</a:t>
            </a:r>
          </a:p>
        </p:txBody>
      </p:sp>
      <p:pic>
        <p:nvPicPr>
          <p:cNvPr id="43" name="Picture 11" descr="image.png">
            <a:extLst>
              <a:ext uri="{FF2B5EF4-FFF2-40B4-BE49-F238E27FC236}">
                <a16:creationId xmlns:a16="http://schemas.microsoft.com/office/drawing/2014/main" id="{325DE0B2-CBA3-9D25-86A6-08C6E5A7E9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464" y="4893836"/>
            <a:ext cx="367605" cy="367605"/>
          </a:xfrm>
          <a:prstGeom prst="rect">
            <a:avLst/>
          </a:prstGeom>
        </p:spPr>
      </p:pic>
      <p:pic>
        <p:nvPicPr>
          <p:cNvPr id="45" name="Picture 11" descr="image.png">
            <a:extLst>
              <a:ext uri="{FF2B5EF4-FFF2-40B4-BE49-F238E27FC236}">
                <a16:creationId xmlns:a16="http://schemas.microsoft.com/office/drawing/2014/main" id="{84B071ED-C93C-AA52-05DC-87173E2439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20" y="3969618"/>
            <a:ext cx="367605" cy="367605"/>
          </a:xfrm>
          <a:prstGeom prst="rect">
            <a:avLst/>
          </a:prstGeom>
        </p:spPr>
      </p:pic>
      <p:pic>
        <p:nvPicPr>
          <p:cNvPr id="47" name="Picture 11" descr="image.png">
            <a:extLst>
              <a:ext uri="{FF2B5EF4-FFF2-40B4-BE49-F238E27FC236}">
                <a16:creationId xmlns:a16="http://schemas.microsoft.com/office/drawing/2014/main" id="{C1141AB5-3A3E-7A30-76A2-3039C217F0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520" y="3016291"/>
            <a:ext cx="367605" cy="367605"/>
          </a:xfrm>
          <a:prstGeom prst="rect">
            <a:avLst/>
          </a:prstGeom>
        </p:spPr>
      </p:pic>
      <p:pic>
        <p:nvPicPr>
          <p:cNvPr id="49" name="Picture 11" descr="image.png">
            <a:extLst>
              <a:ext uri="{FF2B5EF4-FFF2-40B4-BE49-F238E27FC236}">
                <a16:creationId xmlns:a16="http://schemas.microsoft.com/office/drawing/2014/main" id="{F370D607-D601-44DB-1C1F-1A934AD8A4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20" y="2140860"/>
            <a:ext cx="367605" cy="367605"/>
          </a:xfrm>
          <a:prstGeom prst="rect">
            <a:avLst/>
          </a:prstGeom>
        </p:spPr>
      </p:pic>
      <p:pic>
        <p:nvPicPr>
          <p:cNvPr id="57" name="Picture 19" descr="image.png">
            <a:extLst>
              <a:ext uri="{FF2B5EF4-FFF2-40B4-BE49-F238E27FC236}">
                <a16:creationId xmlns:a16="http://schemas.microsoft.com/office/drawing/2014/main" id="{5F883FC2-76DC-84A5-067F-4F2C08F63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5747" y="2217301"/>
            <a:ext cx="352874" cy="352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8769B-150D-CB3A-854C-CDCD74F0BFCB}"/>
              </a:ext>
            </a:extLst>
          </p:cNvPr>
          <p:cNvSpPr txBox="1"/>
          <p:nvPr/>
        </p:nvSpPr>
        <p:spPr>
          <a:xfrm>
            <a:off x="533386" y="358071"/>
            <a:ext cx="1195840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37" b="1" i="0" dirty="0">
                <a:solidFill>
                  <a:srgbClr val="98622F"/>
                </a:solidFill>
                <a:latin typeface="Aptos"/>
              </a:rPr>
              <a:t>Minimum Standard #</a:t>
            </a:r>
            <a:r>
              <a:rPr lang="en-CA" sz="937" b="1" dirty="0">
                <a:solidFill>
                  <a:srgbClr val="98622F"/>
                </a:solidFill>
                <a:latin typeface="Aptos"/>
              </a:rPr>
              <a:t>4</a:t>
            </a:r>
            <a:endParaRPr sz="937" b="1" i="0" dirty="0">
              <a:solidFill>
                <a:srgbClr val="98622F"/>
              </a:solidFill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DAED1-52F4-6BB1-808C-F9553B3E8788}"/>
              </a:ext>
            </a:extLst>
          </p:cNvPr>
          <p:cNvSpPr txBox="1"/>
          <p:nvPr/>
        </p:nvSpPr>
        <p:spPr>
          <a:xfrm>
            <a:off x="6462987" y="2140985"/>
            <a:ext cx="5182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funding </a:t>
            </a:r>
            <a:r>
              <a:rPr lang="en-CA" sz="20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ends in 2034 </a:t>
            </a:r>
            <a:r>
              <a:rPr lang="en-CA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 certainty of the adequacy of ongoing funding.</a:t>
            </a:r>
          </a:p>
          <a:p>
            <a:endParaRPr lang="en-CA" sz="2000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ongoing commitment to program assessments</a:t>
            </a:r>
          </a:p>
        </p:txBody>
      </p:sp>
    </p:spTree>
    <p:extLst>
      <p:ext uri="{BB962C8B-B14F-4D97-AF65-F5344CB8AC3E}">
        <p14:creationId xmlns:p14="http://schemas.microsoft.com/office/powerpoint/2010/main" val="92550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D9779388EBE4CB958939080F681CF" ma:contentTypeVersion="16" ma:contentTypeDescription="Create a new document." ma:contentTypeScope="" ma:versionID="d40e653eab096a6be2e0b85246828d82">
  <xsd:schema xmlns:xsd="http://www.w3.org/2001/XMLSchema" xmlns:xs="http://www.w3.org/2001/XMLSchema" xmlns:p="http://schemas.microsoft.com/office/2006/metadata/properties" xmlns:ns2="2425feab-13bd-4428-8c7a-8890fa72516d" xmlns:ns3="847c7271-27a0-4a5b-b646-9397cc92478d" targetNamespace="http://schemas.microsoft.com/office/2006/metadata/properties" ma:root="true" ma:fieldsID="dc7b4ee3840a03178a2eb36d7968d9bf" ns2:_="" ns3:_="">
    <xsd:import namespace="2425feab-13bd-4428-8c7a-8890fa72516d"/>
    <xsd:import namespace="847c7271-27a0-4a5b-b646-9397cc924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5feab-13bd-4428-8c7a-8890fa725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e62b95d-e347-458d-b5ed-dd7131193f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c7271-27a0-4a5b-b646-9397cc924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6feb902-8e80-489e-a914-f8c446307c00}" ma:internalName="TaxCatchAll" ma:showField="CatchAllData" ma:web="847c7271-27a0-4a5b-b646-9397cc924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425feab-13bd-4428-8c7a-8890fa72516d" xsi:nil="true"/>
    <TaxCatchAll xmlns="847c7271-27a0-4a5b-b646-9397cc92478d" xsi:nil="true"/>
    <lcf76f155ced4ddcb4097134ff3c332f xmlns="2425feab-13bd-4428-8c7a-8890fa7251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A37FEC-23A4-42D8-A753-18B38726D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DCC53-AB38-4F46-8BE2-A58F42F9D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5feab-13bd-4428-8c7a-8890fa72516d"/>
    <ds:schemaRef ds:uri="847c7271-27a0-4a5b-b646-9397cc924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4DDEE9-8FCA-491C-A2E4-3D5D05DA1CE7}">
  <ds:schemaRefs>
    <ds:schemaRef ds:uri="http://schemas.microsoft.com/office/2006/metadata/properties"/>
    <ds:schemaRef ds:uri="http://schemas.microsoft.com/office/infopath/2007/PartnerControls"/>
    <ds:schemaRef ds:uri="2425feab-13bd-4428-8c7a-8890fa72516d"/>
    <ds:schemaRef ds:uri="847c7271-27a0-4a5b-b646-9397cc9247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2890</Words>
  <Application>Microsoft Office PowerPoint</Application>
  <PresentationFormat>Widescreen</PresentationFormat>
  <Paragraphs>288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Cindy Blackstock</dc:creator>
  <cp:keywords/>
  <dc:description>generated using python-pptx</dc:description>
  <cp:lastModifiedBy>Tracy Lavin</cp:lastModifiedBy>
  <cp:revision>13</cp:revision>
  <dcterms:created xsi:type="dcterms:W3CDTF">2026-07-03T20:06:24Z</dcterms:created>
  <dcterms:modified xsi:type="dcterms:W3CDTF">2026-07-15T15:04:33Z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0x0101004E0D9779388EBE4CB958939080F681CF</vt:lpwstr>
  </property>
  <property fmtid="{D5CDD505-2E9C-101B-9397-08002B2CF9AE}" pid="3" name="MediaServiceImageTags">
    <vt:lpwstr/>
  </property>
</Properties>
</file>